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3" autoAdjust="0"/>
    <p:restoredTop sz="94767" autoAdjust="0"/>
  </p:normalViewPr>
  <p:slideViewPr>
    <p:cSldViewPr>
      <p:cViewPr varScale="1">
        <p:scale>
          <a:sx n="41" d="100"/>
          <a:sy n="41" d="100"/>
        </p:scale>
        <p:origin x="-132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771CA7-9DE5-4ADD-976E-AC1F1882472A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307D96-4CBA-4843-8718-1C2EDAC60E2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307D96-4CBA-4843-8718-1C2EDAC60E20}" type="slidenum">
              <a:rPr lang="fr-FR" smtClean="0"/>
              <a:t>12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333DC-B23D-45B7-8A52-B2D9004C1407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534DE-9B88-4941-94B3-F15BE8E2839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333DC-B23D-45B7-8A52-B2D9004C1407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534DE-9B88-4941-94B3-F15BE8E2839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333DC-B23D-45B7-8A52-B2D9004C1407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534DE-9B88-4941-94B3-F15BE8E2839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333DC-B23D-45B7-8A52-B2D9004C1407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534DE-9B88-4941-94B3-F15BE8E2839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333DC-B23D-45B7-8A52-B2D9004C1407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534DE-9B88-4941-94B3-F15BE8E2839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333DC-B23D-45B7-8A52-B2D9004C1407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534DE-9B88-4941-94B3-F15BE8E2839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333DC-B23D-45B7-8A52-B2D9004C1407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534DE-9B88-4941-94B3-F15BE8E2839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333DC-B23D-45B7-8A52-B2D9004C1407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534DE-9B88-4941-94B3-F15BE8E2839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333DC-B23D-45B7-8A52-B2D9004C1407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534DE-9B88-4941-94B3-F15BE8E2839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333DC-B23D-45B7-8A52-B2D9004C1407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534DE-9B88-4941-94B3-F15BE8E2839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333DC-B23D-45B7-8A52-B2D9004C1407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534DE-9B88-4941-94B3-F15BE8E2839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333DC-B23D-45B7-8A52-B2D9004C1407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534DE-9B88-4941-94B3-F15BE8E28393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i="1" dirty="0" smtClean="0">
                <a:solidFill>
                  <a:schemeClr val="accent2"/>
                </a:solidFill>
              </a:rPr>
              <a:t>النموذج </a:t>
            </a:r>
            <a:r>
              <a:rPr lang="ar-DZ" i="1" dirty="0" err="1" smtClean="0">
                <a:solidFill>
                  <a:schemeClr val="accent2"/>
                </a:solidFill>
              </a:rPr>
              <a:t>الكينزي</a:t>
            </a:r>
            <a:r>
              <a:rPr lang="ar-DZ" i="1" dirty="0" smtClean="0">
                <a:solidFill>
                  <a:schemeClr val="accent2"/>
                </a:solidFill>
              </a:rPr>
              <a:t> البسيط</a:t>
            </a:r>
            <a:endParaRPr lang="fr-FR" i="1" dirty="0">
              <a:solidFill>
                <a:schemeClr val="accent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42910" y="3357562"/>
            <a:ext cx="7643866" cy="3071834"/>
          </a:xfrm>
        </p:spPr>
        <p:txBody>
          <a:bodyPr>
            <a:normAutofit fontScale="25000" lnSpcReduction="20000"/>
          </a:bodyPr>
          <a:lstStyle/>
          <a:p>
            <a:pPr rtl="1">
              <a:lnSpc>
                <a:spcPct val="220000"/>
              </a:lnSpc>
            </a:pPr>
            <a:r>
              <a:rPr lang="ar-DZ" sz="5600" u="sng" dirty="0" smtClean="0">
                <a:solidFill>
                  <a:schemeClr val="accent2"/>
                </a:solidFill>
              </a:rPr>
              <a:t>1- الفرضيات</a:t>
            </a:r>
          </a:p>
          <a:p>
            <a:pPr algn="r" rtl="1">
              <a:buFont typeface="Wingdings" pitchFamily="2" charset="2"/>
              <a:buChar char="ü"/>
            </a:pPr>
            <a:r>
              <a:rPr lang="ar-SA" sz="5600" dirty="0" smtClean="0"/>
              <a:t>تحليل </a:t>
            </a:r>
            <a:r>
              <a:rPr lang="ar-SA" sz="7200" dirty="0" err="1" smtClean="0"/>
              <a:t>الكينزي</a:t>
            </a:r>
            <a:r>
              <a:rPr lang="ar-SA" sz="7200" dirty="0" smtClean="0"/>
              <a:t> يكون في </a:t>
            </a:r>
            <a:r>
              <a:rPr lang="ar-SA" sz="7200" dirty="0" err="1" smtClean="0"/>
              <a:t>المدي</a:t>
            </a:r>
            <a:r>
              <a:rPr lang="ar-SA" sz="7200" dirty="0" smtClean="0"/>
              <a:t> القصير</a:t>
            </a:r>
            <a:endParaRPr lang="fr-FR" sz="7200" dirty="0" smtClean="0"/>
          </a:p>
          <a:p>
            <a:pPr lvl="0" algn="r" rtl="1">
              <a:lnSpc>
                <a:spcPct val="170000"/>
              </a:lnSpc>
              <a:buFont typeface="Wingdings" pitchFamily="2" charset="2"/>
              <a:buChar char="ü"/>
            </a:pPr>
            <a:r>
              <a:rPr lang="ar-SA" sz="7200" dirty="0" smtClean="0"/>
              <a:t>تلعب النقود دورا مهما في النشاط الاقتصادي، وتطلب النقود لثلاث </a:t>
            </a:r>
            <a:r>
              <a:rPr lang="ar-SA" sz="7200" dirty="0" err="1" smtClean="0"/>
              <a:t>اغراض</a:t>
            </a:r>
            <a:r>
              <a:rPr lang="ar-SA" sz="7200" dirty="0" smtClean="0"/>
              <a:t>: المعاملات، الاحتياط، والمضاربة</a:t>
            </a:r>
            <a:endParaRPr lang="fr-FR" sz="7200" dirty="0" smtClean="0"/>
          </a:p>
          <a:p>
            <a:pPr lvl="0" algn="r" rtl="1">
              <a:buFont typeface="Wingdings" pitchFamily="2" charset="2"/>
              <a:buChar char="ü"/>
            </a:pPr>
            <a:r>
              <a:rPr lang="ar-SA" sz="7200" dirty="0" smtClean="0"/>
              <a:t>تلعب </a:t>
            </a:r>
            <a:r>
              <a:rPr lang="ar-SA" sz="7200" dirty="0"/>
              <a:t>معدلات </a:t>
            </a:r>
            <a:r>
              <a:rPr lang="ar-SA" sz="7200" dirty="0" err="1"/>
              <a:t>الفايدة</a:t>
            </a:r>
            <a:r>
              <a:rPr lang="ar-SA" sz="7200" dirty="0"/>
              <a:t> دورا حيويا في تحديد مستويات الإنتاج من خلال تأثيرها علي النشاط الاستثماري</a:t>
            </a:r>
            <a:endParaRPr lang="fr-FR" sz="7200" dirty="0"/>
          </a:p>
          <a:p>
            <a:pPr lvl="0" algn="r" rtl="1">
              <a:buFont typeface="Wingdings" pitchFamily="2" charset="2"/>
              <a:buChar char="ü"/>
            </a:pPr>
            <a:r>
              <a:rPr lang="ar-SA" sz="7200" dirty="0"/>
              <a:t>توازن الاقتصاد لا يتحقق دوما عند مستوي التشغيل الكامل، فقد يتحقق عند مستويات التشغيل الناقص</a:t>
            </a:r>
            <a:endParaRPr lang="fr-FR" sz="7200" dirty="0"/>
          </a:p>
          <a:p>
            <a:pPr lvl="0" algn="r" rtl="1">
              <a:lnSpc>
                <a:spcPct val="170000"/>
              </a:lnSpc>
              <a:buFont typeface="Wingdings" pitchFamily="2" charset="2"/>
              <a:buChar char="ü"/>
            </a:pPr>
            <a:r>
              <a:rPr lang="ar-SA" sz="7200" dirty="0"/>
              <a:t>عدم مرونة الأجور والأسعار</a:t>
            </a:r>
            <a:endParaRPr lang="fr-FR" sz="7200" dirty="0"/>
          </a:p>
          <a:p>
            <a:pPr lvl="0" algn="r" rtl="1">
              <a:buFont typeface="Wingdings" pitchFamily="2" charset="2"/>
              <a:buChar char="ü"/>
            </a:pPr>
            <a:r>
              <a:rPr lang="ar-SA" sz="7200" dirty="0"/>
              <a:t>تدخل الدولة في النشاط الاقتصادي</a:t>
            </a:r>
            <a:endParaRPr lang="fr-FR" sz="7200" dirty="0"/>
          </a:p>
          <a:p>
            <a:pPr lvl="1" rtl="1"/>
            <a:r>
              <a:rPr lang="fr-FR" sz="7200" dirty="0"/>
              <a:t> </a:t>
            </a:r>
          </a:p>
          <a:p>
            <a:endParaRPr lang="fr-FR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3200" b="1" dirty="0">
                <a:solidFill>
                  <a:schemeClr val="accent2"/>
                </a:solidFill>
              </a:rPr>
              <a:t>4- التوازن الاقتصادي الكلي في حالة اقتصاد مفتوح:</a:t>
            </a:r>
            <a:r>
              <a:rPr lang="fr-FR" sz="3200" dirty="0">
                <a:solidFill>
                  <a:schemeClr val="accent2"/>
                </a:solidFill>
              </a:rPr>
              <a:t/>
            </a:r>
            <a:br>
              <a:rPr lang="fr-FR" sz="3200" dirty="0">
                <a:solidFill>
                  <a:schemeClr val="accent2"/>
                </a:solidFill>
              </a:rPr>
            </a:br>
            <a:endParaRPr lang="fr-FR" sz="3200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r">
              <a:buNone/>
            </a:pPr>
            <a:r>
              <a:rPr lang="ar-SA" dirty="0"/>
              <a:t>لتكن لدينا المعطيات التالية:</a:t>
            </a:r>
            <a:endParaRPr lang="fr-FR" dirty="0"/>
          </a:p>
          <a:p>
            <a:pPr>
              <a:buNone/>
            </a:pPr>
            <a:r>
              <a:rPr lang="fr-FR" dirty="0"/>
              <a:t>C= a+</a:t>
            </a:r>
            <a:r>
              <a:rPr lang="fr-FR" dirty="0" err="1"/>
              <a:t>byd</a:t>
            </a:r>
            <a:endParaRPr lang="fr-FR" dirty="0"/>
          </a:p>
          <a:p>
            <a:pPr>
              <a:buNone/>
            </a:pPr>
            <a:r>
              <a:rPr lang="fr-FR" dirty="0"/>
              <a:t>I=I0 , G=G0 , TX=TX0+ </a:t>
            </a:r>
            <a:r>
              <a:rPr lang="fr-FR" dirty="0" err="1"/>
              <a:t>txy</a:t>
            </a:r>
            <a:r>
              <a:rPr lang="fr-FR" dirty="0"/>
              <a:t> , TR=TR0</a:t>
            </a:r>
          </a:p>
          <a:p>
            <a:pPr>
              <a:buNone/>
            </a:pPr>
            <a:r>
              <a:rPr lang="fr-FR" dirty="0"/>
              <a:t>E=E0 , M= M0+MY</a:t>
            </a:r>
          </a:p>
          <a:p>
            <a:pPr algn="r" rtl="1">
              <a:buNone/>
            </a:pPr>
            <a:r>
              <a:rPr lang="ar-DZ" dirty="0"/>
              <a:t>حيث </a:t>
            </a:r>
            <a:r>
              <a:rPr lang="fr-FR" dirty="0"/>
              <a:t>E</a:t>
            </a:r>
            <a:r>
              <a:rPr lang="ar-DZ" dirty="0"/>
              <a:t> هي الصادرات </a:t>
            </a:r>
            <a:endParaRPr lang="fr-FR" dirty="0"/>
          </a:p>
          <a:p>
            <a:pPr algn="r" rtl="1">
              <a:buNone/>
            </a:pPr>
            <a:r>
              <a:rPr lang="fr-FR" dirty="0"/>
              <a:t>M </a:t>
            </a:r>
            <a:r>
              <a:rPr lang="ar-DZ" dirty="0"/>
              <a:t> هي الواردات</a:t>
            </a:r>
            <a:endParaRPr lang="fr-FR" dirty="0"/>
          </a:p>
          <a:p>
            <a:pPr algn="r" rtl="1">
              <a:buNone/>
            </a:pPr>
            <a:r>
              <a:rPr lang="ar-DZ" dirty="0" err="1"/>
              <a:t>لايجاد</a:t>
            </a:r>
            <a:r>
              <a:rPr lang="ar-DZ" dirty="0"/>
              <a:t> التوازن الكلي نطبق </a:t>
            </a:r>
            <a:r>
              <a:rPr lang="ar-DZ" dirty="0" err="1"/>
              <a:t>احدى</a:t>
            </a:r>
            <a:r>
              <a:rPr lang="ar-DZ" dirty="0"/>
              <a:t> الطريقتين:</a:t>
            </a:r>
            <a:endParaRPr lang="fr-FR" dirty="0"/>
          </a:p>
          <a:p>
            <a:pPr algn="r" rtl="1">
              <a:buNone/>
            </a:pPr>
            <a:r>
              <a:rPr lang="ar-DZ" dirty="0"/>
              <a:t>ط1: الطلب الكلي</a:t>
            </a:r>
            <a:r>
              <a:rPr lang="fr-FR" dirty="0"/>
              <a:t> = </a:t>
            </a:r>
            <a:r>
              <a:rPr lang="ar-DZ" dirty="0"/>
              <a:t> العرض الكلي </a:t>
            </a:r>
            <a:endParaRPr lang="fr-FR" dirty="0"/>
          </a:p>
          <a:p>
            <a:pPr algn="r" rtl="1">
              <a:buNone/>
            </a:pPr>
            <a:r>
              <a:rPr lang="ar-DZ" dirty="0"/>
              <a:t>أو ط2: الاستخدامات = الموارد</a:t>
            </a:r>
            <a:endParaRPr lang="fr-FR" dirty="0"/>
          </a:p>
          <a:p>
            <a:pPr algn="r" rtl="1">
              <a:buNone/>
            </a:pPr>
            <a:r>
              <a:rPr lang="ar-DZ" dirty="0"/>
              <a:t>لنطبق الطريقة الأولى: الطلب الكلي = العرض الكلي</a:t>
            </a:r>
            <a:endParaRPr lang="fr-FR" dirty="0"/>
          </a:p>
          <a:p>
            <a:pPr>
              <a:buNone/>
            </a:pPr>
            <a:r>
              <a:rPr lang="fr-FR" dirty="0"/>
              <a:t>Y= 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FR" dirty="0" smtClean="0"/>
              <a:t>Y =D</a:t>
            </a:r>
          </a:p>
          <a:p>
            <a:pPr rtl="1">
              <a:buNone/>
            </a:pPr>
            <a:r>
              <a:rPr lang="fr-FR" dirty="0"/>
              <a:t>Y= C+I+G+(E- M)</a:t>
            </a:r>
          </a:p>
          <a:p>
            <a:pPr rtl="1">
              <a:buNone/>
            </a:pPr>
            <a:r>
              <a:rPr lang="fr-FR" dirty="0"/>
              <a:t>Y= (a+</a:t>
            </a:r>
            <a:r>
              <a:rPr lang="fr-FR" dirty="0" err="1"/>
              <a:t>byd</a:t>
            </a:r>
            <a:r>
              <a:rPr lang="fr-FR" dirty="0"/>
              <a:t>) +I0+G0+E0- M0- </a:t>
            </a:r>
            <a:r>
              <a:rPr lang="fr-FR" dirty="0" err="1"/>
              <a:t>my</a:t>
            </a:r>
            <a:endParaRPr lang="fr-FR" dirty="0"/>
          </a:p>
          <a:p>
            <a:pPr algn="r" rtl="1">
              <a:buNone/>
            </a:pPr>
            <a:r>
              <a:rPr lang="ar-DZ" dirty="0"/>
              <a:t>نعوض </a:t>
            </a:r>
            <a:r>
              <a:rPr lang="fr-FR" dirty="0" err="1"/>
              <a:t>yd</a:t>
            </a:r>
            <a:r>
              <a:rPr lang="ar-DZ" dirty="0"/>
              <a:t> بما يقابلها حيث تصبح العبارة السابقة كالتالي:</a:t>
            </a:r>
            <a:endParaRPr lang="fr-FR" dirty="0"/>
          </a:p>
          <a:p>
            <a:pPr rtl="1">
              <a:buNone/>
            </a:pPr>
            <a:r>
              <a:rPr lang="fr-FR" dirty="0"/>
              <a:t>Y= a+ b(y-</a:t>
            </a:r>
            <a:r>
              <a:rPr lang="fr-FR" dirty="0" err="1"/>
              <a:t>txo</a:t>
            </a:r>
            <a:r>
              <a:rPr lang="fr-FR" dirty="0"/>
              <a:t>+</a:t>
            </a:r>
            <a:r>
              <a:rPr lang="fr-FR" dirty="0" err="1"/>
              <a:t>txy</a:t>
            </a:r>
            <a:r>
              <a:rPr lang="fr-FR" dirty="0"/>
              <a:t>+ tr0)+IO+GO+E0-M0-</a:t>
            </a:r>
            <a:r>
              <a:rPr lang="fr-FR" dirty="0" err="1"/>
              <a:t>my</a:t>
            </a:r>
            <a:endParaRPr lang="fr-FR" dirty="0"/>
          </a:p>
          <a:p>
            <a:pPr rtl="1">
              <a:buNone/>
            </a:pPr>
            <a:r>
              <a:rPr lang="fr-FR" dirty="0"/>
              <a:t>Y= a+by-btx0-</a:t>
            </a:r>
            <a:r>
              <a:rPr lang="fr-FR" dirty="0" err="1"/>
              <a:t>btxy</a:t>
            </a:r>
            <a:r>
              <a:rPr lang="fr-FR" dirty="0"/>
              <a:t>+btr0+IO+GO+E0-M0-</a:t>
            </a:r>
            <a:r>
              <a:rPr lang="fr-FR" dirty="0" err="1"/>
              <a:t>my</a:t>
            </a:r>
            <a:endParaRPr lang="fr-FR" dirty="0"/>
          </a:p>
          <a:p>
            <a:pPr rtl="1">
              <a:buNone/>
            </a:pPr>
            <a:r>
              <a:rPr lang="fr-FR" dirty="0"/>
              <a:t>y-by+</a:t>
            </a:r>
            <a:r>
              <a:rPr lang="fr-FR" dirty="0" err="1"/>
              <a:t>btx</a:t>
            </a:r>
            <a:r>
              <a:rPr lang="fr-FR" dirty="0"/>
              <a:t>+</a:t>
            </a:r>
            <a:r>
              <a:rPr lang="fr-FR" dirty="0" err="1"/>
              <a:t>my</a:t>
            </a:r>
            <a:r>
              <a:rPr lang="fr-FR" dirty="0"/>
              <a:t>= (a-btx0+btr0+I0+G0+E0-M0)</a:t>
            </a:r>
          </a:p>
          <a:p>
            <a:pPr>
              <a:buNone/>
            </a:pPr>
            <a:r>
              <a:rPr lang="fr-FR" dirty="0"/>
              <a:t>y(1-b+</a:t>
            </a:r>
            <a:r>
              <a:rPr lang="fr-FR" dirty="0" err="1"/>
              <a:t>btx</a:t>
            </a:r>
            <a:r>
              <a:rPr lang="fr-FR" dirty="0"/>
              <a:t>+m) = (a-btx0+btr0+IO+GO+E0- M0)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rtl="1">
              <a:buNone/>
            </a:pPr>
            <a:r>
              <a:rPr lang="fr-FR" dirty="0" smtClean="0"/>
              <a:t>Y*= (a-btx0+btr0+I0+G0+E0-M0)/(1-b+</a:t>
            </a:r>
            <a:r>
              <a:rPr lang="fr-FR" dirty="0" err="1" smtClean="0"/>
              <a:t>btx</a:t>
            </a:r>
            <a:r>
              <a:rPr lang="fr-FR" dirty="0" smtClean="0"/>
              <a:t>+m)</a:t>
            </a:r>
          </a:p>
          <a:p>
            <a:pPr algn="r" rtl="1">
              <a:buNone/>
            </a:pPr>
            <a:r>
              <a:rPr lang="ar-DZ" dirty="0"/>
              <a:t>وهي عبارة الدخل التوازني في هذه الحالة</a:t>
            </a:r>
            <a:endParaRPr lang="fr-FR" dirty="0"/>
          </a:p>
          <a:p>
            <a:pPr lvl="0" rtl="1"/>
            <a:r>
              <a:rPr lang="ar-DZ" b="1" dirty="0"/>
              <a:t>مضاعف الاستثمار المستقل لاقتصاد مفتوح:     </a:t>
            </a:r>
            <a:r>
              <a:rPr lang="ar-DZ" dirty="0"/>
              <a:t>بتطبيق</a:t>
            </a:r>
            <a:r>
              <a:rPr lang="ar-DZ" b="1" dirty="0"/>
              <a:t> </a:t>
            </a:r>
            <a:r>
              <a:rPr lang="ar-DZ" dirty="0"/>
              <a:t>نفس</a:t>
            </a:r>
            <a:r>
              <a:rPr lang="ar-DZ" b="1" dirty="0"/>
              <a:t> </a:t>
            </a:r>
            <a:r>
              <a:rPr lang="ar-DZ" dirty="0"/>
              <a:t>الخطوات</a:t>
            </a:r>
            <a:r>
              <a:rPr lang="ar-DZ" b="1" dirty="0"/>
              <a:t> </a:t>
            </a:r>
            <a:r>
              <a:rPr lang="ar-DZ" dirty="0"/>
              <a:t>السابقة</a:t>
            </a:r>
            <a:r>
              <a:rPr lang="ar-DZ" b="1" dirty="0"/>
              <a:t> </a:t>
            </a:r>
            <a:r>
              <a:rPr lang="ar-DZ" dirty="0"/>
              <a:t>نستطيع</a:t>
            </a:r>
            <a:r>
              <a:rPr lang="ar-DZ" b="1" dirty="0"/>
              <a:t> </a:t>
            </a:r>
            <a:r>
              <a:rPr lang="ar-DZ" dirty="0"/>
              <a:t>التحصل</a:t>
            </a:r>
            <a:r>
              <a:rPr lang="ar-DZ" b="1" dirty="0"/>
              <a:t> </a:t>
            </a:r>
            <a:r>
              <a:rPr lang="ar-DZ" dirty="0"/>
              <a:t>علي</a:t>
            </a:r>
            <a:r>
              <a:rPr lang="ar-DZ" b="1" dirty="0"/>
              <a:t> </a:t>
            </a:r>
            <a:r>
              <a:rPr lang="ar-DZ" dirty="0"/>
              <a:t>العبارة</a:t>
            </a:r>
            <a:r>
              <a:rPr lang="ar-DZ" b="1" dirty="0"/>
              <a:t> </a:t>
            </a:r>
            <a:r>
              <a:rPr lang="ar-DZ" dirty="0"/>
              <a:t>التالية</a:t>
            </a:r>
            <a:r>
              <a:rPr lang="ar-DZ" b="1" dirty="0"/>
              <a:t>:</a:t>
            </a:r>
            <a:endParaRPr lang="fr-FR" dirty="0"/>
          </a:p>
          <a:p>
            <a:pPr rtl="1">
              <a:buNone/>
            </a:pPr>
            <a:r>
              <a:rPr lang="fr-FR" dirty="0" smtClean="0"/>
              <a:t>DY/DI= 1/(1-b+</a:t>
            </a:r>
            <a:r>
              <a:rPr lang="fr-FR" dirty="0" err="1" smtClean="0"/>
              <a:t>btx</a:t>
            </a:r>
            <a:r>
              <a:rPr lang="fr-FR" dirty="0" smtClean="0"/>
              <a:t>+m)</a:t>
            </a:r>
          </a:p>
          <a:p>
            <a:pPr rtl="1">
              <a:buNone/>
            </a:pPr>
            <a:r>
              <a:rPr lang="ar-DZ" b="1" dirty="0"/>
              <a:t>مضاعف الإنفاق الحكومي: </a:t>
            </a:r>
            <a:r>
              <a:rPr lang="ar-DZ" dirty="0"/>
              <a:t>بنفس الطريقة السابقة </a:t>
            </a:r>
            <a:r>
              <a:rPr lang="ar-DZ" dirty="0" err="1"/>
              <a:t>نتحصل</a:t>
            </a:r>
            <a:r>
              <a:rPr lang="ar-DZ" dirty="0"/>
              <a:t> علي </a:t>
            </a:r>
            <a:r>
              <a:rPr lang="fr-FR" dirty="0" smtClean="0"/>
              <a:t>DY/DG= 1/(1-b+</a:t>
            </a:r>
            <a:r>
              <a:rPr lang="fr-FR" dirty="0" err="1" smtClean="0"/>
              <a:t>btx</a:t>
            </a:r>
            <a:r>
              <a:rPr lang="fr-FR" dirty="0" smtClean="0"/>
              <a:t>+m)</a:t>
            </a:r>
          </a:p>
          <a:p>
            <a:pPr algn="r" rtl="1">
              <a:buNone/>
            </a:pPr>
            <a:r>
              <a:rPr lang="ar-DZ" b="1" dirty="0"/>
              <a:t>مضاعف التحويلات المستقلة:  </a:t>
            </a:r>
            <a:r>
              <a:rPr lang="ar-DZ" dirty="0" smtClean="0"/>
              <a:t>ويساوي</a:t>
            </a:r>
            <a:endParaRPr lang="fr-FR" dirty="0" smtClean="0"/>
          </a:p>
          <a:p>
            <a:pPr rtl="1">
              <a:buNone/>
            </a:pPr>
            <a:r>
              <a:rPr lang="fr-FR" dirty="0" smtClean="0"/>
              <a:t>DY/DTR= (</a:t>
            </a:r>
            <a:r>
              <a:rPr lang="fr-FR" dirty="0" err="1" smtClean="0"/>
              <a:t>bdtr</a:t>
            </a:r>
            <a:r>
              <a:rPr lang="fr-FR" dirty="0" smtClean="0"/>
              <a:t>)/(1-b+</a:t>
            </a:r>
            <a:r>
              <a:rPr lang="fr-FR" dirty="0" err="1" smtClean="0"/>
              <a:t>btx</a:t>
            </a:r>
            <a:r>
              <a:rPr lang="fr-FR" dirty="0" smtClean="0"/>
              <a:t>+m)</a:t>
            </a:r>
            <a:endParaRPr lang="fr-FR" dirty="0"/>
          </a:p>
          <a:p>
            <a:pPr lvl="0" rtl="1">
              <a:buNone/>
            </a:pPr>
            <a:endParaRPr lang="fr-FR" dirty="0"/>
          </a:p>
          <a:p>
            <a:pPr rtl="1">
              <a:buNone/>
            </a:pPr>
            <a:endParaRPr lang="fr-FR" dirty="0" smtClean="0"/>
          </a:p>
          <a:p>
            <a:pPr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>
              <a:buNone/>
            </a:pPr>
            <a:r>
              <a:rPr lang="ar-DZ" b="1" dirty="0" smtClean="0"/>
              <a:t>مضاعف </a:t>
            </a:r>
            <a:r>
              <a:rPr lang="ar-DZ" b="1" dirty="0"/>
              <a:t>الضرائب المستقلة عن الدخل: </a:t>
            </a:r>
            <a:r>
              <a:rPr lang="ar-DZ" dirty="0" smtClean="0"/>
              <a:t>ويساوي</a:t>
            </a:r>
            <a:r>
              <a:rPr lang="fr-FR" dirty="0" smtClean="0"/>
              <a:t> </a:t>
            </a:r>
          </a:p>
          <a:p>
            <a:pPr>
              <a:buNone/>
            </a:pPr>
            <a:r>
              <a:rPr lang="fr-FR" dirty="0" smtClean="0"/>
              <a:t>DY/DTX =(-</a:t>
            </a:r>
            <a:r>
              <a:rPr lang="fr-FR" dirty="0" err="1" smtClean="0"/>
              <a:t>bdtx</a:t>
            </a:r>
            <a:r>
              <a:rPr lang="fr-FR" dirty="0" smtClean="0"/>
              <a:t>)/(1-b+</a:t>
            </a:r>
            <a:r>
              <a:rPr lang="fr-FR" dirty="0" err="1" smtClean="0"/>
              <a:t>btx</a:t>
            </a:r>
            <a:r>
              <a:rPr lang="fr-FR" dirty="0" smtClean="0"/>
              <a:t>+m)</a:t>
            </a:r>
            <a:r>
              <a:rPr lang="ar-DZ" dirty="0" smtClean="0"/>
              <a:t> </a:t>
            </a:r>
            <a:endParaRPr lang="ar-DZ" dirty="0"/>
          </a:p>
          <a:p>
            <a:pPr algn="r">
              <a:buNone/>
            </a:pPr>
            <a:r>
              <a:rPr lang="ar-DZ" b="1" dirty="0" smtClean="0"/>
              <a:t>مضاعف الضرائب المرتبطة بالدخل ويساوي:</a:t>
            </a:r>
          </a:p>
          <a:p>
            <a:pPr>
              <a:buNone/>
            </a:pPr>
            <a:r>
              <a:rPr lang="fr-FR" dirty="0" smtClean="0"/>
              <a:t>Dy/</a:t>
            </a:r>
            <a:r>
              <a:rPr lang="fr-FR" dirty="0" err="1" smtClean="0"/>
              <a:t>dtx</a:t>
            </a:r>
            <a:r>
              <a:rPr lang="fr-FR" dirty="0" smtClean="0"/>
              <a:t>= (-by*</a:t>
            </a:r>
            <a:r>
              <a:rPr lang="fr-FR" dirty="0" err="1" smtClean="0"/>
              <a:t>dtx</a:t>
            </a:r>
            <a:r>
              <a:rPr lang="fr-FR" dirty="0" smtClean="0"/>
              <a:t>)/(1-b+</a:t>
            </a:r>
            <a:r>
              <a:rPr lang="fr-FR" dirty="0" err="1" smtClean="0"/>
              <a:t>btx</a:t>
            </a:r>
            <a:r>
              <a:rPr lang="fr-FR" dirty="0" smtClean="0"/>
              <a:t>+m)</a:t>
            </a:r>
          </a:p>
          <a:p>
            <a:pPr algn="r">
              <a:buNone/>
            </a:pPr>
            <a:r>
              <a:rPr lang="ar-DZ" b="1" dirty="0" smtClean="0"/>
              <a:t>مضاعف الصادرات المستقلة عن الدخل:</a:t>
            </a:r>
          </a:p>
          <a:p>
            <a:pPr>
              <a:buNone/>
            </a:pPr>
            <a:r>
              <a:rPr lang="fr-FR" dirty="0" smtClean="0"/>
              <a:t>Dy/DE= 1/1-b+</a:t>
            </a:r>
            <a:r>
              <a:rPr lang="fr-FR" dirty="0" err="1" smtClean="0"/>
              <a:t>btx</a:t>
            </a:r>
            <a:r>
              <a:rPr lang="fr-FR" dirty="0" smtClean="0"/>
              <a:t>+m)</a:t>
            </a:r>
          </a:p>
          <a:p>
            <a:pPr algn="r">
              <a:buNone/>
            </a:pPr>
            <a:r>
              <a:rPr lang="ar-DZ" b="1" dirty="0" smtClean="0"/>
              <a:t>مضاعف الواردات المرتبطة بالدخل:</a:t>
            </a:r>
          </a:p>
          <a:p>
            <a:pPr>
              <a:buNone/>
            </a:pPr>
            <a:r>
              <a:rPr lang="fr-FR" dirty="0" smtClean="0"/>
              <a:t>Dy/DM= -Y*/(1-b+</a:t>
            </a:r>
            <a:r>
              <a:rPr lang="fr-FR" dirty="0" err="1" smtClean="0"/>
              <a:t>btx</a:t>
            </a:r>
            <a:r>
              <a:rPr lang="fr-FR" dirty="0" smtClean="0"/>
              <a:t>+m)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857256"/>
          </a:xfrm>
        </p:spPr>
        <p:txBody>
          <a:bodyPr>
            <a:noAutofit/>
          </a:bodyPr>
          <a:lstStyle/>
          <a:p>
            <a:r>
              <a:rPr lang="ar-SA" sz="2400" b="1" dirty="0">
                <a:solidFill>
                  <a:schemeClr val="accent2"/>
                </a:solidFill>
              </a:rPr>
              <a:t>2- التوازن الاقتصادي في حالة اقتصاد مكون من الأسر والشركات والدولة والضريبة ثابتة:</a:t>
            </a:r>
            <a:r>
              <a:rPr lang="fr-FR" sz="2400" dirty="0">
                <a:solidFill>
                  <a:schemeClr val="accent2"/>
                </a:solidFill>
              </a:rPr>
              <a:t/>
            </a:r>
            <a:br>
              <a:rPr lang="fr-FR" sz="2400" dirty="0">
                <a:solidFill>
                  <a:schemeClr val="accent2"/>
                </a:solidFill>
              </a:rPr>
            </a:br>
            <a:endParaRPr lang="fr-FR" sz="2400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r" rtl="1">
              <a:buNone/>
            </a:pPr>
            <a:r>
              <a:rPr lang="ar-SA" dirty="0"/>
              <a:t>حيث	</a:t>
            </a:r>
            <a:endParaRPr lang="fr-FR" dirty="0"/>
          </a:p>
          <a:p>
            <a:r>
              <a:rPr lang="fr-FR" dirty="0"/>
              <a:t>C = a+</a:t>
            </a:r>
            <a:r>
              <a:rPr lang="fr-FR" dirty="0" err="1"/>
              <a:t>byd</a:t>
            </a:r>
            <a:r>
              <a:rPr lang="fr-FR" dirty="0"/>
              <a:t> 	</a:t>
            </a:r>
          </a:p>
          <a:p>
            <a:pPr algn="r" rtl="1">
              <a:buNone/>
            </a:pPr>
            <a:r>
              <a:rPr lang="ar-SA" dirty="0"/>
              <a:t>حيث </a:t>
            </a:r>
            <a:endParaRPr lang="fr-FR" dirty="0"/>
          </a:p>
          <a:p>
            <a:r>
              <a:rPr lang="fr-FR" dirty="0" err="1"/>
              <a:t>Yd</a:t>
            </a:r>
            <a:r>
              <a:rPr lang="fr-FR" dirty="0"/>
              <a:t>= y- </a:t>
            </a:r>
            <a:r>
              <a:rPr lang="fr-FR" dirty="0" err="1"/>
              <a:t>tx</a:t>
            </a:r>
            <a:r>
              <a:rPr lang="fr-FR" dirty="0"/>
              <a:t>+tr</a:t>
            </a:r>
          </a:p>
          <a:p>
            <a:r>
              <a:rPr lang="fr-FR" dirty="0"/>
              <a:t>G=Go, I=Io, Tr=</a:t>
            </a:r>
            <a:r>
              <a:rPr lang="fr-FR" dirty="0" err="1"/>
              <a:t>Tro</a:t>
            </a:r>
            <a:r>
              <a:rPr lang="fr-FR" dirty="0"/>
              <a:t>, </a:t>
            </a:r>
            <a:r>
              <a:rPr lang="fr-FR" dirty="0" err="1"/>
              <a:t>Tx</a:t>
            </a:r>
            <a:r>
              <a:rPr lang="fr-FR" dirty="0"/>
              <a:t>=</a:t>
            </a:r>
            <a:r>
              <a:rPr lang="fr-FR" dirty="0" err="1"/>
              <a:t>Txo</a:t>
            </a:r>
            <a:endParaRPr lang="fr-FR" dirty="0"/>
          </a:p>
          <a:p>
            <a:pPr lvl="5" algn="r" rtl="1">
              <a:buNone/>
            </a:pPr>
            <a:r>
              <a:rPr lang="ar-SA" sz="3200" dirty="0"/>
              <a:t>يتحقق التوازن في النموذج الاقتصادي بطريقتين:</a:t>
            </a:r>
            <a:endParaRPr lang="fr-FR" sz="3200" dirty="0"/>
          </a:p>
          <a:p>
            <a:pPr algn="r" rtl="1"/>
            <a:r>
              <a:rPr lang="ar-SA" dirty="0"/>
              <a:t>ط1:  الطلب الكلي= العرض الكلي</a:t>
            </a:r>
            <a:endParaRPr lang="fr-FR" dirty="0"/>
          </a:p>
          <a:p>
            <a:r>
              <a:rPr lang="fr-FR" dirty="0"/>
              <a:t>Y= d	</a:t>
            </a:r>
          </a:p>
          <a:p>
            <a:r>
              <a:rPr lang="fr-FR" dirty="0"/>
              <a:t>Y=C+I+G</a:t>
            </a:r>
          </a:p>
          <a:p>
            <a:r>
              <a:rPr lang="fr-FR" dirty="0"/>
              <a:t>Y= a+</a:t>
            </a:r>
            <a:r>
              <a:rPr lang="fr-FR" dirty="0" err="1"/>
              <a:t>byd</a:t>
            </a:r>
            <a:r>
              <a:rPr lang="fr-FR" dirty="0"/>
              <a:t>+I+G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7109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rgbClr val="980000"/>
                </a:solidFill>
                <a:effectLst/>
                <a:ea typeface="Arial" pitchFamily="34" charset="0"/>
                <a:cs typeface="Arial" pitchFamily="34" charset="0"/>
              </a:rPr>
              <a:t>حيث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980000"/>
                </a:solidFill>
                <a:effectLst/>
                <a:ea typeface="Arial" pitchFamily="34" charset="0"/>
                <a:cs typeface="Arial" pitchFamily="34" charset="0"/>
              </a:rPr>
              <a:t>Td=y-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980000"/>
                </a:solidFill>
                <a:effectLst/>
                <a:ea typeface="Arial" pitchFamily="34" charset="0"/>
                <a:cs typeface="Arial" pitchFamily="34" charset="0"/>
              </a:rPr>
              <a:t>tx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980000"/>
                </a:solidFill>
                <a:effectLst/>
                <a:ea typeface="Arial" pitchFamily="34" charset="0"/>
                <a:cs typeface="Arial" pitchFamily="34" charset="0"/>
              </a:rPr>
              <a:t>+tr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rgbClr val="980000"/>
                </a:solidFill>
                <a:effectLst/>
                <a:ea typeface="Arial" pitchFamily="34" charset="0"/>
                <a:cs typeface="Arial" pitchFamily="34" charset="0"/>
              </a:rPr>
              <a:t>بالتعويض في العبارة السابقة نجد </a:t>
            </a: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rgbClr val="980000"/>
                </a:solidFill>
                <a:effectLst/>
                <a:ea typeface="Arial" pitchFamily="34" charset="0"/>
                <a:cs typeface="Arial" pitchFamily="34" charset="0"/>
              </a:rPr>
              <a:t>مايلي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980000"/>
                </a:solidFill>
                <a:effectLst/>
                <a:ea typeface="Arial" pitchFamily="34" charset="0"/>
                <a:cs typeface="Arial" pitchFamily="34" charset="0"/>
              </a:rPr>
              <a:t>Y=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 a+b( y-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tx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 +tr)+ Io+ Go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Y= a+by-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btx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+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btr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+ Io+Go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Y-by= a-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btx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+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btr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+ Io+Go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Y(1-b)= ( a-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btx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+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btr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+Io+Go)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ea typeface="Arial" pitchFamily="34" charset="0"/>
                <a:cs typeface="Arial" pitchFamily="34" charset="0"/>
              </a:rPr>
              <a:t>Y*= (a-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ea typeface="Arial" pitchFamily="34" charset="0"/>
                <a:cs typeface="Arial" pitchFamily="34" charset="0"/>
              </a:rPr>
              <a:t>btx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ea typeface="Arial" pitchFamily="34" charset="0"/>
                <a:cs typeface="Arial" pitchFamily="34" charset="0"/>
              </a:rPr>
              <a:t>+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ea typeface="Arial" pitchFamily="34" charset="0"/>
                <a:cs typeface="Arial" pitchFamily="34" charset="0"/>
              </a:rPr>
              <a:t>btr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ea typeface="Arial" pitchFamily="34" charset="0"/>
                <a:cs typeface="Arial" pitchFamily="34" charset="0"/>
              </a:rPr>
              <a:t>+ Io+Go)/(1-b)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ea typeface="Arial" pitchFamily="34" charset="0"/>
                <a:cs typeface="Arial" pitchFamily="34" charset="0"/>
              </a:rPr>
              <a:t>ط2: الاستخدامات= الموارد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S+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Tx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= I+G+ TR…….,,,(1)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لابد من استخراج معادلة الادخار </a:t>
            </a: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باتباع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 الخطوات التالية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algn="r" rtl="1"/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ل</a:t>
            </a:r>
            <a:r>
              <a: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دينا 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ا المعادلة التالية: </a:t>
            </a:r>
            <a:endParaRPr kumimoji="0" lang="ar-D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Arial" pitchFamily="34" charset="0"/>
              <a:cs typeface="Arial" pitchFamily="34" charset="0"/>
            </a:endParaRPr>
          </a:p>
          <a:p>
            <a:pPr rtl="1"/>
            <a:r>
              <a:rPr lang="fr-FR" sz="2400" dirty="0" err="1" smtClean="0"/>
              <a:t>Yd</a:t>
            </a:r>
            <a:r>
              <a:rPr lang="fr-FR" sz="2400" dirty="0"/>
              <a:t>= C + S</a:t>
            </a:r>
          </a:p>
          <a:p>
            <a:pPr algn="r" rtl="1"/>
            <a:r>
              <a:rPr lang="ar-SA" sz="2400" dirty="0"/>
              <a:t>ومنه </a:t>
            </a:r>
            <a:endParaRPr lang="fr-FR" sz="2400" dirty="0"/>
          </a:p>
          <a:p>
            <a:r>
              <a:rPr lang="fr-FR" sz="2400" dirty="0"/>
              <a:t>S= </a:t>
            </a:r>
            <a:r>
              <a:rPr lang="fr-FR" sz="2400" dirty="0" err="1"/>
              <a:t>Yd</a:t>
            </a:r>
            <a:r>
              <a:rPr lang="fr-FR" sz="2400" dirty="0"/>
              <a:t>- C</a:t>
            </a:r>
          </a:p>
          <a:p>
            <a:r>
              <a:rPr lang="fr-FR" sz="2400" dirty="0"/>
              <a:t>S= </a:t>
            </a:r>
            <a:r>
              <a:rPr lang="fr-FR" sz="2400" dirty="0" err="1"/>
              <a:t>Yd</a:t>
            </a:r>
            <a:r>
              <a:rPr lang="fr-FR" sz="2400" dirty="0"/>
              <a:t>- (a+ </a:t>
            </a:r>
            <a:r>
              <a:rPr lang="fr-FR" sz="2400" dirty="0" err="1"/>
              <a:t>byd</a:t>
            </a:r>
            <a:r>
              <a:rPr lang="fr-FR" sz="2400" dirty="0"/>
              <a:t>)</a:t>
            </a:r>
          </a:p>
          <a:p>
            <a:r>
              <a:rPr lang="fr-FR" sz="2400" dirty="0"/>
              <a:t>S= -a+ (1-b)</a:t>
            </a:r>
            <a:r>
              <a:rPr lang="fr-FR" sz="2400" dirty="0" err="1"/>
              <a:t>yd</a:t>
            </a:r>
            <a:endParaRPr lang="fr-FR" sz="2400" dirty="0"/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D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5720" y="0"/>
            <a:ext cx="8429684" cy="5839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نعوض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Yd</a:t>
            </a:r>
            <a:r>
              <a:rPr kumimoji="0" lang="ar-S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بما يقابلها تصبح العلاقة السابقة كالتالي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S= -a+ (1-b)( y-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Tx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+ TR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)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S= -a+ y-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Tx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+ TR- by+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bTx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-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bTr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……(2)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نعوض العبارة (2) في العبارة (1) نجد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-a+ y-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Tx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+Tr- by+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bTx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-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bTr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+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Tx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= Io+ Go+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Tro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-a+ y-by+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bTx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-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bTr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= Io+Go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(1-b)y=( a-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bTx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+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bTR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+Io+Go)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980000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Y*= (a-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rgbClr val="980000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bTx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980000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+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rgbClr val="980000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bTr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980000"/>
                </a:solidFill>
                <a:effectLst/>
                <a:latin typeface="+mj-lt"/>
                <a:ea typeface="Arial" pitchFamily="34" charset="0"/>
                <a:cs typeface="Arial" pitchFamily="34" charset="0"/>
              </a:rPr>
              <a:t>+Io+Go)/(1-b)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وهي نفس العبارة التي حصلنا عليها من العبارة الأولي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b="1" i="1" dirty="0" smtClean="0">
                <a:solidFill>
                  <a:schemeClr val="accent2"/>
                </a:solidFill>
                <a:latin typeface="+mn-lt"/>
              </a:rPr>
              <a:t>المضاعـفـــــــــــــــات</a:t>
            </a:r>
            <a:endParaRPr lang="fr-FR" b="1" i="1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r" rtl="1">
              <a:buNone/>
            </a:pPr>
            <a:r>
              <a:rPr lang="ar-SA" dirty="0"/>
              <a:t>توضح لنا مقدار التغير في الدخل الوطني </a:t>
            </a:r>
            <a:r>
              <a:rPr lang="ar-SA" dirty="0" err="1"/>
              <a:t>اذا</a:t>
            </a:r>
            <a:r>
              <a:rPr lang="ar-SA" dirty="0"/>
              <a:t> تغير احد المتغيرات التالية: الاستثمار المستقل، الإنفاق الحكومي، </a:t>
            </a:r>
            <a:r>
              <a:rPr lang="ar-SA" dirty="0" err="1"/>
              <a:t>الضرايب</a:t>
            </a:r>
            <a:r>
              <a:rPr lang="ar-SA" dirty="0"/>
              <a:t> والتحويلات</a:t>
            </a:r>
            <a:endParaRPr lang="fr-FR" dirty="0"/>
          </a:p>
          <a:p>
            <a:pPr rtl="1"/>
            <a:r>
              <a:rPr lang="fr-FR" dirty="0"/>
              <a:t> </a:t>
            </a:r>
          </a:p>
          <a:p>
            <a:pPr lvl="0" algn="r" rtl="1"/>
            <a:r>
              <a:rPr lang="ar-SA" b="1" u="sng" dirty="0"/>
              <a:t>مضاعف الاستثمار المستقل</a:t>
            </a:r>
            <a:r>
              <a:rPr lang="ar-SA" dirty="0"/>
              <a:t>: </a:t>
            </a:r>
            <a:r>
              <a:rPr lang="ar-SA" dirty="0" err="1"/>
              <a:t>اذا</a:t>
            </a:r>
            <a:r>
              <a:rPr lang="ar-SA" dirty="0"/>
              <a:t> زاد الاستثمار بمقدار </a:t>
            </a:r>
            <a:r>
              <a:rPr lang="fr-FR" dirty="0"/>
              <a:t>DI</a:t>
            </a:r>
            <a:r>
              <a:rPr lang="ar-SA" dirty="0"/>
              <a:t> بكم سيزيد الدخل ( الناتج) الوطني؟</a:t>
            </a:r>
            <a:endParaRPr lang="fr-FR" dirty="0"/>
          </a:p>
          <a:p>
            <a:pPr algn="r" rtl="1">
              <a:buNone/>
            </a:pPr>
            <a:r>
              <a:rPr lang="ar-SA" dirty="0"/>
              <a:t>لدينا عبارة الدخل التوازني السابقة:</a:t>
            </a:r>
            <a:endParaRPr lang="fr-FR" dirty="0"/>
          </a:p>
          <a:p>
            <a:r>
              <a:rPr lang="fr-FR" dirty="0"/>
              <a:t>Y*= (a-</a:t>
            </a:r>
            <a:r>
              <a:rPr lang="fr-FR" dirty="0" err="1"/>
              <a:t>bTx</a:t>
            </a:r>
            <a:r>
              <a:rPr lang="fr-FR" dirty="0"/>
              <a:t>+</a:t>
            </a:r>
            <a:r>
              <a:rPr lang="fr-FR" dirty="0" err="1"/>
              <a:t>bTr</a:t>
            </a:r>
            <a:r>
              <a:rPr lang="fr-FR" dirty="0"/>
              <a:t>+Io+Go)/(1-b)...........(1)</a:t>
            </a:r>
          </a:p>
          <a:p>
            <a:pPr algn="just" rtl="1">
              <a:buNone/>
            </a:pPr>
            <a:r>
              <a:rPr lang="ar-SA" dirty="0" err="1"/>
              <a:t>اذا</a:t>
            </a:r>
            <a:r>
              <a:rPr lang="ar-SA" dirty="0"/>
              <a:t> زاد الاستثمار المستقل سيزيد الطلب الكلي المستقل بمقدار العنصر الذي زاد وبما </a:t>
            </a:r>
            <a:r>
              <a:rPr lang="ar-SA" dirty="0" err="1"/>
              <a:t>ان</a:t>
            </a:r>
            <a:r>
              <a:rPr lang="ar-SA" dirty="0"/>
              <a:t> الاقتصاد في وضع التشغيل الناقص مع حضور فرضية مرونةً الأجهزة الإنتاجية فان العرض الكلي في هذه الحالة سيزيد لتصبح العبارة (1) أعلاه كالتالي:</a:t>
            </a:r>
            <a:endParaRPr lang="fr-FR" dirty="0"/>
          </a:p>
          <a:p>
            <a:r>
              <a:rPr lang="fr-FR" dirty="0"/>
              <a:t>Y*+Dy= (a-</a:t>
            </a:r>
            <a:r>
              <a:rPr lang="fr-FR" dirty="0" err="1"/>
              <a:t>bTx</a:t>
            </a:r>
            <a:r>
              <a:rPr lang="fr-FR" dirty="0"/>
              <a:t>+</a:t>
            </a:r>
            <a:r>
              <a:rPr lang="fr-FR" dirty="0" err="1"/>
              <a:t>bTr</a:t>
            </a:r>
            <a:r>
              <a:rPr lang="fr-FR" dirty="0"/>
              <a:t>+Io+ DI+Go)/(1-b).....(2)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DZ" sz="2000" dirty="0" smtClean="0"/>
              <a:t>بطرح  العبارة </a:t>
            </a:r>
            <a:r>
              <a:rPr lang="ar-SA" sz="2000" dirty="0" smtClean="0"/>
              <a:t>(2</a:t>
            </a:r>
            <a:r>
              <a:rPr lang="ar-SA" sz="2000" dirty="0"/>
              <a:t>) </a:t>
            </a:r>
            <a:r>
              <a:rPr lang="ar-SA" sz="2000" dirty="0" smtClean="0"/>
              <a:t>من</a:t>
            </a:r>
            <a:r>
              <a:rPr lang="fr-FR" sz="2000" dirty="0" smtClean="0"/>
              <a:t>Dy/DI</a:t>
            </a:r>
            <a:r>
              <a:rPr lang="fr-FR" sz="2000" dirty="0"/>
              <a:t>= 1/(1-b)</a:t>
            </a:r>
          </a:p>
          <a:p>
            <a:pPr algn="r" rtl="1">
              <a:buNone/>
            </a:pPr>
            <a:r>
              <a:rPr lang="ar-SA" sz="2000" dirty="0"/>
              <a:t>وهي عبارة مضاعف الاستثمار المستقل عن الدخل </a:t>
            </a:r>
            <a:endParaRPr lang="fr-FR" sz="2000" dirty="0"/>
          </a:p>
          <a:p>
            <a:pPr rtl="1">
              <a:buNone/>
            </a:pPr>
            <a:r>
              <a:rPr lang="fr-FR" sz="2000" dirty="0"/>
              <a:t> </a:t>
            </a:r>
          </a:p>
          <a:p>
            <a:pPr lvl="0" algn="r" rtl="1"/>
            <a:r>
              <a:rPr lang="ar-SA" sz="2000" b="1" u="sng" dirty="0"/>
              <a:t>مضاعف</a:t>
            </a:r>
            <a:r>
              <a:rPr lang="ar-SA" sz="2000" dirty="0"/>
              <a:t> </a:t>
            </a:r>
            <a:r>
              <a:rPr lang="ar-SA" sz="2000" b="1" u="sng" dirty="0"/>
              <a:t>الإنفاق</a:t>
            </a:r>
            <a:r>
              <a:rPr lang="ar-SA" sz="2000" u="sng" dirty="0"/>
              <a:t> </a:t>
            </a:r>
            <a:r>
              <a:rPr lang="ar-SA" sz="2000" b="1" u="sng" dirty="0"/>
              <a:t>الحكومي</a:t>
            </a:r>
            <a:r>
              <a:rPr lang="ar-SA" sz="2000" dirty="0"/>
              <a:t>: </a:t>
            </a:r>
            <a:r>
              <a:rPr lang="ar-SA" sz="2000" dirty="0" err="1"/>
              <a:t>اذا</a:t>
            </a:r>
            <a:r>
              <a:rPr lang="ar-SA" sz="2000" dirty="0"/>
              <a:t> زاد الاتفاق الحكومي بمقدار </a:t>
            </a:r>
            <a:r>
              <a:rPr lang="fr-FR" sz="2000" dirty="0"/>
              <a:t>DG</a:t>
            </a:r>
            <a:r>
              <a:rPr lang="ar-SA" sz="2000" dirty="0"/>
              <a:t> بكم سيتغير الدخل الوطني؟</a:t>
            </a:r>
            <a:endParaRPr lang="fr-FR" sz="2000" dirty="0"/>
          </a:p>
          <a:p>
            <a:pPr algn="r" rtl="1">
              <a:buNone/>
            </a:pPr>
            <a:r>
              <a:rPr lang="ar-SA" sz="2000" dirty="0"/>
              <a:t>لدينا عبارة الدخل التوازني السابقة:</a:t>
            </a:r>
            <a:endParaRPr lang="fr-FR" sz="2000" dirty="0"/>
          </a:p>
          <a:p>
            <a:pPr>
              <a:buNone/>
            </a:pPr>
            <a:r>
              <a:rPr lang="fr-FR" sz="2000" dirty="0"/>
              <a:t>Y*= (a-</a:t>
            </a:r>
            <a:r>
              <a:rPr lang="fr-FR" sz="2000" dirty="0" err="1"/>
              <a:t>bTx</a:t>
            </a:r>
            <a:r>
              <a:rPr lang="fr-FR" sz="2000" dirty="0"/>
              <a:t>+</a:t>
            </a:r>
            <a:r>
              <a:rPr lang="fr-FR" sz="2000" dirty="0" err="1"/>
              <a:t>bTr</a:t>
            </a:r>
            <a:r>
              <a:rPr lang="fr-FR" sz="2000" dirty="0"/>
              <a:t>+Io+Go)/(1-b)...........(1)</a:t>
            </a:r>
          </a:p>
          <a:p>
            <a:pPr algn="just" rtl="1">
              <a:buNone/>
            </a:pPr>
            <a:r>
              <a:rPr lang="ar-SA" sz="2000" dirty="0" err="1"/>
              <a:t>اذا</a:t>
            </a:r>
            <a:r>
              <a:rPr lang="ar-SA" sz="2000" dirty="0"/>
              <a:t> زاد الإنفاق الحكومي سيزيد الطلب الكلي المستقل بمقدار العنصر الذي زاد وبما </a:t>
            </a:r>
            <a:r>
              <a:rPr lang="ar-SA" sz="2000" dirty="0" err="1"/>
              <a:t>ان</a:t>
            </a:r>
            <a:r>
              <a:rPr lang="ar-SA" sz="2000" dirty="0"/>
              <a:t> الاقتصاد في وضع التشغيل الناقص مع حضور فرضية مرونةً الأجهزة الإنتاجية فان العرض الكلي في هذه الحالة سيزيد لتصبح العبارة (1) أعلاه كالتالي:</a:t>
            </a:r>
            <a:endParaRPr lang="fr-FR" sz="2000" dirty="0"/>
          </a:p>
          <a:p>
            <a:pPr>
              <a:buNone/>
            </a:pPr>
            <a:r>
              <a:rPr lang="fr-FR" sz="2000" dirty="0"/>
              <a:t>Y*+Dy= (a-</a:t>
            </a:r>
            <a:r>
              <a:rPr lang="fr-FR" sz="2000" dirty="0" err="1"/>
              <a:t>bTx</a:t>
            </a:r>
            <a:r>
              <a:rPr lang="fr-FR" sz="2000" dirty="0"/>
              <a:t>+</a:t>
            </a:r>
            <a:r>
              <a:rPr lang="fr-FR" sz="2000" dirty="0" err="1"/>
              <a:t>bTr</a:t>
            </a:r>
            <a:r>
              <a:rPr lang="fr-FR" sz="2000" dirty="0"/>
              <a:t>+Io+Go+DG)/(1-b).....(2)</a:t>
            </a:r>
          </a:p>
          <a:p>
            <a:pPr algn="r" rtl="1">
              <a:buNone/>
            </a:pPr>
            <a:r>
              <a:rPr lang="ar-SA" sz="2000" dirty="0" smtClean="0"/>
              <a:t> </a:t>
            </a:r>
            <a:r>
              <a:rPr lang="ar-DZ" sz="2000" dirty="0" smtClean="0"/>
              <a:t>بطرح (2) من </a:t>
            </a:r>
            <a:r>
              <a:rPr lang="ar-SA" sz="2000" dirty="0" smtClean="0"/>
              <a:t>(1) نجد:</a:t>
            </a:r>
            <a:endParaRPr lang="fr-FR" sz="2000" dirty="0" smtClean="0"/>
          </a:p>
          <a:p>
            <a:pPr>
              <a:buNone/>
            </a:pPr>
            <a:r>
              <a:rPr lang="fr-FR" sz="2000" dirty="0" smtClean="0"/>
              <a:t>Dy= DI/(1-b)</a:t>
            </a:r>
          </a:p>
          <a:p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>
              <a:buNone/>
            </a:pPr>
            <a:endParaRPr lang="fr-FR" dirty="0"/>
          </a:p>
          <a:p>
            <a:pPr algn="r" rtl="1">
              <a:buNone/>
            </a:pPr>
            <a:r>
              <a:rPr lang="ar-SA" dirty="0"/>
              <a:t>وهي عبارة مضاعف الإنفاق الحكومي</a:t>
            </a:r>
            <a:endParaRPr lang="fr-FR" dirty="0"/>
          </a:p>
          <a:p>
            <a:pPr rtl="1">
              <a:buNone/>
            </a:pPr>
            <a:r>
              <a:rPr lang="fr-FR" sz="6200" dirty="0"/>
              <a:t> </a:t>
            </a:r>
          </a:p>
          <a:p>
            <a:pPr algn="r" rtl="1">
              <a:buNone/>
            </a:pPr>
            <a:r>
              <a:rPr lang="ar-SA" sz="6200" u="sng" dirty="0"/>
              <a:t>ملاحظة</a:t>
            </a:r>
            <a:r>
              <a:rPr lang="fr-FR" sz="6200" u="sng" dirty="0"/>
              <a:t>: </a:t>
            </a:r>
            <a:r>
              <a:rPr lang="ar-SA" sz="6200" dirty="0"/>
              <a:t>نلاحظ </a:t>
            </a:r>
            <a:r>
              <a:rPr lang="ar-SA" sz="6200" dirty="0" err="1"/>
              <a:t>تاثير</a:t>
            </a:r>
            <a:r>
              <a:rPr lang="ar-SA" sz="6200" dirty="0"/>
              <a:t> الإنفاق الحكومي علي الطلب الكلي مباشر يعني بمجرد تغير الإنفاق </a:t>
            </a:r>
            <a:r>
              <a:rPr lang="ar-SA" sz="6200" dirty="0" err="1" smtClean="0"/>
              <a:t>الحكومي</a:t>
            </a:r>
            <a:r>
              <a:rPr lang="ar-SA" sz="6200" dirty="0" err="1" smtClean="0"/>
              <a:t>سيتغير</a:t>
            </a:r>
            <a:r>
              <a:rPr lang="ar-SA" sz="6200" dirty="0" smtClean="0"/>
              <a:t> </a:t>
            </a:r>
            <a:r>
              <a:rPr lang="ar-SA" sz="6200" dirty="0" smtClean="0"/>
              <a:t> الطلب </a:t>
            </a:r>
            <a:r>
              <a:rPr lang="ar-SA" sz="6200" dirty="0"/>
              <a:t>الكلي </a:t>
            </a:r>
            <a:endParaRPr lang="fr-FR" sz="6200" dirty="0"/>
          </a:p>
          <a:p>
            <a:pPr rtl="1">
              <a:buNone/>
            </a:pPr>
            <a:r>
              <a:rPr lang="fr-FR" sz="6200" dirty="0"/>
              <a:t> </a:t>
            </a:r>
          </a:p>
          <a:p>
            <a:pPr algn="r" rtl="1"/>
            <a:r>
              <a:rPr lang="ar-SA" sz="6200" b="1" i="1" u="sng" dirty="0"/>
              <a:t>مضاعف التحويلات المستقلة عن الدخل</a:t>
            </a:r>
            <a:r>
              <a:rPr lang="ar-SA" sz="6200" dirty="0"/>
              <a:t>: </a:t>
            </a:r>
            <a:r>
              <a:rPr lang="ar-SA" sz="6200" dirty="0" err="1"/>
              <a:t>اذا</a:t>
            </a:r>
            <a:r>
              <a:rPr lang="ar-SA" sz="6200" dirty="0"/>
              <a:t> زادت التحويلات المستقلة بمقدار </a:t>
            </a:r>
            <a:r>
              <a:rPr lang="fr-FR" sz="6200" dirty="0" err="1"/>
              <a:t>DTr</a:t>
            </a:r>
            <a:r>
              <a:rPr lang="ar-SA" sz="6200" dirty="0"/>
              <a:t> بكم سيتغير الدخل الوطني؟</a:t>
            </a:r>
            <a:endParaRPr lang="fr-FR" sz="6200" dirty="0"/>
          </a:p>
          <a:p>
            <a:pPr algn="r" rtl="1">
              <a:buNone/>
            </a:pPr>
            <a:r>
              <a:rPr lang="ar-SA" sz="6200" dirty="0"/>
              <a:t>لدينا عبارة الدخل التوازني السابقة:</a:t>
            </a:r>
            <a:endParaRPr lang="fr-FR" sz="6200" dirty="0"/>
          </a:p>
          <a:p>
            <a:r>
              <a:rPr lang="fr-FR" sz="6200" dirty="0"/>
              <a:t>Y*= (a-</a:t>
            </a:r>
            <a:r>
              <a:rPr lang="fr-FR" sz="6200" dirty="0" err="1"/>
              <a:t>bTx</a:t>
            </a:r>
            <a:r>
              <a:rPr lang="fr-FR" sz="6200" dirty="0"/>
              <a:t>+</a:t>
            </a:r>
            <a:r>
              <a:rPr lang="fr-FR" sz="6200" dirty="0" err="1"/>
              <a:t>bTr</a:t>
            </a:r>
            <a:r>
              <a:rPr lang="fr-FR" sz="6200" dirty="0"/>
              <a:t>+Io+Go)/(1-b)...........(1)</a:t>
            </a:r>
          </a:p>
          <a:p>
            <a:pPr rtl="1"/>
            <a:r>
              <a:rPr lang="fr-FR" sz="6200" dirty="0"/>
              <a:t> </a:t>
            </a:r>
          </a:p>
          <a:p>
            <a:pPr algn="just" rtl="1">
              <a:buNone/>
            </a:pPr>
            <a:r>
              <a:rPr lang="ar-SA" sz="6200" dirty="0" err="1"/>
              <a:t>اذا</a:t>
            </a:r>
            <a:r>
              <a:rPr lang="ar-SA" sz="6200" dirty="0"/>
              <a:t> زادت التحويلات المستقلة في هذه الحالة سيزيد الدخل المتاح الذي سيؤثر بدوره علي الاستهلاك بالزيادة ، وبزيادة الاستهلاك سيزيد الطلب الكلي ومنه العرض الكلي في ظل حضور الفرضيتين السابقتين ( مرونة الجهاز </a:t>
            </a:r>
            <a:r>
              <a:rPr lang="ar-SA" sz="6200" dirty="0" err="1"/>
              <a:t>الانتاجي</a:t>
            </a:r>
            <a:r>
              <a:rPr lang="ar-SA" sz="6200" dirty="0"/>
              <a:t> والتشغيل الناقص)</a:t>
            </a:r>
            <a:endParaRPr lang="fr-FR" sz="6200" dirty="0"/>
          </a:p>
          <a:p>
            <a:pPr algn="r" rtl="1">
              <a:buNone/>
            </a:pPr>
            <a:r>
              <a:rPr lang="ar-SA" sz="6200" dirty="0"/>
              <a:t>ومنه تصبح العبارة السابقة كالتالي:</a:t>
            </a:r>
            <a:endParaRPr lang="fr-FR" sz="6200" dirty="0"/>
          </a:p>
          <a:p>
            <a:r>
              <a:rPr lang="fr-FR" sz="6200" dirty="0"/>
              <a:t>Y*+ Dy= (</a:t>
            </a:r>
            <a:r>
              <a:rPr lang="fr-FR" sz="6200" dirty="0" smtClean="0"/>
              <a:t>a-</a:t>
            </a:r>
            <a:r>
              <a:rPr lang="fr-FR" sz="6200" dirty="0" err="1" smtClean="0"/>
              <a:t>bTx</a:t>
            </a:r>
            <a:r>
              <a:rPr lang="fr-FR" sz="6200" dirty="0" smtClean="0"/>
              <a:t>+</a:t>
            </a:r>
            <a:r>
              <a:rPr lang="fr-FR" sz="6200" dirty="0" err="1" smtClean="0"/>
              <a:t>bTr</a:t>
            </a:r>
            <a:r>
              <a:rPr lang="fr-FR" sz="6200" dirty="0" smtClean="0"/>
              <a:t>+</a:t>
            </a:r>
            <a:r>
              <a:rPr lang="fr-FR" sz="6200" dirty="0" err="1" smtClean="0"/>
              <a:t>bDTr</a:t>
            </a:r>
            <a:r>
              <a:rPr lang="fr-FR" sz="6200" dirty="0" smtClean="0"/>
              <a:t>+Io+</a:t>
            </a:r>
            <a:r>
              <a:rPr lang="fr-FR" sz="6200" dirty="0"/>
              <a:t>Go)/(1-b)..........(2)</a:t>
            </a:r>
          </a:p>
          <a:p>
            <a:endParaRPr lang="fr-FR" sz="6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r" rtl="1">
              <a:buNone/>
            </a:pPr>
            <a:r>
              <a:rPr lang="ar-SA" sz="8000" dirty="0"/>
              <a:t>بطرح (2) من (1) نجد</a:t>
            </a:r>
            <a:endParaRPr lang="fr-FR" sz="8000" dirty="0"/>
          </a:p>
          <a:p>
            <a:pPr>
              <a:buNone/>
            </a:pPr>
            <a:r>
              <a:rPr lang="fr-FR" sz="8000" dirty="0"/>
              <a:t>Dy= </a:t>
            </a:r>
            <a:r>
              <a:rPr lang="fr-FR" sz="8000" dirty="0" err="1"/>
              <a:t>bDTr</a:t>
            </a:r>
            <a:r>
              <a:rPr lang="fr-FR" sz="8000" dirty="0"/>
              <a:t>/ (</a:t>
            </a:r>
            <a:r>
              <a:rPr lang="fr-FR" sz="8000" dirty="0" smtClean="0"/>
              <a:t>1-b</a:t>
            </a:r>
            <a:r>
              <a:rPr lang="fr-FR" sz="8000" dirty="0" smtClean="0"/>
              <a:t>)</a:t>
            </a:r>
            <a:r>
              <a:rPr lang="fr-FR" sz="8000" dirty="0" smtClean="0"/>
              <a:t>)</a:t>
            </a:r>
            <a:endParaRPr lang="fr-FR" sz="8000" dirty="0"/>
          </a:p>
          <a:p>
            <a:pPr>
              <a:buNone/>
            </a:pPr>
            <a:r>
              <a:rPr lang="fr-FR" sz="8000" dirty="0"/>
              <a:t>Dy/</a:t>
            </a:r>
            <a:r>
              <a:rPr lang="fr-FR" sz="8000" dirty="0" err="1"/>
              <a:t>DTr</a:t>
            </a:r>
            <a:r>
              <a:rPr lang="fr-FR" sz="8000" dirty="0"/>
              <a:t> = b/(</a:t>
            </a:r>
            <a:r>
              <a:rPr lang="fr-FR" sz="8000" dirty="0" smtClean="0"/>
              <a:t>1-b</a:t>
            </a:r>
            <a:endParaRPr lang="fr-FR" sz="8000" dirty="0"/>
          </a:p>
          <a:p>
            <a:pPr algn="r" rtl="1">
              <a:buNone/>
            </a:pPr>
            <a:r>
              <a:rPr lang="ar-SA" sz="8000" dirty="0"/>
              <a:t>وهي عبارة مضاعف التحويلات المستقلة</a:t>
            </a:r>
            <a:endParaRPr lang="fr-FR" sz="8000" dirty="0"/>
          </a:p>
          <a:p>
            <a:pPr rtl="1">
              <a:buNone/>
            </a:pPr>
            <a:r>
              <a:rPr lang="fr-FR" sz="8000" b="1" dirty="0"/>
              <a:t> </a:t>
            </a:r>
          </a:p>
          <a:p>
            <a:pPr lvl="0" rtl="1"/>
            <a:r>
              <a:rPr lang="ar-SA" sz="8000" b="1" u="sng" dirty="0"/>
              <a:t>مضاعف الضريبة المستقلة عن الدخل</a:t>
            </a:r>
            <a:r>
              <a:rPr lang="ar-SA" sz="8000" u="sng" dirty="0"/>
              <a:t>:</a:t>
            </a:r>
            <a:r>
              <a:rPr lang="ar-SA" sz="8000" dirty="0"/>
              <a:t> له نفس </a:t>
            </a:r>
            <a:r>
              <a:rPr lang="ar-SA" sz="8000" dirty="0" err="1"/>
              <a:t>تاثير</a:t>
            </a:r>
            <a:r>
              <a:rPr lang="ar-SA" sz="8000" dirty="0"/>
              <a:t> التحويلات المستقلة لكن في الاتجاه المعاكس.</a:t>
            </a:r>
            <a:endParaRPr lang="fr-FR" sz="8000" dirty="0"/>
          </a:p>
          <a:p>
            <a:pPr algn="r" rtl="1">
              <a:buNone/>
            </a:pPr>
            <a:r>
              <a:rPr lang="ar-SA" sz="8000" dirty="0"/>
              <a:t>لدينا عبارة الدخل التوازني </a:t>
            </a:r>
            <a:endParaRPr lang="fr-FR" sz="8000" dirty="0"/>
          </a:p>
          <a:p>
            <a:pPr>
              <a:buNone/>
            </a:pPr>
            <a:r>
              <a:rPr lang="fr-FR" sz="8000" dirty="0"/>
              <a:t>Y*= (a-</a:t>
            </a:r>
            <a:r>
              <a:rPr lang="fr-FR" sz="8000" dirty="0" err="1"/>
              <a:t>bTx</a:t>
            </a:r>
            <a:r>
              <a:rPr lang="fr-FR" sz="8000" dirty="0"/>
              <a:t>+</a:t>
            </a:r>
            <a:r>
              <a:rPr lang="fr-FR" sz="8000" dirty="0" err="1"/>
              <a:t>bTr</a:t>
            </a:r>
            <a:r>
              <a:rPr lang="fr-FR" sz="8000" dirty="0"/>
              <a:t>+Io+Go)/(1-b)...........(1)</a:t>
            </a:r>
          </a:p>
          <a:p>
            <a:pPr rtl="1">
              <a:buNone/>
            </a:pPr>
            <a:r>
              <a:rPr lang="fr-FR" sz="8000" dirty="0"/>
              <a:t> </a:t>
            </a:r>
          </a:p>
          <a:p>
            <a:pPr algn="just" rtl="1">
              <a:buNone/>
            </a:pPr>
            <a:r>
              <a:rPr lang="ar-SA" sz="8000" dirty="0" err="1"/>
              <a:t>اذا</a:t>
            </a:r>
            <a:r>
              <a:rPr lang="ar-SA" sz="8000" dirty="0"/>
              <a:t> انخفضت الضريبة المستقلة سيزيد الدخل المتاح ومنه سيزيد الاستهلاك الذي </a:t>
            </a:r>
            <a:r>
              <a:rPr lang="ar-SA" sz="8000" dirty="0" err="1"/>
              <a:t>سيودي</a:t>
            </a:r>
            <a:r>
              <a:rPr lang="ar-SA" sz="8000" dirty="0"/>
              <a:t> بدوره </a:t>
            </a:r>
            <a:r>
              <a:rPr lang="ar-SA" sz="8000" dirty="0" err="1"/>
              <a:t>الي</a:t>
            </a:r>
            <a:r>
              <a:rPr lang="ar-SA" sz="8000" dirty="0"/>
              <a:t> زيادة الطلب الكلي ومن ثم زيادة العرض الكلي ومنه تصبح العبارة السابقة كالتالي:</a:t>
            </a:r>
            <a:endParaRPr lang="fr-FR" sz="8000" dirty="0"/>
          </a:p>
          <a:p>
            <a:pPr>
              <a:buNone/>
            </a:pPr>
            <a:r>
              <a:rPr lang="fr-FR" sz="8000" dirty="0"/>
              <a:t>Y*+ Dy= (a-</a:t>
            </a:r>
            <a:r>
              <a:rPr lang="fr-FR" sz="8000" dirty="0" err="1"/>
              <a:t>bTx</a:t>
            </a:r>
            <a:r>
              <a:rPr lang="fr-FR" sz="8000" dirty="0"/>
              <a:t>- </a:t>
            </a:r>
            <a:r>
              <a:rPr lang="fr-FR" sz="8000" dirty="0" err="1"/>
              <a:t>bDtx</a:t>
            </a:r>
            <a:r>
              <a:rPr lang="fr-FR" sz="8000" dirty="0"/>
              <a:t>+</a:t>
            </a:r>
            <a:r>
              <a:rPr lang="fr-FR" sz="8000" dirty="0" err="1"/>
              <a:t>bTr</a:t>
            </a:r>
            <a:r>
              <a:rPr lang="fr-FR" sz="8000" dirty="0"/>
              <a:t>+Io+Go)/(1-b).........(2)</a:t>
            </a:r>
          </a:p>
          <a:p>
            <a:pPr rtl="1">
              <a:buNone/>
            </a:pPr>
            <a:r>
              <a:rPr lang="ar-SA" sz="8000" dirty="0"/>
              <a:t>بطرح العبارة (2) من (1) نجد:</a:t>
            </a:r>
            <a:endParaRPr lang="fr-FR" sz="8000" dirty="0"/>
          </a:p>
          <a:p>
            <a:pPr rtl="1">
              <a:buNone/>
            </a:pPr>
            <a:r>
              <a:rPr lang="fr-FR" sz="5000" dirty="0"/>
              <a:t> </a:t>
            </a:r>
          </a:p>
          <a:p>
            <a:pPr algn="r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r" rtl="1">
              <a:buNone/>
            </a:pPr>
            <a:r>
              <a:rPr lang="ar-SA" dirty="0"/>
              <a:t>بطرح العبارة (2) من (1) نجد</a:t>
            </a:r>
            <a:r>
              <a:rPr lang="ar-SA" dirty="0" smtClean="0"/>
              <a:t>:</a:t>
            </a:r>
            <a:r>
              <a:rPr lang="fr-FR" dirty="0"/>
              <a:t> </a:t>
            </a:r>
          </a:p>
          <a:p>
            <a:pPr>
              <a:buNone/>
            </a:pPr>
            <a:r>
              <a:rPr lang="fr-FR" dirty="0"/>
              <a:t>Dy= -</a:t>
            </a:r>
            <a:r>
              <a:rPr lang="fr-FR" dirty="0" err="1"/>
              <a:t>bDTx</a:t>
            </a:r>
            <a:r>
              <a:rPr lang="fr-FR" dirty="0"/>
              <a:t>/ (1-b)</a:t>
            </a:r>
          </a:p>
          <a:p>
            <a:pPr>
              <a:buNone/>
            </a:pPr>
            <a:r>
              <a:rPr lang="fr-FR" dirty="0"/>
              <a:t>Dy/</a:t>
            </a:r>
            <a:r>
              <a:rPr lang="fr-FR" dirty="0" err="1"/>
              <a:t>DTx</a:t>
            </a:r>
            <a:r>
              <a:rPr lang="fr-FR" dirty="0"/>
              <a:t> = -b/(1-b)</a:t>
            </a:r>
          </a:p>
          <a:p>
            <a:pPr algn="r" rtl="1">
              <a:buNone/>
            </a:pPr>
            <a:r>
              <a:rPr lang="ar-SA" dirty="0"/>
              <a:t>وهي عبارة مضاعف الضريبة المستقلة</a:t>
            </a:r>
            <a:endParaRPr lang="fr-FR" dirty="0"/>
          </a:p>
          <a:p>
            <a:pPr algn="r" rtl="1">
              <a:buNone/>
            </a:pPr>
            <a:r>
              <a:rPr lang="ar-SA" dirty="0"/>
              <a:t>تشير الإشارة ناقص في القانون السابق </a:t>
            </a:r>
            <a:r>
              <a:rPr lang="ar-SA" dirty="0" err="1"/>
              <a:t>الي</a:t>
            </a:r>
            <a:r>
              <a:rPr lang="ar-SA" dirty="0"/>
              <a:t> وجود علاقة عكسية بين الضريبة والدخل الوطني</a:t>
            </a:r>
            <a:endParaRPr lang="fr-FR" dirty="0"/>
          </a:p>
          <a:p>
            <a:pPr rtl="1">
              <a:buNone/>
            </a:pPr>
            <a:r>
              <a:rPr lang="fr-FR" dirty="0"/>
              <a:t> </a:t>
            </a:r>
          </a:p>
          <a:p>
            <a:pPr algn="ctr" rtl="1">
              <a:buNone/>
            </a:pPr>
            <a:r>
              <a:rPr lang="ar-SA" sz="4600" i="1" u="sng" dirty="0">
                <a:solidFill>
                  <a:schemeClr val="tx2"/>
                </a:solidFill>
              </a:rPr>
              <a:t>ملاحظة2</a:t>
            </a:r>
            <a:r>
              <a:rPr lang="ar-SA" i="1" u="sng" dirty="0"/>
              <a:t>:  </a:t>
            </a:r>
            <a:endParaRPr lang="ar-DZ" i="1" u="sng" dirty="0" smtClean="0"/>
          </a:p>
          <a:p>
            <a:pPr algn="just" rtl="1">
              <a:buNone/>
            </a:pPr>
            <a:r>
              <a:rPr lang="ar-DZ" sz="3600" dirty="0" smtClean="0">
                <a:solidFill>
                  <a:schemeClr val="accent1"/>
                </a:solidFill>
              </a:rPr>
              <a:t>    </a:t>
            </a:r>
            <a:r>
              <a:rPr lang="ar-SA" sz="3600" dirty="0" smtClean="0">
                <a:solidFill>
                  <a:schemeClr val="accent1"/>
                </a:solidFill>
              </a:rPr>
              <a:t>نلاحظ </a:t>
            </a:r>
            <a:r>
              <a:rPr lang="ar-SA" sz="3600" dirty="0" err="1">
                <a:solidFill>
                  <a:schemeClr val="accent1"/>
                </a:solidFill>
              </a:rPr>
              <a:t>تاثير</a:t>
            </a:r>
            <a:r>
              <a:rPr lang="ar-SA" sz="3600" dirty="0">
                <a:solidFill>
                  <a:schemeClr val="accent1"/>
                </a:solidFill>
              </a:rPr>
              <a:t> الضريبة والتحويلات المستقلين علي الدخل الوطني اقل مقارنة بتأثير </a:t>
            </a:r>
            <a:r>
              <a:rPr lang="ar-SA" sz="3600" dirty="0" smtClean="0">
                <a:solidFill>
                  <a:schemeClr val="accent1"/>
                </a:solidFill>
              </a:rPr>
              <a:t>الإنفاق </a:t>
            </a:r>
            <a:r>
              <a:rPr lang="ar-SA" sz="3600" dirty="0">
                <a:solidFill>
                  <a:schemeClr val="accent1"/>
                </a:solidFill>
              </a:rPr>
              <a:t>الحكومي والسبب في ذلك يعود </a:t>
            </a:r>
            <a:r>
              <a:rPr lang="ar-SA" sz="3600" dirty="0" err="1">
                <a:solidFill>
                  <a:schemeClr val="accent1"/>
                </a:solidFill>
              </a:rPr>
              <a:t>الي</a:t>
            </a:r>
            <a:r>
              <a:rPr lang="ar-SA" sz="3600" dirty="0">
                <a:solidFill>
                  <a:schemeClr val="accent1"/>
                </a:solidFill>
              </a:rPr>
              <a:t> </a:t>
            </a:r>
            <a:r>
              <a:rPr lang="ar-SA" sz="3600" dirty="0" err="1">
                <a:solidFill>
                  <a:schemeClr val="accent1"/>
                </a:solidFill>
              </a:rPr>
              <a:t>ان</a:t>
            </a:r>
            <a:r>
              <a:rPr lang="ar-SA" sz="3600" dirty="0">
                <a:solidFill>
                  <a:schemeClr val="accent1"/>
                </a:solidFill>
              </a:rPr>
              <a:t> </a:t>
            </a:r>
            <a:r>
              <a:rPr lang="ar-SA" sz="3600" dirty="0" err="1">
                <a:solidFill>
                  <a:schemeClr val="accent1"/>
                </a:solidFill>
              </a:rPr>
              <a:t>تاثير</a:t>
            </a:r>
            <a:r>
              <a:rPr lang="ar-SA" sz="3600" dirty="0">
                <a:solidFill>
                  <a:schemeClr val="accent1"/>
                </a:solidFill>
              </a:rPr>
              <a:t> الإنفاق الحكومي علي الطلب الكلي مباشر بينما </a:t>
            </a:r>
            <a:r>
              <a:rPr lang="ar-SA" sz="3600" dirty="0" err="1">
                <a:solidFill>
                  <a:schemeClr val="accent1"/>
                </a:solidFill>
              </a:rPr>
              <a:t>تاثير</a:t>
            </a:r>
            <a:r>
              <a:rPr lang="ar-SA" sz="3600" dirty="0">
                <a:solidFill>
                  <a:schemeClr val="accent1"/>
                </a:solidFill>
              </a:rPr>
              <a:t> الضريبة والتحويلات غير مباشرين علي الدخل الوطني ( انظر المحاضرة)</a:t>
            </a:r>
            <a:endParaRPr lang="fr-FR" sz="36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538</Words>
  <Application>Microsoft Office PowerPoint</Application>
  <PresentationFormat>Affichage à l'écran (4:3)</PresentationFormat>
  <Paragraphs>134</Paragraphs>
  <Slides>13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النموذج الكينزي البسيط</vt:lpstr>
      <vt:lpstr>2- التوازن الاقتصادي في حالة اقتصاد مكون من الأسر والشركات والدولة والضريبة ثابتة: </vt:lpstr>
      <vt:lpstr>Diapositive 3</vt:lpstr>
      <vt:lpstr>Diapositive 4</vt:lpstr>
      <vt:lpstr>المضاعـفـــــــــــــــات</vt:lpstr>
      <vt:lpstr>Diapositive 6</vt:lpstr>
      <vt:lpstr>Diapositive 7</vt:lpstr>
      <vt:lpstr>Diapositive 8</vt:lpstr>
      <vt:lpstr>Diapositive 9</vt:lpstr>
      <vt:lpstr>4- التوازن الاقتصادي الكلي في حالة اقتصاد مفتوح: </vt:lpstr>
      <vt:lpstr>Diapositive 11</vt:lpstr>
      <vt:lpstr>Diapositive 12</vt:lpstr>
      <vt:lpstr>Diapositive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النموذج الكينزي البسيط</dc:title>
  <dc:creator>Sabrina</dc:creator>
  <cp:lastModifiedBy>Sabrina</cp:lastModifiedBy>
  <cp:revision>15</cp:revision>
  <dcterms:created xsi:type="dcterms:W3CDTF">2020-09-01T11:57:49Z</dcterms:created>
  <dcterms:modified xsi:type="dcterms:W3CDTF">2020-09-01T15:06:33Z</dcterms:modified>
</cp:coreProperties>
</file>