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7" r:id="rId15"/>
    <p:sldId id="269" r:id="rId16"/>
    <p:sldId id="270" r:id="rId17"/>
    <p:sldId id="271" r:id="rId18"/>
    <p:sldId id="272" r:id="rId19"/>
    <p:sldId id="283" r:id="rId20"/>
    <p:sldId id="273" r:id="rId21"/>
    <p:sldId id="284" r:id="rId22"/>
    <p:sldId id="275" r:id="rId23"/>
    <p:sldId id="274" r:id="rId24"/>
    <p:sldId id="276" r:id="rId25"/>
    <p:sldId id="278" r:id="rId26"/>
    <p:sldId id="279" r:id="rId27"/>
    <p:sldId id="280" r:id="rId28"/>
    <p:sldId id="285" r:id="rId29"/>
    <p:sldId id="286" r:id="rId30"/>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snapVertSplitter="1" vertBarState="minimized" horzBarState="maximized">
    <p:restoredLeft sz="15620"/>
    <p:restoredTop sz="94660"/>
  </p:normalViewPr>
  <p:slideViewPr>
    <p:cSldViewPr>
      <p:cViewPr>
        <p:scale>
          <a:sx n="80" d="100"/>
          <a:sy n="80" d="100"/>
        </p:scale>
        <p:origin x="-1722" y="3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19" name="Espace réservé du pied de page 18"/>
          <p:cNvSpPr>
            <a:spLocks noGrp="1"/>
          </p:cNvSpPr>
          <p:nvPr>
            <p:ph type="ftr" sz="quarter" idx="11"/>
          </p:nvPr>
        </p:nvSpPr>
        <p:spPr/>
        <p:txBody>
          <a:bodyPr/>
          <a:lstStyle/>
          <a:p>
            <a:endParaRPr lang="fr-FR"/>
          </a:p>
        </p:txBody>
      </p:sp>
      <p:sp>
        <p:nvSpPr>
          <p:cNvPr id="27" name="Espace réservé du numéro de diapositive 26"/>
          <p:cNvSpPr>
            <a:spLocks noGrp="1"/>
          </p:cNvSpPr>
          <p:nvPr>
            <p:ph type="sldNum" sz="quarter" idx="12"/>
          </p:nvPr>
        </p:nvSpPr>
        <p:spPr/>
        <p:txBody>
          <a:bodyPr/>
          <a:lstStyle/>
          <a:p>
            <a:fld id="{7080AF49-072F-4302-95FB-E90DFAB9102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080AF49-072F-4302-95FB-E90DFAB9102D}"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080AF49-072F-4302-95FB-E90DFAB9102D}"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142F0AB1-6C33-40CD-A101-321AE169346B}" type="datetimeFigureOut">
              <a:rPr lang="fr-FR" smtClean="0"/>
              <a:pPr/>
              <a:t>09/12/2018</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a:xfrm>
            <a:off x="8077200" y="6356350"/>
            <a:ext cx="609600" cy="365125"/>
          </a:xfrm>
        </p:spPr>
        <p:txBody>
          <a:bodyPr/>
          <a:lstStyle/>
          <a:p>
            <a:fld id="{7080AF49-072F-4302-95FB-E90DFAB9102D}" type="slidenum">
              <a:rPr lang="fr-FR" smtClean="0"/>
              <a:pPr/>
              <a:t>‹N°›</a:t>
            </a:fld>
            <a:endParaRPr lang="fr-FR"/>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42F0AB1-6C33-40CD-A101-321AE169346B}" type="datetimeFigureOut">
              <a:rPr lang="fr-FR" smtClean="0"/>
              <a:pPr/>
              <a:t>09/12/2018</a:t>
            </a:fld>
            <a:endParaRPr lang="fr-FR"/>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7080AF49-072F-4302-95FB-E90DFAB9102D}" type="slidenum">
              <a:rPr lang="fr-FR" smtClean="0"/>
              <a:pPr/>
              <a:t>‹N°›</a:t>
            </a:fld>
            <a:endParaRPr lang="fr-FR"/>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idx="4294967295"/>
          </p:nvPr>
        </p:nvSpPr>
        <p:spPr>
          <a:xfrm>
            <a:off x="500034" y="3071810"/>
            <a:ext cx="7851775" cy="1284287"/>
          </a:xfrm>
        </p:spPr>
        <p:txBody>
          <a:bodyPr>
            <a:normAutofit fontScale="90000"/>
            <a:scene3d>
              <a:camera prst="orthographicFront"/>
              <a:lightRig rig="brightRoom" dir="t"/>
            </a:scene3d>
            <a:sp3d contourW="6350" prstMaterial="plastic">
              <a:bevelT w="20320" h="20320" prst="angle"/>
              <a:contourClr>
                <a:schemeClr val="accent1">
                  <a:tint val="100000"/>
                  <a:shade val="100000"/>
                  <a:hueMod val="100000"/>
                  <a:satMod val="100000"/>
                </a:schemeClr>
              </a:contourClr>
            </a:sp3d>
          </a:bodyPr>
          <a:lstStyle/>
          <a:p>
            <a:pPr algn="ctr"/>
            <a:r>
              <a:rPr lang="ar-DZ" sz="88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rPr>
              <a:t>مناهج البحث العلمي</a:t>
            </a:r>
            <a:endParaRPr lang="fr-FR" sz="88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endParaRPr>
          </a:p>
        </p:txBody>
      </p:sp>
      <p:sp>
        <p:nvSpPr>
          <p:cNvPr id="4" name="Titre 1"/>
          <p:cNvSpPr txBox="1">
            <a:spLocks/>
          </p:cNvSpPr>
          <p:nvPr/>
        </p:nvSpPr>
        <p:spPr>
          <a:xfrm>
            <a:off x="683568" y="620688"/>
            <a:ext cx="7851648" cy="641784"/>
          </a:xfrm>
          <a:prstGeom prst="rect">
            <a:avLst/>
          </a:prstGeom>
          <a:ln>
            <a:noFill/>
          </a:ln>
        </p:spPr>
        <p:txBody>
          <a:bodyPr vert="horz" lIns="0" tIns="0" rIns="18288" bIns="0" anchor="b">
            <a:normAutofit fontScale="975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ar-DZ" sz="3600" dirty="0" smtClean="0">
                <a:solidFill>
                  <a:schemeClr val="tx1"/>
                </a:solidFill>
                <a:latin typeface="Sakkal Majalla" pitchFamily="2" charset="-78"/>
                <a:cs typeface="Simplified Arabic" pitchFamily="2" charset="-78"/>
              </a:rPr>
              <a:t>وزارة التعليم العالي والبحث العلمي</a:t>
            </a:r>
            <a:endParaRPr lang="fr-FR" sz="3600" dirty="0">
              <a:solidFill>
                <a:schemeClr val="tx1"/>
              </a:solidFill>
              <a:latin typeface="Sakkal Majalla" pitchFamily="2" charset="-78"/>
              <a:cs typeface="Simplified Arabic" pitchFamily="2" charset="-78"/>
            </a:endParaRPr>
          </a:p>
        </p:txBody>
      </p:sp>
      <p:sp>
        <p:nvSpPr>
          <p:cNvPr id="5" name="Titre 1"/>
          <p:cNvSpPr txBox="1">
            <a:spLocks/>
          </p:cNvSpPr>
          <p:nvPr/>
        </p:nvSpPr>
        <p:spPr>
          <a:xfrm>
            <a:off x="5436096" y="1289590"/>
            <a:ext cx="3251520" cy="641784"/>
          </a:xfrm>
          <a:prstGeom prst="rect">
            <a:avLst/>
          </a:prstGeom>
          <a:ln>
            <a:noFill/>
          </a:ln>
        </p:spPr>
        <p:txBody>
          <a:bodyPr vert="horz" lIns="0" tIns="0" rIns="18288" bIns="0" anchor="b">
            <a:normAutofit fontScale="45000" lnSpcReduction="200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lang="ar-DZ" sz="5300" dirty="0" smtClean="0">
                <a:solidFill>
                  <a:schemeClr val="tx1"/>
                </a:solidFill>
                <a:latin typeface="Sakkal Majalla" pitchFamily="2" charset="-78"/>
                <a:cs typeface="Simplified Arabic" pitchFamily="2" charset="-78"/>
              </a:rPr>
              <a:t>جامعة محمد الشريف مساعدية</a:t>
            </a:r>
          </a:p>
          <a:p>
            <a:r>
              <a:rPr lang="ar-DZ" sz="5300" dirty="0" smtClean="0">
                <a:solidFill>
                  <a:schemeClr val="tx1"/>
                </a:solidFill>
                <a:latin typeface="Sakkal Majalla" pitchFamily="2" charset="-78"/>
                <a:cs typeface="Simplified Arabic" pitchFamily="2" charset="-78"/>
              </a:rPr>
              <a:t>سوق أهراس</a:t>
            </a:r>
            <a:endParaRPr lang="fr-FR" sz="4800" dirty="0">
              <a:solidFill>
                <a:schemeClr val="tx1"/>
              </a:solidFill>
              <a:latin typeface="Sakkal Majalla" pitchFamily="2" charset="-78"/>
              <a:cs typeface="Simplified Arabic" pitchFamily="2" charset="-78"/>
            </a:endParaRPr>
          </a:p>
        </p:txBody>
      </p:sp>
      <p:sp>
        <p:nvSpPr>
          <p:cNvPr id="6" name="Titre 1"/>
          <p:cNvSpPr txBox="1">
            <a:spLocks/>
          </p:cNvSpPr>
          <p:nvPr/>
        </p:nvSpPr>
        <p:spPr>
          <a:xfrm>
            <a:off x="467544" y="1289590"/>
            <a:ext cx="4294248" cy="501191"/>
          </a:xfrm>
          <a:prstGeom prst="rect">
            <a:avLst/>
          </a:prstGeom>
          <a:ln>
            <a:noFill/>
          </a:ln>
        </p:spPr>
        <p:txBody>
          <a:bodyPr vert="horz" lIns="0" tIns="0" rIns="18288" bIns="0" anchor="b">
            <a:noAutofit/>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l"/>
            <a:r>
              <a:rPr lang="fr-FR" sz="1600" dirty="0" smtClean="0">
                <a:solidFill>
                  <a:schemeClr val="tx1"/>
                </a:solidFill>
                <a:latin typeface="Sakkal Majalla" pitchFamily="2" charset="-78"/>
                <a:cs typeface="Traditional Arabic" pitchFamily="2" charset="-78"/>
              </a:rPr>
              <a:t>Université Mohamed chérif MESSADIA</a:t>
            </a:r>
          </a:p>
          <a:p>
            <a:pPr algn="l"/>
            <a:r>
              <a:rPr lang="fr-FR" sz="1600" dirty="0" smtClean="0">
                <a:solidFill>
                  <a:schemeClr val="tx1"/>
                </a:solidFill>
                <a:latin typeface="Sakkal Majalla" pitchFamily="2" charset="-78"/>
                <a:cs typeface="Traditional Arabic" pitchFamily="2" charset="-78"/>
              </a:rPr>
              <a:t>SOUK AHRAS</a:t>
            </a:r>
            <a:endParaRPr lang="fr-FR" sz="1600" dirty="0">
              <a:solidFill>
                <a:schemeClr val="tx1"/>
              </a:solidFill>
              <a:latin typeface="Sakkal Majalla" pitchFamily="2" charset="-78"/>
              <a:cs typeface="Traditional Arabic" pitchFamily="2" charset="-78"/>
            </a:endParaRPr>
          </a:p>
        </p:txBody>
      </p:sp>
      <p:sp>
        <p:nvSpPr>
          <p:cNvPr id="8" name="Titre 1"/>
          <p:cNvSpPr txBox="1">
            <a:spLocks/>
          </p:cNvSpPr>
          <p:nvPr/>
        </p:nvSpPr>
        <p:spPr>
          <a:xfrm>
            <a:off x="2411760" y="2348880"/>
            <a:ext cx="3925824" cy="641784"/>
          </a:xfrm>
          <a:prstGeom prst="rect">
            <a:avLst/>
          </a:prstGeom>
          <a:ln>
            <a:noFill/>
          </a:ln>
        </p:spPr>
        <p:txBody>
          <a:bodyPr vert="horz" lIns="0" tIns="0" rIns="18288" bIns="0" anchor="b">
            <a:normAutofit fontScale="67500" lnSpcReduction="20000"/>
            <a:scene3d>
              <a:camera prst="orthographicFront"/>
              <a:lightRig rig="freezing" dir="t">
                <a:rot lat="0" lon="0" rev="5640000"/>
              </a:lightRig>
            </a:scene3d>
            <a:sp3d prstMaterial="flat">
              <a:bevelT w="38100" h="38100"/>
              <a:contourClr>
                <a:schemeClr val="tx2"/>
              </a:contourClr>
            </a:sp3d>
          </a:bodyPr>
          <a:lstStyle>
            <a:lvl1pPr algn="r" rtl="0" eaLnBrk="1" latinLnBrk="0" hangingPunct="1">
              <a:spcBef>
                <a:spcPct val="0"/>
              </a:spcBef>
              <a:buNone/>
              <a:defRPr kumimoji="0" sz="5600" b="1" kern="1200">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pPr algn="ctr"/>
            <a:r>
              <a:rPr lang="ar-DZ" sz="7500" u="sng" dirty="0" smtClean="0">
                <a:solidFill>
                  <a:schemeClr val="tx1"/>
                </a:solidFill>
                <a:effectLst>
                  <a:outerShdw blurRad="38100" dist="38100" dir="2700000" algn="tl">
                    <a:srgbClr val="000000">
                      <a:alpha val="43137"/>
                    </a:srgbClr>
                  </a:outerShdw>
                </a:effectLst>
                <a:latin typeface="Sakkal Majalla" pitchFamily="2" charset="-78"/>
                <a:cs typeface="Simplified Arabic" pitchFamily="2" charset="-78"/>
              </a:rPr>
              <a:t>مداخلة بعنوان</a:t>
            </a:r>
            <a:endParaRPr lang="fr-FR" sz="4800" u="sng" dirty="0">
              <a:solidFill>
                <a:schemeClr val="tx1"/>
              </a:solidFill>
              <a:effectLst>
                <a:outerShdw blurRad="38100" dist="38100" dir="2700000" algn="tl">
                  <a:srgbClr val="000000">
                    <a:alpha val="43137"/>
                  </a:srgbClr>
                </a:outerShdw>
              </a:effectLst>
              <a:latin typeface="Sakkal Majalla" pitchFamily="2" charset="-78"/>
              <a:cs typeface="Simplified Arabic" pitchFamily="2" charset="-78"/>
            </a:endParaRPr>
          </a:p>
        </p:txBody>
      </p:sp>
    </p:spTree>
  </p:cSld>
  <p:clrMapOvr>
    <a:masterClrMapping/>
  </p:clrMapOvr>
  <p:transition spd="slow">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1"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28596" y="785794"/>
            <a:ext cx="8229600" cy="5143536"/>
          </a:xfrm>
        </p:spPr>
        <p:txBody>
          <a:bodyPr>
            <a:normAutofit fontScale="77500" lnSpcReduction="20000"/>
          </a:bodyPr>
          <a:lstStyle/>
          <a:p>
            <a:pPr algn="just" rtl="1">
              <a:buNone/>
            </a:pPr>
            <a:r>
              <a:rPr lang="ar-SA" b="1" dirty="0" smtClean="0">
                <a:latin typeface="Sakkal Majalla" pitchFamily="2" charset="-78"/>
                <a:cs typeface="Simplified Arabic" pitchFamily="2" charset="-78"/>
              </a:rPr>
              <a:t>النقد الداخلي</a:t>
            </a:r>
            <a:r>
              <a:rPr lang="ar-SA" dirty="0" smtClean="0">
                <a:latin typeface="Sakkal Majalla" pitchFamily="2" charset="-78"/>
                <a:cs typeface="Simplified Arabic" pitchFamily="2" charset="-78"/>
              </a:rPr>
              <a:t> وذلك من خلال فحص الوثيقة، من خلال فحص توافقها مع لغة عصرها ومفاهيمه</a:t>
            </a:r>
            <a:endParaRPr lang="ar-DZ"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والمواد التي كتبت عليها وسلامتها من التغيير. </a:t>
            </a:r>
            <a:endParaRPr lang="fr-FR" dirty="0" smtClean="0">
              <a:latin typeface="Sakkal Majalla" pitchFamily="2" charset="-78"/>
              <a:cs typeface="Simplified Arabic" pitchFamily="2" charset="-78"/>
            </a:endParaRPr>
          </a:p>
          <a:p>
            <a:pPr algn="just" rtl="1">
              <a:buNone/>
            </a:pPr>
            <a:r>
              <a:rPr lang="ar-DZ" dirty="0" smtClean="0">
                <a:latin typeface="Sakkal Majalla" pitchFamily="2" charset="-78"/>
                <a:cs typeface="Simplified Arabic" pitchFamily="2" charset="-78"/>
              </a:rPr>
              <a:t>      و يمكن معرف ذلك من خلال ما يلي:</a:t>
            </a:r>
            <a:endParaRPr lang="fr-FR"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هل المؤلف صاحب الوثيقة حجة في الميدان؟</a:t>
            </a:r>
            <a:endParaRPr lang="fr-FR"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ـ هل يملك المؤلف المهارات والقدرات والمعارف اللازمة, لتمكينه من ملاحظة الحوادث التاريخية وتسجيلها؟</a:t>
            </a:r>
            <a:endParaRPr lang="fr-FR"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ـ هل حالة المؤلف الصحية وسلامة حواسه وقدراته العقلية, تمكنه من الملاحظة العلمية الدقيقة والكاملة للحوادث التاريخية وتسجيلها بصورة سليمة؟</a:t>
            </a:r>
            <a:endParaRPr lang="fr-FR"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ـ هل ما كتبه المؤلف كان بناء على ملاحظته المباشرة, أم نقلا عن شهادات آخرين, أو اقتباسا من مصادر أخرى؟</a:t>
            </a:r>
            <a:endParaRPr lang="fr-FR"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ـ هل اتجاهات وشخصية المؤلف تؤثر في موضوعية التأليف, في ملاحظته وتقريره للحوادث التاريخية؟</a:t>
            </a:r>
            <a:endParaRPr lang="fr-FR"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وما إلى ذلك من الأسئلة التي يمكن أن تضبط الأمر.</a:t>
            </a:r>
            <a:endParaRPr lang="fr-FR" dirty="0" smtClean="0">
              <a:latin typeface="Sakkal Majalla" pitchFamily="2" charset="-78"/>
              <a:cs typeface="Simplified Arabic" pitchFamily="2" charset="-78"/>
            </a:endParaRPr>
          </a:p>
          <a:p>
            <a:pPr algn="just" rtl="1">
              <a:buNone/>
            </a:pPr>
            <a:r>
              <a:rPr lang="ar-SA" b="1" dirty="0" smtClean="0">
                <a:latin typeface="Sakkal Majalla" pitchFamily="2" charset="-78"/>
                <a:cs typeface="Simplified Arabic" pitchFamily="2" charset="-78"/>
              </a:rPr>
              <a:t>تسجيل</a:t>
            </a:r>
            <a:r>
              <a:rPr lang="ar-DZ" b="1" dirty="0" smtClean="0">
                <a:latin typeface="Sakkal Majalla" pitchFamily="2" charset="-78"/>
                <a:cs typeface="Simplified Arabic" pitchFamily="2" charset="-78"/>
              </a:rPr>
              <a:t> </a:t>
            </a:r>
            <a:r>
              <a:rPr lang="ar-SA" b="1" dirty="0" smtClean="0">
                <a:latin typeface="Sakkal Majalla" pitchFamily="2" charset="-78"/>
                <a:cs typeface="Simplified Arabic" pitchFamily="2" charset="-78"/>
              </a:rPr>
              <a:t>نتائج البحث وتفسيرها</a:t>
            </a:r>
            <a:endParaRPr lang="ar-DZ" b="1" dirty="0" smtClean="0">
              <a:latin typeface="Sakkal Majalla" pitchFamily="2" charset="-78"/>
              <a:cs typeface="Simplified Arabic" pitchFamily="2" charset="-78"/>
            </a:endParaRPr>
          </a:p>
          <a:p>
            <a:pPr algn="just" rtl="1">
              <a:buNone/>
            </a:pPr>
            <a:r>
              <a:rPr lang="ar-SA" dirty="0" smtClean="0">
                <a:latin typeface="Sakkal Majalla" pitchFamily="2" charset="-78"/>
                <a:cs typeface="Simplified Arabic" pitchFamily="2" charset="-78"/>
              </a:rPr>
              <a:t>وذلك بعرض نتائج البحث، ومدى تحقيق الأهداف التي بحث لأجلها، ومناقشة النتائج وتفسيرها.</a:t>
            </a:r>
            <a:endParaRPr lang="fr-FR" dirty="0" smtClean="0">
              <a:latin typeface="Sakkal Majalla" pitchFamily="2" charset="-78"/>
              <a:cs typeface="Simplified Arabic" pitchFamily="2" charset="-78"/>
            </a:endParaRPr>
          </a:p>
          <a:p>
            <a:pPr lvl="0" algn="just" rtl="1">
              <a:buNone/>
            </a:pPr>
            <a:r>
              <a:rPr lang="ar-SA" b="1" dirty="0" smtClean="0">
                <a:latin typeface="Sakkal Majalla" pitchFamily="2" charset="-78"/>
                <a:cs typeface="Simplified Arabic" pitchFamily="2" charset="-78"/>
              </a:rPr>
              <a:t>ملخص البحث:</a:t>
            </a:r>
            <a:endParaRPr lang="ar-DZ" b="1" dirty="0" smtClean="0">
              <a:latin typeface="Sakkal Majalla" pitchFamily="2" charset="-78"/>
              <a:cs typeface="Simplified Arabic" pitchFamily="2" charset="-78"/>
            </a:endParaRPr>
          </a:p>
          <a:p>
            <a:pPr lvl="0" algn="just" rtl="1">
              <a:buNone/>
            </a:pPr>
            <a:r>
              <a:rPr lang="ar-SA" dirty="0" smtClean="0">
                <a:latin typeface="Sakkal Majalla" pitchFamily="2" charset="-78"/>
                <a:cs typeface="Simplified Arabic" pitchFamily="2" charset="-78"/>
              </a:rPr>
              <a:t>وذلك بعرض ملخص للنتائج والتوصيات والمقترحات للبحوث المستقبلية.</a:t>
            </a:r>
            <a:endParaRPr lang="fr-FR" dirty="0" smtClean="0">
              <a:latin typeface="Sakkal Majalla" pitchFamily="2" charset="-78"/>
              <a:cs typeface="Simplified Arabic" pitchFamily="2" charset="-78"/>
            </a:endParaRPr>
          </a:p>
          <a:p>
            <a:pPr algn="l" rtl="1">
              <a:buNone/>
            </a:pP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par>
                                <p:cTn id="11" presetID="5" presetClass="entr" presetSubtype="10"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heckerboard(across)">
                                      <p:cBhvr>
                                        <p:cTn id="13" dur="500"/>
                                        <p:tgtEl>
                                          <p:spTgt spid="3">
                                            <p:txEl>
                                              <p:pRg st="2" end="2"/>
                                            </p:txEl>
                                          </p:spTgt>
                                        </p:tgtEl>
                                      </p:cBhvr>
                                    </p:animEffect>
                                  </p:childTnLst>
                                </p:cTn>
                              </p:par>
                              <p:par>
                                <p:cTn id="14" presetID="5" presetClass="entr" presetSubtype="10"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heckerboard(across)">
                                      <p:cBhvr>
                                        <p:cTn id="16" dur="500"/>
                                        <p:tgtEl>
                                          <p:spTgt spid="3">
                                            <p:txEl>
                                              <p:pRg st="3" end="3"/>
                                            </p:txEl>
                                          </p:spTgt>
                                        </p:tgtEl>
                                      </p:cBhvr>
                                    </p:animEffect>
                                  </p:childTnLst>
                                </p:cTn>
                              </p:par>
                              <p:par>
                                <p:cTn id="17" presetID="5" presetClass="entr" presetSubtype="10"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heckerboard(across)">
                                      <p:cBhvr>
                                        <p:cTn id="19" dur="500"/>
                                        <p:tgtEl>
                                          <p:spTgt spid="3">
                                            <p:txEl>
                                              <p:pRg st="4" end="4"/>
                                            </p:txEl>
                                          </p:spTgt>
                                        </p:tgtEl>
                                      </p:cBhvr>
                                    </p:animEffect>
                                  </p:childTnLst>
                                </p:cTn>
                              </p:par>
                              <p:par>
                                <p:cTn id="20" presetID="5" presetClass="entr" presetSubtype="10"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heckerboard(across)">
                                      <p:cBhvr>
                                        <p:cTn id="22" dur="500"/>
                                        <p:tgtEl>
                                          <p:spTgt spid="3">
                                            <p:txEl>
                                              <p:pRg st="5" end="5"/>
                                            </p:txEl>
                                          </p:spTgt>
                                        </p:tgtEl>
                                      </p:cBhvr>
                                    </p:animEffect>
                                  </p:childTnLst>
                                </p:cTn>
                              </p:par>
                              <p:par>
                                <p:cTn id="23" presetID="5" presetClass="entr" presetSubtype="10"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heckerboard(across)">
                                      <p:cBhvr>
                                        <p:cTn id="25" dur="500"/>
                                        <p:tgtEl>
                                          <p:spTgt spid="3">
                                            <p:txEl>
                                              <p:pRg st="6" end="6"/>
                                            </p:txEl>
                                          </p:spTgt>
                                        </p:tgtEl>
                                      </p:cBhvr>
                                    </p:animEffect>
                                  </p:childTnLst>
                                </p:cTn>
                              </p:par>
                              <p:par>
                                <p:cTn id="26" presetID="5" presetClass="entr" presetSubtype="10" fill="hold" nodeType="withEffect">
                                  <p:stCondLst>
                                    <p:cond delay="0"/>
                                  </p:stCondLst>
                                  <p:childTnLst>
                                    <p:set>
                                      <p:cBhvr>
                                        <p:cTn id="27" dur="1" fill="hold">
                                          <p:stCondLst>
                                            <p:cond delay="0"/>
                                          </p:stCondLst>
                                        </p:cTn>
                                        <p:tgtEl>
                                          <p:spTgt spid="3">
                                            <p:txEl>
                                              <p:pRg st="7" end="7"/>
                                            </p:txEl>
                                          </p:spTgt>
                                        </p:tgtEl>
                                        <p:attrNameLst>
                                          <p:attrName>style.visibility</p:attrName>
                                        </p:attrNameLst>
                                      </p:cBhvr>
                                      <p:to>
                                        <p:strVal val="visible"/>
                                      </p:to>
                                    </p:set>
                                    <p:animEffect transition="in" filter="checkerboard(across)">
                                      <p:cBhvr>
                                        <p:cTn id="28" dur="500"/>
                                        <p:tgtEl>
                                          <p:spTgt spid="3">
                                            <p:txEl>
                                              <p:pRg st="7" end="7"/>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animEffect transition="in" filter="checkerboard(across)">
                                      <p:cBhvr>
                                        <p:cTn id="31" dur="500"/>
                                        <p:tgtEl>
                                          <p:spTgt spid="3">
                                            <p:txEl>
                                              <p:pRg st="8" end="8"/>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3">
                                            <p:txEl>
                                              <p:pRg st="9" end="9"/>
                                            </p:txEl>
                                          </p:spTgt>
                                        </p:tgtEl>
                                        <p:attrNameLst>
                                          <p:attrName>style.visibility</p:attrName>
                                        </p:attrNameLst>
                                      </p:cBhvr>
                                      <p:to>
                                        <p:strVal val="visible"/>
                                      </p:to>
                                    </p:set>
                                    <p:animEffect transition="in" filter="checkerboard(across)">
                                      <p:cBhvr>
                                        <p:cTn id="34" dur="500"/>
                                        <p:tgtEl>
                                          <p:spTgt spid="3">
                                            <p:txEl>
                                              <p:pRg st="9" end="9"/>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37" dur="500"/>
                                        <p:tgtEl>
                                          <p:spTgt spid="3">
                                            <p:txEl>
                                              <p:pRg st="10" end="10"/>
                                            </p:txEl>
                                          </p:spTgt>
                                        </p:tgtEl>
                                      </p:cBhvr>
                                    </p:animEffect>
                                  </p:childTnLst>
                                </p:cTn>
                              </p:par>
                              <p:par>
                                <p:cTn id="38" presetID="5" presetClass="entr" presetSubtype="10" fill="hold" nodeType="withEffect">
                                  <p:stCondLst>
                                    <p:cond delay="0"/>
                                  </p:stCondLst>
                                  <p:childTnLst>
                                    <p:set>
                                      <p:cBhvr>
                                        <p:cTn id="39" dur="1" fill="hold">
                                          <p:stCondLst>
                                            <p:cond delay="0"/>
                                          </p:stCondLst>
                                        </p:cTn>
                                        <p:tgtEl>
                                          <p:spTgt spid="3">
                                            <p:txEl>
                                              <p:pRg st="11" end="11"/>
                                            </p:txEl>
                                          </p:spTgt>
                                        </p:tgtEl>
                                        <p:attrNameLst>
                                          <p:attrName>style.visibility</p:attrName>
                                        </p:attrNameLst>
                                      </p:cBhvr>
                                      <p:to>
                                        <p:strVal val="visible"/>
                                      </p:to>
                                    </p:set>
                                    <p:animEffect transition="in" filter="checkerboard(across)">
                                      <p:cBhvr>
                                        <p:cTn id="40" dur="500"/>
                                        <p:tgtEl>
                                          <p:spTgt spid="3">
                                            <p:txEl>
                                              <p:pRg st="11" end="11"/>
                                            </p:txEl>
                                          </p:spTgt>
                                        </p:tgtEl>
                                      </p:cBhvr>
                                    </p:animEffect>
                                  </p:childTnLst>
                                </p:cTn>
                              </p:par>
                              <p:par>
                                <p:cTn id="41" presetID="5" presetClass="entr" presetSubtype="10" fill="hold" nodeType="withEffect">
                                  <p:stCondLst>
                                    <p:cond delay="0"/>
                                  </p:stCondLst>
                                  <p:childTnLst>
                                    <p:set>
                                      <p:cBhvr>
                                        <p:cTn id="42" dur="1" fill="hold">
                                          <p:stCondLst>
                                            <p:cond delay="0"/>
                                          </p:stCondLst>
                                        </p:cTn>
                                        <p:tgtEl>
                                          <p:spTgt spid="3">
                                            <p:txEl>
                                              <p:pRg st="12" end="12"/>
                                            </p:txEl>
                                          </p:spTgt>
                                        </p:tgtEl>
                                        <p:attrNameLst>
                                          <p:attrName>style.visibility</p:attrName>
                                        </p:attrNameLst>
                                      </p:cBhvr>
                                      <p:to>
                                        <p:strVal val="visible"/>
                                      </p:to>
                                    </p:set>
                                    <p:animEffect transition="in" filter="checkerboard(across)">
                                      <p:cBhvr>
                                        <p:cTn id="43"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90590"/>
            <a:ext cx="8229600" cy="5753120"/>
          </a:xfrm>
        </p:spPr>
        <p:txBody>
          <a:bodyPr>
            <a:normAutofit/>
          </a:bodyPr>
          <a:lstStyle/>
          <a:p>
            <a:pPr marL="0" indent="357188" algn="just" rtl="1">
              <a:buNone/>
            </a:pPr>
            <a:r>
              <a:rPr lang="ar-SA" sz="2400" b="1" u="sng" dirty="0" smtClean="0">
                <a:latin typeface="Sakkal Majalla" pitchFamily="2" charset="-78"/>
                <a:cs typeface="Simplified Arabic" pitchFamily="2" charset="-78"/>
              </a:rPr>
              <a:t>مزايا المنهج التاريخي</a:t>
            </a:r>
            <a:endParaRPr lang="fr-FR" sz="2400" u="sng" dirty="0" smtClean="0">
              <a:latin typeface="Sakkal Majalla" pitchFamily="2" charset="-78"/>
              <a:cs typeface="Simplified Arabic" pitchFamily="2" charset="-78"/>
            </a:endParaRPr>
          </a:p>
          <a:p>
            <a:pPr marL="0" lvl="0" indent="357188" algn="just" rtl="1">
              <a:buNone/>
            </a:pPr>
            <a:r>
              <a:rPr lang="ar-SA" sz="2400" dirty="0" smtClean="0">
                <a:latin typeface="Sakkal Majalla" pitchFamily="2" charset="-78"/>
                <a:cs typeface="Simplified Arabic" pitchFamily="2" charset="-78"/>
              </a:rPr>
              <a:t>من أهم مميزات المنهج التاريخي أنه يلتزم باستخدام المنهج العلمي في جميع خطواته، حيث يكمن هذا بالشعور بالمشكلة أولاً، ومن ثم تحديدها، وصياغة جميع الفرضيات المناسبة لها، ومراجعة كل ما تم كتابته وتحليل النتائج وتعميمها واستنتاجها.</a:t>
            </a:r>
            <a:endParaRPr lang="fr-FR" sz="2400" dirty="0" smtClean="0">
              <a:latin typeface="Sakkal Majalla" pitchFamily="2" charset="-78"/>
              <a:cs typeface="Simplified Arabic" pitchFamily="2" charset="-78"/>
            </a:endParaRPr>
          </a:p>
          <a:p>
            <a:pPr marL="0" lvl="0" indent="357188" algn="just" rtl="1">
              <a:buNone/>
            </a:pPr>
            <a:r>
              <a:rPr lang="ar-SA" sz="2400" dirty="0" smtClean="0">
                <a:latin typeface="Sakkal Majalla" pitchFamily="2" charset="-78"/>
                <a:cs typeface="Simplified Arabic" pitchFamily="2" charset="-78"/>
              </a:rPr>
              <a:t>اعتماد الباحث النقد الداخلي والخارجي للمصادر الأولية والثانوية التي اعتمدها في جمع البيانات.</a:t>
            </a:r>
            <a:endParaRPr lang="fr-FR" sz="2400" dirty="0" smtClean="0">
              <a:latin typeface="Sakkal Majalla" pitchFamily="2" charset="-78"/>
              <a:cs typeface="Simplified Arabic" pitchFamily="2" charset="-78"/>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12"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par>
                                <p:cTn id="13" presetID="18" presetClass="entr" presetSubtype="12"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strips(downLeft)">
                                      <p:cBhvr>
                                        <p:cTn id="15"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txBody>
          <a:bodyPr>
            <a:noAutofit/>
          </a:bodyPr>
          <a:lstStyle/>
          <a:p>
            <a:pPr marL="0" indent="357188" algn="r" rtl="1">
              <a:buNone/>
            </a:pPr>
            <a:r>
              <a:rPr lang="ar-SA" sz="2000" b="1" dirty="0" smtClean="0">
                <a:latin typeface="Sakkal Majalla" pitchFamily="2" charset="-78"/>
                <a:cs typeface="Simplified Arabic" pitchFamily="2" charset="-78"/>
              </a:rPr>
              <a:t>تطبيق المنهج التاريخي في ميدان الدراسات القانونية :</a:t>
            </a:r>
            <a:endParaRPr lang="fr-FR" sz="20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يضطلع المنهج التاريخي بدور هام وأساسي في ميدان الدراسات والبحوث العلمية القانونية والإدارية, التي تتمحور حول الوقائع والأحداث والظواهر القانونية, المتحركة والمتطورة والمتغيرة, باعتبارها وقائع وأحداث وظواهر إنسانية في الأصل.</a:t>
            </a:r>
            <a:endParaRPr lang="fr-FR" sz="17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فيقدم المنهج التاريخي الطريقة العلمية الصحيحة, للكشف عن الحقائق العلمية التاريخية للنظم والأصول والمدارس والنظريات والأفكار القانونية والإدارية والتنظيمية.</a:t>
            </a:r>
            <a:endParaRPr lang="fr-FR" sz="17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إن المنهج التاريخي هو الذي يقود إلى معرفة الأصول والنظم والفلسفات والأسس التي يستمد منها النظم والقواعد والمبادئ والأفكار القانونية والتنظيمية الحاضرة, وذلك عن طريق حصر وجمع كافة الوثائق التاريخية, وتحليلها ونقدها, وتركيبها وتفسيرها, لمعرفة وفهم حاضر فلسفات ونظم وقواعد ومبادئ الأفكار القانونية السائدة, والسارية المفعول, والقيام بالبحوث والدراسات العلمية المقارنة, لفهم واقع النظم القانونية والإدارية المعاصرة فهما سليما حقيقيا أولا, ولتطويرها بما يجعلها أكثر ملائمة وتفاعلا وانسجاما مع واقع البيئة والحياة المعاصرة ثانيا.</a:t>
            </a:r>
            <a:endParaRPr lang="fr-FR" sz="17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فبواسطة المنهج التاريخي أمكن ويمكن معرفة الحقائق العلمية والتاريخية, عن أصل وأساس وغاية القانون, في كافة مراحل وعصور ماضي التاريخ الإنساني في الغابر بطريقة علمية صحيحة.</a:t>
            </a:r>
            <a:endParaRPr lang="fr-FR" sz="17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كما أمكن التعرف على الأحكام والنظريات القانونية القديمة   والماضية, مثل النظام القانوني والإداري الإغريقي والروماني, النظام القانوني الإداري الإسلامي, الجزائري, الصيني, الهندي</a:t>
            </a:r>
            <a:r>
              <a:rPr lang="ar-SA" sz="1700" b="1" dirty="0" smtClean="0">
                <a:latin typeface="Sakkal Majalla" pitchFamily="2" charset="-78"/>
                <a:cs typeface="Simplified Arabic" pitchFamily="2" charset="-78"/>
              </a:rPr>
              <a:t>...</a:t>
            </a:r>
            <a:endParaRPr lang="fr-FR" sz="1700" dirty="0" smtClean="0">
              <a:latin typeface="Sakkal Majalla" pitchFamily="2" charset="-78"/>
              <a:cs typeface="Simplified Arabic" pitchFamily="2" charset="-78"/>
            </a:endParaRPr>
          </a:p>
          <a:p>
            <a:pPr marL="0" indent="357188" algn="just" rtl="1">
              <a:buNone/>
            </a:pPr>
            <a:r>
              <a:rPr lang="ar-SA" sz="2000" b="1" dirty="0" smtClean="0">
                <a:latin typeface="Sakkal Majalla" pitchFamily="2" charset="-78"/>
                <a:cs typeface="Simplified Arabic" pitchFamily="2" charset="-78"/>
              </a:rPr>
              <a:t>مساوئ النهج التاريخي: </a:t>
            </a:r>
            <a:endParaRPr lang="fr-FR" sz="2000" b="1"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المادة التاريخية لا تخضع للتجريب بسبب </a:t>
            </a:r>
            <a:r>
              <a:rPr lang="ar-SA" sz="1700" dirty="0" err="1" smtClean="0">
                <a:latin typeface="Sakkal Majalla" pitchFamily="2" charset="-78"/>
                <a:cs typeface="Simplified Arabic" pitchFamily="2" charset="-78"/>
              </a:rPr>
              <a:t>إنقضاء</a:t>
            </a:r>
            <a:r>
              <a:rPr lang="ar-SA" sz="1700" dirty="0" smtClean="0">
                <a:latin typeface="Sakkal Majalla" pitchFamily="2" charset="-78"/>
                <a:cs typeface="Simplified Arabic" pitchFamily="2" charset="-78"/>
              </a:rPr>
              <a:t> الظاهرة، </a:t>
            </a:r>
            <a:r>
              <a:rPr lang="ar-SA" sz="1700" dirty="0" err="1" smtClean="0">
                <a:latin typeface="Sakkal Majalla" pitchFamily="2" charset="-78"/>
                <a:cs typeface="Simplified Arabic" pitchFamily="2" charset="-78"/>
              </a:rPr>
              <a:t>والإكتفاء</a:t>
            </a:r>
            <a:r>
              <a:rPr lang="ar-SA" sz="1700" dirty="0" smtClean="0">
                <a:latin typeface="Sakkal Majalla" pitchFamily="2" charset="-78"/>
                <a:cs typeface="Simplified Arabic" pitchFamily="2" charset="-78"/>
              </a:rPr>
              <a:t> بالنقد الداخلي أو الخارجي</a:t>
            </a:r>
            <a:r>
              <a:rPr lang="ar-SA" sz="1700" b="1" dirty="0" smtClean="0">
                <a:latin typeface="Sakkal Majalla" pitchFamily="2" charset="-78"/>
                <a:cs typeface="Simplified Arabic" pitchFamily="2" charset="-78"/>
              </a:rPr>
              <a:t>.</a:t>
            </a:r>
            <a:endParaRPr lang="fr-FR" sz="17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صعوبة تعميم النتائج ورسم صورة عن المستقبل </a:t>
            </a:r>
            <a:r>
              <a:rPr lang="ar-SA" sz="1700" dirty="0" err="1" smtClean="0">
                <a:latin typeface="Sakkal Majalla" pitchFamily="2" charset="-78"/>
                <a:cs typeface="Simplified Arabic" pitchFamily="2" charset="-78"/>
              </a:rPr>
              <a:t>لإرتباط</a:t>
            </a:r>
            <a:r>
              <a:rPr lang="ar-SA" sz="1700" dirty="0" smtClean="0">
                <a:latin typeface="Sakkal Majalla" pitchFamily="2" charset="-78"/>
                <a:cs typeface="Simplified Arabic" pitchFamily="2" charset="-78"/>
              </a:rPr>
              <a:t> الظاهرة بالمكان </a:t>
            </a:r>
            <a:r>
              <a:rPr lang="ar-SA" sz="1700" dirty="0" err="1" smtClean="0">
                <a:latin typeface="Sakkal Majalla" pitchFamily="2" charset="-78"/>
                <a:cs typeface="Simplified Arabic" pitchFamily="2" charset="-78"/>
              </a:rPr>
              <a:t>و</a:t>
            </a:r>
            <a:r>
              <a:rPr lang="ar-SA" sz="1700" dirty="0" smtClean="0">
                <a:latin typeface="Sakkal Majalla" pitchFamily="2" charset="-78"/>
                <a:cs typeface="Simplified Arabic" pitchFamily="2" charset="-78"/>
              </a:rPr>
              <a:t> الزمان</a:t>
            </a:r>
            <a:r>
              <a:rPr lang="ar-SA" sz="1700" b="1" dirty="0" smtClean="0">
                <a:latin typeface="Sakkal Majalla" pitchFamily="2" charset="-78"/>
                <a:cs typeface="Simplified Arabic" pitchFamily="2" charset="-78"/>
              </a:rPr>
              <a:t>.</a:t>
            </a:r>
            <a:endParaRPr lang="fr-FR" sz="1700" dirty="0" smtClean="0">
              <a:latin typeface="Sakkal Majalla" pitchFamily="2" charset="-78"/>
              <a:cs typeface="Simplified Arabic" pitchFamily="2" charset="-78"/>
            </a:endParaRPr>
          </a:p>
          <a:p>
            <a:pPr marL="0" lvl="0" indent="357188" algn="just" rtl="1">
              <a:buNone/>
            </a:pPr>
            <a:r>
              <a:rPr lang="ar-SA" sz="1700" dirty="0" smtClean="0">
                <a:latin typeface="Sakkal Majalla" pitchFamily="2" charset="-78"/>
                <a:cs typeface="Simplified Arabic" pitchFamily="2" charset="-78"/>
              </a:rPr>
              <a:t>قصور المعرف التاريخية بسبب ما يمكن أن تتعرض له موادها من تزوير وتلف وتحيز الباحث في نقل الأحداث</a:t>
            </a:r>
            <a:r>
              <a:rPr lang="ar-SA" sz="1700" b="1" dirty="0" smtClean="0">
                <a:latin typeface="Sakkal Majalla" pitchFamily="2" charset="-78"/>
                <a:cs typeface="Simplified Arabic" pitchFamily="2" charset="-78"/>
              </a:rPr>
              <a:t>.</a:t>
            </a:r>
            <a:endParaRPr lang="fr-FR" sz="1700" dirty="0" smtClean="0">
              <a:latin typeface="Sakkal Majalla" pitchFamily="2" charset="-78"/>
              <a:cs typeface="Simplified Arabic" pitchFamily="2" charset="-78"/>
            </a:endParaRPr>
          </a:p>
          <a:p>
            <a:pPr algn="just"/>
            <a:endParaRPr lang="fr-FR" sz="1800" dirty="0">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2" presetID="47" presetClass="entr" presetSubtype="0" fill="hold" nodeType="with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fade">
                                      <p:cBhvr>
                                        <p:cTn id="24" dur="1000"/>
                                        <p:tgtEl>
                                          <p:spTgt spid="3">
                                            <p:txEl>
                                              <p:pRg st="3" end="3"/>
                                            </p:txEl>
                                          </p:spTgt>
                                        </p:tgtEl>
                                      </p:cBhvr>
                                    </p:animEffect>
                                    <p:anim calcmode="lin" valueType="num">
                                      <p:cBhvr>
                                        <p:cTn id="25"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7" presetID="47" presetClass="entr" presetSubtype="0" fill="hold" nodeType="withEffect">
                                  <p:stCondLst>
                                    <p:cond delay="0"/>
                                  </p:stCondLst>
                                  <p:childTnLst>
                                    <p:set>
                                      <p:cBhvr>
                                        <p:cTn id="28" dur="1" fill="hold">
                                          <p:stCondLst>
                                            <p:cond delay="0"/>
                                          </p:stCondLst>
                                        </p:cTn>
                                        <p:tgtEl>
                                          <p:spTgt spid="3">
                                            <p:txEl>
                                              <p:pRg st="4" end="4"/>
                                            </p:txEl>
                                          </p:spTgt>
                                        </p:tgtEl>
                                        <p:attrNameLst>
                                          <p:attrName>style.visibility</p:attrName>
                                        </p:attrNameLst>
                                      </p:cBhvr>
                                      <p:to>
                                        <p:strVal val="visible"/>
                                      </p:to>
                                    </p:set>
                                    <p:animEffect transition="in" filter="fade">
                                      <p:cBhvr>
                                        <p:cTn id="29" dur="1000"/>
                                        <p:tgtEl>
                                          <p:spTgt spid="3">
                                            <p:txEl>
                                              <p:pRg st="4" end="4"/>
                                            </p:txEl>
                                          </p:spTgt>
                                        </p:tgtEl>
                                      </p:cBhvr>
                                    </p:animEffect>
                                    <p:anim calcmode="lin" valueType="num">
                                      <p:cBhvr>
                                        <p:cTn id="30"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1"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2" presetID="47" presetClass="entr" presetSubtype="0" fill="hold" nodeType="withEffect">
                                  <p:stCondLst>
                                    <p:cond delay="0"/>
                                  </p:stCondLst>
                                  <p:childTnLst>
                                    <p:set>
                                      <p:cBhvr>
                                        <p:cTn id="33" dur="1" fill="hold">
                                          <p:stCondLst>
                                            <p:cond delay="0"/>
                                          </p:stCondLst>
                                        </p:cTn>
                                        <p:tgtEl>
                                          <p:spTgt spid="3">
                                            <p:txEl>
                                              <p:pRg st="5" end="5"/>
                                            </p:txEl>
                                          </p:spTgt>
                                        </p:tgtEl>
                                        <p:attrNameLst>
                                          <p:attrName>style.visibility</p:attrName>
                                        </p:attrNameLst>
                                      </p:cBhvr>
                                      <p:to>
                                        <p:strVal val="visible"/>
                                      </p:to>
                                    </p:set>
                                    <p:animEffect transition="in" filter="fade">
                                      <p:cBhvr>
                                        <p:cTn id="34" dur="1000"/>
                                        <p:tgtEl>
                                          <p:spTgt spid="3">
                                            <p:txEl>
                                              <p:pRg st="5" end="5"/>
                                            </p:txEl>
                                          </p:spTgt>
                                        </p:tgtEl>
                                      </p:cBhvr>
                                    </p:animEffect>
                                    <p:anim calcmode="lin" valueType="num">
                                      <p:cBhvr>
                                        <p:cTn id="35"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6"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50" presetClass="entr" presetSubtype="0" decel="100000" fill="hold" nodeType="clickEffect">
                                  <p:stCondLst>
                                    <p:cond delay="0"/>
                                  </p:stCondLst>
                                  <p:childTnLst>
                                    <p:set>
                                      <p:cBhvr>
                                        <p:cTn id="40" dur="1" fill="hold">
                                          <p:stCondLst>
                                            <p:cond delay="0"/>
                                          </p:stCondLst>
                                        </p:cTn>
                                        <p:tgtEl>
                                          <p:spTgt spid="3">
                                            <p:txEl>
                                              <p:pRg st="6" end="6"/>
                                            </p:txEl>
                                          </p:spTgt>
                                        </p:tgtEl>
                                        <p:attrNameLst>
                                          <p:attrName>style.visibility</p:attrName>
                                        </p:attrNameLst>
                                      </p:cBhvr>
                                      <p:to>
                                        <p:strVal val="visible"/>
                                      </p:to>
                                    </p:set>
                                    <p:anim calcmode="lin" valueType="num">
                                      <p:cBhvr>
                                        <p:cTn id="41"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42"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43" dur="1000"/>
                                        <p:tgtEl>
                                          <p:spTgt spid="3">
                                            <p:txEl>
                                              <p:pRg st="6" end="6"/>
                                            </p:txEl>
                                          </p:spTgt>
                                        </p:tgtEl>
                                      </p:cBhvr>
                                    </p:animEffect>
                                  </p:childTnLst>
                                </p:cTn>
                              </p:par>
                            </p:childTnLst>
                          </p:cTn>
                        </p:par>
                      </p:childTnLst>
                    </p:cTn>
                  </p:par>
                  <p:par>
                    <p:cTn id="44" fill="hold">
                      <p:stCondLst>
                        <p:cond delay="indefinite"/>
                      </p:stCondLst>
                      <p:childTnLst>
                        <p:par>
                          <p:cTn id="45" fill="hold">
                            <p:stCondLst>
                              <p:cond delay="0"/>
                            </p:stCondLst>
                            <p:childTnLst>
                              <p:par>
                                <p:cTn id="46" presetID="47" presetClass="entr" presetSubtype="0" fill="hold" nodeType="click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7"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par>
                                <p:cTn id="56" presetID="47" presetClass="entr" presetSubtype="0" fill="hold" nodeType="withEffect">
                                  <p:stCondLst>
                                    <p:cond delay="0"/>
                                  </p:stCondLst>
                                  <p:childTnLst>
                                    <p:set>
                                      <p:cBhvr>
                                        <p:cTn id="57" dur="1" fill="hold">
                                          <p:stCondLst>
                                            <p:cond delay="0"/>
                                          </p:stCondLst>
                                        </p:cTn>
                                        <p:tgtEl>
                                          <p:spTgt spid="3">
                                            <p:txEl>
                                              <p:pRg st="9" end="9"/>
                                            </p:txEl>
                                          </p:spTgt>
                                        </p:tgtEl>
                                        <p:attrNameLst>
                                          <p:attrName>style.visibility</p:attrName>
                                        </p:attrNameLst>
                                      </p:cBhvr>
                                      <p:to>
                                        <p:strVal val="visible"/>
                                      </p:to>
                                    </p:set>
                                    <p:animEffect transition="in" filter="fade">
                                      <p:cBhvr>
                                        <p:cTn id="58" dur="1000"/>
                                        <p:tgtEl>
                                          <p:spTgt spid="3">
                                            <p:txEl>
                                              <p:pRg st="9" end="9"/>
                                            </p:txEl>
                                          </p:spTgt>
                                        </p:tgtEl>
                                      </p:cBhvr>
                                    </p:animEffect>
                                    <p:anim calcmode="lin" valueType="num">
                                      <p:cBhvr>
                                        <p:cTn id="59"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0" dur="1000" fill="hold"/>
                                        <p:tgtEl>
                                          <p:spTgt spid="3">
                                            <p:txEl>
                                              <p:pRg st="9" end="9"/>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2643206"/>
          </a:xfrm>
        </p:spPr>
        <p:txBody>
          <a:bodyPr>
            <a:normAutofit/>
          </a:bodyPr>
          <a:lstStyle/>
          <a:p>
            <a:pPr algn="just" rtl="1">
              <a:buNone/>
            </a:pPr>
            <a:r>
              <a:rPr lang="ar-SA" sz="2200" b="1" dirty="0" smtClean="0">
                <a:latin typeface="Sakkal Majalla" pitchFamily="2" charset="-78"/>
                <a:cs typeface="Simplified Arabic" pitchFamily="2" charset="-78"/>
              </a:rPr>
              <a:t>أخطاء يقع فيها الباحث</a:t>
            </a:r>
            <a:r>
              <a:rPr lang="ar-DZ" sz="2200" b="1" dirty="0" smtClean="0">
                <a:latin typeface="Sakkal Majalla" pitchFamily="2" charset="-78"/>
                <a:cs typeface="Simplified Arabic" pitchFamily="2" charset="-78"/>
              </a:rPr>
              <a:t>و</a:t>
            </a:r>
            <a:r>
              <a:rPr lang="ar-SA" sz="2200" b="1" dirty="0" smtClean="0">
                <a:latin typeface="Sakkal Majalla" pitchFamily="2" charset="-78"/>
                <a:cs typeface="Simplified Arabic" pitchFamily="2" charset="-78"/>
              </a:rPr>
              <a:t>ن:</a:t>
            </a:r>
            <a:endParaRPr lang="fr-FR" sz="2200" dirty="0" smtClean="0">
              <a:latin typeface="Sakkal Majalla" pitchFamily="2" charset="-78"/>
              <a:cs typeface="Simplified Arabic" pitchFamily="2" charset="-78"/>
            </a:endParaRPr>
          </a:p>
          <a:p>
            <a:pPr lvl="0" algn="just" rtl="1">
              <a:buFont typeface="Wingdings" pitchFamily="2" charset="2"/>
              <a:buChar char="§"/>
            </a:pPr>
            <a:r>
              <a:rPr lang="ar-SA" sz="2200" dirty="0" smtClean="0">
                <a:latin typeface="Sakkal Majalla" pitchFamily="2" charset="-78"/>
                <a:cs typeface="Simplified Arabic" pitchFamily="2" charset="-78"/>
              </a:rPr>
              <a:t>لا </a:t>
            </a:r>
            <a:r>
              <a:rPr lang="ar-SA" sz="2200" dirty="0" err="1" smtClean="0">
                <a:latin typeface="Sakkal Majalla" pitchFamily="2" charset="-78"/>
                <a:cs typeface="Simplified Arabic" pitchFamily="2" charset="-78"/>
              </a:rPr>
              <a:t>يستطي</a:t>
            </a:r>
            <a:r>
              <a:rPr lang="ar-DZ" sz="2200" dirty="0" smtClean="0">
                <a:latin typeface="Sakkal Majalla" pitchFamily="2" charset="-78"/>
                <a:cs typeface="Simplified Arabic" pitchFamily="2" charset="-78"/>
              </a:rPr>
              <a:t>ـ</a:t>
            </a:r>
            <a:r>
              <a:rPr lang="ar-SA" sz="2200" dirty="0" smtClean="0">
                <a:latin typeface="Sakkal Majalla" pitchFamily="2" charset="-78"/>
                <a:cs typeface="Simplified Arabic" pitchFamily="2" charset="-78"/>
              </a:rPr>
              <a:t>ع الباحث وهو بصدد </a:t>
            </a:r>
            <a:r>
              <a:rPr lang="ar-SA" sz="2200" dirty="0" err="1" smtClean="0">
                <a:latin typeface="Sakkal Majalla" pitchFamily="2" charset="-78"/>
                <a:cs typeface="Simplified Arabic" pitchFamily="2" charset="-78"/>
              </a:rPr>
              <a:t>إع</a:t>
            </a:r>
            <a:r>
              <a:rPr lang="ar-DZ" sz="2200" dirty="0" smtClean="0">
                <a:latin typeface="Sakkal Majalla" pitchFamily="2" charset="-78"/>
                <a:cs typeface="Simplified Arabic" pitchFamily="2" charset="-78"/>
              </a:rPr>
              <a:t>ـ</a:t>
            </a:r>
            <a:r>
              <a:rPr lang="ar-SA" sz="2200" dirty="0" err="1" smtClean="0">
                <a:latin typeface="Sakkal Majalla" pitchFamily="2" charset="-78"/>
                <a:cs typeface="Simplified Arabic" pitchFamily="2" charset="-78"/>
              </a:rPr>
              <a:t>داده</a:t>
            </a:r>
            <a:r>
              <a:rPr lang="ar-SA" sz="2200" dirty="0" smtClean="0">
                <a:latin typeface="Sakkal Majalla" pitchFamily="2" charset="-78"/>
                <a:cs typeface="Simplified Arabic" pitchFamily="2" charset="-78"/>
              </a:rPr>
              <a:t> للبحث أن </a:t>
            </a:r>
            <a:r>
              <a:rPr lang="ar-SA" sz="2200" dirty="0" err="1" smtClean="0">
                <a:latin typeface="Sakkal Majalla" pitchFamily="2" charset="-78"/>
                <a:cs typeface="Simplified Arabic" pitchFamily="2" charset="-78"/>
              </a:rPr>
              <a:t>بتصف</a:t>
            </a:r>
            <a:r>
              <a:rPr lang="ar-SA" sz="2200" dirty="0" smtClean="0">
                <a:latin typeface="Sakkal Majalla" pitchFamily="2" charset="-78"/>
                <a:cs typeface="Simplified Arabic" pitchFamily="2" charset="-78"/>
              </a:rPr>
              <a:t> بالجريد فغالبا ما نجد</a:t>
            </a:r>
            <a:r>
              <a:rPr lang="ar-DZ" sz="2200" dirty="0" smtClean="0">
                <a:latin typeface="Sakkal Majalla" pitchFamily="2" charset="-78"/>
                <a:cs typeface="Simplified Arabic" pitchFamily="2" charset="-78"/>
              </a:rPr>
              <a:t> </a:t>
            </a:r>
            <a:r>
              <a:rPr lang="ar-SA" sz="2200" dirty="0" smtClean="0">
                <a:latin typeface="Sakkal Majalla" pitchFamily="2" charset="-78"/>
                <a:cs typeface="Simplified Arabic" pitchFamily="2" charset="-78"/>
              </a:rPr>
              <a:t>النزعة الفردية أو الذاتية .</a:t>
            </a:r>
            <a:endParaRPr lang="ar-DZ" sz="2200" dirty="0" smtClean="0">
              <a:latin typeface="Sakkal Majalla" pitchFamily="2" charset="-78"/>
              <a:cs typeface="Simplified Arabic" pitchFamily="2" charset="-78"/>
            </a:endParaRPr>
          </a:p>
          <a:p>
            <a:pPr algn="just" rtl="1">
              <a:buFont typeface="Wingdings" pitchFamily="2" charset="2"/>
              <a:buChar char="§"/>
            </a:pPr>
            <a:r>
              <a:rPr lang="ar-SA" sz="2200" dirty="0" smtClean="0">
                <a:latin typeface="Sakkal Majalla" pitchFamily="2" charset="-78"/>
                <a:cs typeface="Simplified Arabic" pitchFamily="2" charset="-78"/>
              </a:rPr>
              <a:t>يسود اعتقاد لدى الباحث أن ذكره للتطور التاريخي لظاهرة ما من خلال نقل محطات ما وفق أزمنة مختلفة أنه </a:t>
            </a:r>
            <a:r>
              <a:rPr lang="ar-SA" sz="2200" dirty="0" err="1" smtClean="0">
                <a:latin typeface="Sakkal Majalla" pitchFamily="2" charset="-78"/>
                <a:cs typeface="Simplified Arabic" pitchFamily="2" charset="-78"/>
              </a:rPr>
              <a:t>إتبع</a:t>
            </a:r>
            <a:r>
              <a:rPr lang="ar-SA" sz="2200" dirty="0" smtClean="0">
                <a:latin typeface="Sakkal Majalla" pitchFamily="2" charset="-78"/>
                <a:cs typeface="Simplified Arabic" pitchFamily="2" charset="-78"/>
              </a:rPr>
              <a:t>  المنهج التاريخي والحقيقة إنما كان دوره النقل دون بحث وتحقيق في الأحداث.</a:t>
            </a:r>
            <a:endParaRPr lang="fr-FR" sz="2200" dirty="0" smtClean="0">
              <a:latin typeface="Sakkal Majalla" pitchFamily="2" charset="-78"/>
              <a:cs typeface="Simplified Arabic" pitchFamily="2" charset="-78"/>
            </a:endParaRPr>
          </a:p>
          <a:p>
            <a:pPr algn="r" rtl="1">
              <a:buNone/>
            </a:pPr>
            <a:endParaRPr lang="fr-FR"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1935480"/>
            <a:ext cx="8229600" cy="1064892"/>
          </a:xfrm>
        </p:spPr>
        <p:txBody>
          <a:bodyPr/>
          <a:lstStyle/>
          <a:p>
            <a:pPr algn="ctr" rtl="1">
              <a:buNone/>
            </a:pPr>
            <a:r>
              <a:rPr lang="ar-SA" dirty="0" smtClean="0"/>
              <a:t> </a:t>
            </a:r>
            <a:r>
              <a:rPr lang="ar-SA"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rPr>
              <a:t>المنهج الوصفي</a:t>
            </a:r>
            <a:endParaRPr lang="fr-FR" sz="6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8" presetClass="exit" presetSubtype="0" decel="50000" fill="hold" nodeType="clickEffect">
                                  <p:stCondLst>
                                    <p:cond delay="0"/>
                                  </p:stCondLst>
                                  <p:iterate type="lt">
                                    <p:tmPct val="0"/>
                                  </p:iterate>
                                  <p:childTnLst>
                                    <p:anim calcmode="lin" valueType="num">
                                      <p:cBhvr>
                                        <p:cTn id="15" dur="1000"/>
                                        <p:tgtEl>
                                          <p:spTgt spid="3">
                                            <p:txEl>
                                              <p:pRg st="0" end="0"/>
                                            </p:txEl>
                                          </p:spTgt>
                                        </p:tgtEl>
                                        <p:attrNameLst>
                                          <p:attrName>style.rotation</p:attrName>
                                        </p:attrNameLst>
                                      </p:cBhvr>
                                      <p:tavLst>
                                        <p:tav tm="0">
                                          <p:val>
                                            <p:fltVal val="0"/>
                                          </p:val>
                                        </p:tav>
                                        <p:tav tm="20000">
                                          <p:val>
                                            <p:fltVal val="90"/>
                                          </p:val>
                                        </p:tav>
                                        <p:tav tm="20000">
                                          <p:val>
                                            <p:fltVal val="90"/>
                                          </p:val>
                                        </p:tav>
                                        <p:tav tm="100000">
                                          <p:val>
                                            <p:fltVal val="90"/>
                                          </p:val>
                                        </p:tav>
                                      </p:tavLst>
                                    </p:anim>
                                    <p:anim calcmode="lin" valueType="num">
                                      <p:cBhvr>
                                        <p:cTn id="16" dur="1000"/>
                                        <p:tgtEl>
                                          <p:spTgt spid="3">
                                            <p:txEl>
                                              <p:pRg st="0" end="0"/>
                                            </p:txEl>
                                          </p:spTgt>
                                        </p:tgtEl>
                                        <p:attrNameLst>
                                          <p:attrName>ppt_x</p:attrName>
                                        </p:attrNameLst>
                                      </p:cBhvr>
                                      <p:tavLst>
                                        <p:tav tm="0">
                                          <p:val>
                                            <p:strVal val="ppt_x"/>
                                          </p:val>
                                        </p:tav>
                                        <p:tav tm="50000">
                                          <p:val>
                                            <p:fltVal val="0.95"/>
                                          </p:val>
                                        </p:tav>
                                        <p:tav tm="100000">
                                          <p:val>
                                            <p:fltVal val="-1"/>
                                          </p:val>
                                        </p:tav>
                                      </p:tavLst>
                                    </p:anim>
                                    <p:anim calcmode="lin" valueType="num">
                                      <p:cBhvr>
                                        <p:cTn id="17" dur="1000"/>
                                        <p:tgtEl>
                                          <p:spTgt spid="3">
                                            <p:txEl>
                                              <p:pRg st="0" end="0"/>
                                            </p:txEl>
                                          </p:spTgt>
                                        </p:tgtEl>
                                        <p:attrNameLst>
                                          <p:attrName>ppt_y</p:attrName>
                                        </p:attrNameLst>
                                      </p:cBhvr>
                                      <p:tavLst>
                                        <p:tav tm="0">
                                          <p:val>
                                            <p:strVal val="ppt_y"/>
                                          </p:val>
                                        </p:tav>
                                        <p:tav tm="100000">
                                          <p:val>
                                            <p:strVal val="ppt_y"/>
                                          </p:val>
                                        </p:tav>
                                      </p:tavLst>
                                    </p:anim>
                                    <p:animEffect transition="out" filter="fade">
                                      <p:cBhvr>
                                        <p:cTn id="18" dur="1000"/>
                                        <p:tgtEl>
                                          <p:spTgt spid="3">
                                            <p:txEl>
                                              <p:pRg st="0" end="0"/>
                                            </p:txEl>
                                          </p:spTgt>
                                        </p:tgtEl>
                                      </p:cBhvr>
                                    </p:animEffect>
                                    <p:set>
                                      <p:cBhvr>
                                        <p:cTn id="19"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642918"/>
            <a:ext cx="8229600" cy="5857916"/>
          </a:xfrm>
        </p:spPr>
        <p:txBody>
          <a:bodyPr>
            <a:normAutofit fontScale="25000" lnSpcReduction="20000"/>
          </a:bodyPr>
          <a:lstStyle/>
          <a:p>
            <a:pPr algn="just" rtl="1">
              <a:lnSpc>
                <a:spcPct val="120000"/>
              </a:lnSpc>
              <a:buNone/>
            </a:pPr>
            <a:r>
              <a:rPr lang="fr-FR" b="1" dirty="0" smtClean="0">
                <a:latin typeface="Sakkal Majalla" pitchFamily="2" charset="-78"/>
                <a:cs typeface="Sakkal Majalla" pitchFamily="2" charset="-78"/>
              </a:rPr>
              <a:t> </a:t>
            </a:r>
            <a:r>
              <a:rPr lang="ar-SA" sz="2800" dirty="0" smtClean="0">
                <a:latin typeface="Sakkal Majalla" pitchFamily="2" charset="-78"/>
                <a:cs typeface="Simplified Arabic" pitchFamily="2" charset="-78"/>
              </a:rPr>
              <a:t>   </a:t>
            </a:r>
            <a:r>
              <a:rPr lang="ar-DZ" sz="2800" dirty="0" smtClean="0">
                <a:latin typeface="Sakkal Majalla" pitchFamily="2" charset="-78"/>
                <a:cs typeface="Simplified Arabic" pitchFamily="2" charset="-78"/>
              </a:rPr>
              <a:t>            </a:t>
            </a:r>
            <a:r>
              <a:rPr lang="ar-SA" sz="7200" dirty="0" smtClean="0">
                <a:latin typeface="Sakkal Majalla" pitchFamily="2" charset="-78"/>
                <a:cs typeface="Simplified Arabic" pitchFamily="2" charset="-78"/>
              </a:rPr>
              <a:t>يعتبر المنهج الوصفي ركنا أساسيا من أركان البحث العلمي، ومنهجه من أهم المناهج المتبعة فيه</a:t>
            </a:r>
            <a:r>
              <a:rPr lang="ar-DZ" sz="7200" dirty="0" smtClean="0">
                <a:latin typeface="Sakkal Majalla" pitchFamily="2" charset="-78"/>
                <a:cs typeface="Simplified Arabic" pitchFamily="2" charset="-78"/>
              </a:rPr>
              <a:t> </a:t>
            </a:r>
            <a:r>
              <a:rPr lang="ar-SA" sz="7200" dirty="0" smtClean="0">
                <a:latin typeface="Sakkal Majalla" pitchFamily="2" charset="-78"/>
                <a:cs typeface="Simplified Arabic" pitchFamily="2" charset="-78"/>
              </a:rPr>
              <a:t>لأنّ</a:t>
            </a:r>
            <a:endParaRPr lang="ar-DZ" sz="7200" dirty="0" smtClean="0">
              <a:latin typeface="Sakkal Majalla" pitchFamily="2" charset="-78"/>
              <a:cs typeface="Simplified Arabic" pitchFamily="2" charset="-78"/>
            </a:endParaRPr>
          </a:p>
          <a:p>
            <a:pPr algn="just" rtl="1">
              <a:lnSpc>
                <a:spcPct val="120000"/>
              </a:lnSpc>
              <a:buNone/>
            </a:pPr>
            <a:r>
              <a:rPr lang="ar-SA" sz="7200" dirty="0" smtClean="0">
                <a:latin typeface="Sakkal Majalla" pitchFamily="2" charset="-78"/>
                <a:cs typeface="Simplified Arabic" pitchFamily="2" charset="-78"/>
              </a:rPr>
              <a:t>الأسلوب الوصفي</a:t>
            </a:r>
            <a:r>
              <a:rPr lang="ar-DZ" sz="7200" dirty="0" smtClean="0">
                <a:latin typeface="Sakkal Majalla" pitchFamily="2" charset="-78"/>
                <a:cs typeface="Simplified Arabic" pitchFamily="2" charset="-78"/>
              </a:rPr>
              <a:t> </a:t>
            </a:r>
            <a:r>
              <a:rPr lang="ar-SA" sz="7200" dirty="0" smtClean="0">
                <a:latin typeface="Sakkal Majalla" pitchFamily="2" charset="-78"/>
                <a:cs typeface="Simplified Arabic" pitchFamily="2" charset="-78"/>
              </a:rPr>
              <a:t>مرتبط منذ نشأته بدراسة المشكلات المتعلقة بالمجالات الإنسانية</a:t>
            </a:r>
            <a:r>
              <a:rPr lang="ar-DZ" sz="7200" dirty="0" smtClean="0">
                <a:latin typeface="Sakkal Majalla" pitchFamily="2" charset="-78"/>
                <a:cs typeface="Simplified Arabic" pitchFamily="2" charset="-78"/>
              </a:rPr>
              <a:t>.</a:t>
            </a:r>
            <a:r>
              <a:rPr lang="ar-SA" sz="7200" dirty="0" smtClean="0">
                <a:latin typeface="Sakkal Majalla" pitchFamily="2" charset="-78"/>
                <a:cs typeface="Simplified Arabic" pitchFamily="2" charset="-78"/>
              </a:rPr>
              <a:t>  </a:t>
            </a:r>
            <a:endParaRPr lang="fr-FR" sz="7200" dirty="0" smtClean="0">
              <a:latin typeface="Sakkal Majalla" pitchFamily="2" charset="-78"/>
              <a:cs typeface="Simplified Arabic" pitchFamily="2" charset="-78"/>
            </a:endParaRPr>
          </a:p>
          <a:p>
            <a:pPr algn="just" rtl="1">
              <a:lnSpc>
                <a:spcPct val="120000"/>
              </a:lnSpc>
              <a:buNone/>
            </a:pPr>
            <a:r>
              <a:rPr lang="ar-SA" sz="8000" b="1" u="sng" dirty="0" smtClean="0">
                <a:latin typeface="Sakkal Majalla" pitchFamily="2" charset="-78"/>
                <a:cs typeface="Simplified Arabic" pitchFamily="2" charset="-78"/>
              </a:rPr>
              <a:t>تعريفه</a:t>
            </a:r>
            <a:endParaRPr lang="fr-FR" sz="8000" b="1" u="sng" dirty="0" smtClean="0">
              <a:latin typeface="Sakkal Majalla" pitchFamily="2" charset="-78"/>
              <a:cs typeface="Simplified Arabic" pitchFamily="2" charset="-78"/>
            </a:endParaRPr>
          </a:p>
          <a:p>
            <a:pPr algn="just" rtl="1">
              <a:lnSpc>
                <a:spcPct val="120000"/>
              </a:lnSpc>
              <a:buNone/>
            </a:pPr>
            <a:r>
              <a:rPr lang="ar-SA" sz="7200" dirty="0" smtClean="0">
                <a:latin typeface="Sakkal Majalla" pitchFamily="2" charset="-78"/>
                <a:cs typeface="Simplified Arabic" pitchFamily="2" charset="-78"/>
              </a:rPr>
              <a:t>      يُعرف بأنه: طريقة علمية منظمة لوصف الظاهرة عن طريق جم</a:t>
            </a:r>
            <a:r>
              <a:rPr lang="ar-DZ" sz="7200" dirty="0" smtClean="0">
                <a:latin typeface="Sakkal Majalla" pitchFamily="2" charset="-78"/>
                <a:cs typeface="Simplified Arabic" pitchFamily="2" charset="-78"/>
              </a:rPr>
              <a:t>ـ</a:t>
            </a:r>
            <a:r>
              <a:rPr lang="ar-SA" sz="7200" dirty="0" smtClean="0">
                <a:latin typeface="Sakkal Majalla" pitchFamily="2" charset="-78"/>
                <a:cs typeface="Simplified Arabic" pitchFamily="2" charset="-78"/>
              </a:rPr>
              <a:t>ع وتصنيف وع</a:t>
            </a:r>
            <a:r>
              <a:rPr lang="ar-DZ" sz="7200" dirty="0" smtClean="0">
                <a:latin typeface="Sakkal Majalla" pitchFamily="2" charset="-78"/>
                <a:cs typeface="Simplified Arabic" pitchFamily="2" charset="-78"/>
              </a:rPr>
              <a:t>ـ</a:t>
            </a:r>
            <a:r>
              <a:rPr lang="ar-SA" sz="7200" dirty="0" smtClean="0">
                <a:latin typeface="Sakkal Majalla" pitchFamily="2" charset="-78"/>
                <a:cs typeface="Simplified Arabic" pitchFamily="2" charset="-78"/>
              </a:rPr>
              <a:t>رض وتحليل وتفسير</a:t>
            </a:r>
            <a:endParaRPr lang="ar-DZ" sz="7200" dirty="0" smtClean="0">
              <a:latin typeface="Sakkal Majalla" pitchFamily="2" charset="-78"/>
              <a:cs typeface="Simplified Arabic" pitchFamily="2" charset="-78"/>
            </a:endParaRPr>
          </a:p>
          <a:p>
            <a:pPr algn="just" rtl="1">
              <a:lnSpc>
                <a:spcPct val="120000"/>
              </a:lnSpc>
              <a:buNone/>
            </a:pPr>
            <a:r>
              <a:rPr lang="ar-SA" sz="7200" dirty="0" smtClean="0">
                <a:latin typeface="Sakkal Majalla" pitchFamily="2" charset="-78"/>
                <a:cs typeface="Simplified Arabic" pitchFamily="2" charset="-78"/>
              </a:rPr>
              <a:t>وتركيب للمعطيات النظرية، والبيانات الميدانية بغاية الوصول إلى نتائج علمية، تُوظف في السياسات</a:t>
            </a:r>
            <a:endParaRPr lang="ar-DZ" sz="7200" dirty="0" smtClean="0">
              <a:latin typeface="Sakkal Majalla" pitchFamily="2" charset="-78"/>
              <a:cs typeface="Simplified Arabic" pitchFamily="2" charset="-78"/>
            </a:endParaRPr>
          </a:p>
          <a:p>
            <a:pPr algn="just" rtl="1">
              <a:lnSpc>
                <a:spcPct val="120000"/>
              </a:lnSpc>
              <a:buNone/>
            </a:pPr>
            <a:r>
              <a:rPr lang="ar-SA" sz="7200" dirty="0" smtClean="0">
                <a:latin typeface="Sakkal Majalla" pitchFamily="2" charset="-78"/>
                <a:cs typeface="Simplified Arabic" pitchFamily="2" charset="-78"/>
              </a:rPr>
              <a:t>الاجتماعية لإصلاح أوضاع ما.</a:t>
            </a:r>
            <a:endParaRPr lang="fr-FR" sz="7200" dirty="0" smtClean="0">
              <a:latin typeface="Sakkal Majalla" pitchFamily="2" charset="-78"/>
              <a:cs typeface="Simplified Arabic" pitchFamily="2" charset="-78"/>
            </a:endParaRPr>
          </a:p>
          <a:p>
            <a:pPr marL="0" indent="271463" algn="just" rtl="1">
              <a:lnSpc>
                <a:spcPct val="120000"/>
              </a:lnSpc>
              <a:buNone/>
            </a:pPr>
            <a:r>
              <a:rPr lang="ar-DZ" sz="7200" dirty="0" smtClean="0">
                <a:latin typeface="Sakkal Majalla" pitchFamily="2" charset="-78"/>
                <a:cs typeface="Simplified Arabic" pitchFamily="2" charset="-78"/>
              </a:rPr>
              <a:t>  و</a:t>
            </a:r>
            <a:r>
              <a:rPr lang="ar-SA" sz="7200" dirty="0" smtClean="0">
                <a:latin typeface="Sakkal Majalla" pitchFamily="2" charset="-78"/>
                <a:cs typeface="Simplified Arabic" pitchFamily="2" charset="-78"/>
              </a:rPr>
              <a:t>هو</a:t>
            </a:r>
            <a:r>
              <a:rPr lang="ar-DZ" sz="7200" dirty="0" smtClean="0">
                <a:latin typeface="Sakkal Majalla" pitchFamily="2" charset="-78"/>
                <a:cs typeface="Simplified Arabic" pitchFamily="2" charset="-78"/>
              </a:rPr>
              <a:t> </a:t>
            </a:r>
            <a:r>
              <a:rPr lang="ar-SA" sz="7200" dirty="0" smtClean="0">
                <a:latin typeface="Sakkal Majalla" pitchFamily="2" charset="-78"/>
                <a:cs typeface="Simplified Arabic" pitchFamily="2" charset="-78"/>
              </a:rPr>
              <a:t>المنهج </a:t>
            </a:r>
            <a:r>
              <a:rPr lang="ar-SA" sz="7200" dirty="0" err="1" smtClean="0">
                <a:latin typeface="Sakkal Majalla" pitchFamily="2" charset="-78"/>
                <a:cs typeface="Simplified Arabic" pitchFamily="2" charset="-78"/>
              </a:rPr>
              <a:t>الذى</a:t>
            </a:r>
            <a:r>
              <a:rPr lang="ar-SA" sz="7200" dirty="0" smtClean="0">
                <a:latin typeface="Sakkal Majalla" pitchFamily="2" charset="-78"/>
                <a:cs typeface="Simplified Arabic" pitchFamily="2" charset="-78"/>
              </a:rPr>
              <a:t> يعتمد على دراسة الظاهرة كما توجد في الواقع، ويهتم بوصفها وصفا دقيقا ويعبّر عنها كيفيا بوصفها وبيان خصائصها، وكميا بإعطائها وصفا رقميا من خلال أرقام وجداول توضح مقدار هذه الظاهرة أو حجمها أو درجة ارتباطها مع الظواهر الأخرى</a:t>
            </a:r>
            <a:r>
              <a:rPr lang="fr-FR" sz="7200" dirty="0" smtClean="0">
                <a:latin typeface="Sakkal Majalla" pitchFamily="2" charset="-78"/>
                <a:cs typeface="Simplified Arabic" pitchFamily="2" charset="-78"/>
              </a:rPr>
              <a:t>.</a:t>
            </a:r>
          </a:p>
          <a:p>
            <a:pPr marL="0" indent="271463" algn="just" rtl="1">
              <a:lnSpc>
                <a:spcPct val="120000"/>
              </a:lnSpc>
              <a:buNone/>
            </a:pPr>
            <a:r>
              <a:rPr lang="ar-SA" sz="7200" dirty="0" smtClean="0">
                <a:latin typeface="Sakkal Majalla" pitchFamily="2" charset="-78"/>
                <a:cs typeface="Simplified Arabic" pitchFamily="2" charset="-78"/>
              </a:rPr>
              <a:t>  وهو عملية تُقدَّم </a:t>
            </a:r>
            <a:r>
              <a:rPr lang="ar-SA" sz="7200" dirty="0" err="1" smtClean="0">
                <a:latin typeface="Sakkal Majalla" pitchFamily="2" charset="-78"/>
                <a:cs typeface="Simplified Arabic" pitchFamily="2" charset="-78"/>
              </a:rPr>
              <a:t>بها</a:t>
            </a:r>
            <a:r>
              <a:rPr lang="ar-SA" sz="7200" dirty="0" smtClean="0">
                <a:latin typeface="Sakkal Majalla" pitchFamily="2" charset="-78"/>
                <a:cs typeface="Simplified Arabic" pitchFamily="2" charset="-78"/>
              </a:rPr>
              <a:t> المادة العلمية كما هي. ولذلك فإنه يكون في نهاية المطاف عبارة عن دليل علمي. فالمنهج الوصفي إذن يقوم على استقراء المواد العلمية التي تخدم إشكالا ما أو قضية ما وعرضها عرضا مرتبا ترتيبا منهجيا، وقد يكون الوصف تعبيريا فيسمى “العرض”، أو يكون رمزيا فيسمى “</a:t>
            </a:r>
            <a:r>
              <a:rPr lang="ar-SA" sz="7200" dirty="0" err="1" smtClean="0">
                <a:latin typeface="Sakkal Majalla" pitchFamily="2" charset="-78"/>
                <a:cs typeface="Simplified Arabic" pitchFamily="2" charset="-78"/>
              </a:rPr>
              <a:t>التكشيف</a:t>
            </a:r>
            <a:r>
              <a:rPr lang="fr-FR" sz="7200" dirty="0" smtClean="0">
                <a:latin typeface="Sakkal Majalla" pitchFamily="2" charset="-78"/>
                <a:cs typeface="Simplified Arabic" pitchFamily="2" charset="-78"/>
              </a:rPr>
              <a:t>”.</a:t>
            </a:r>
          </a:p>
          <a:p>
            <a:pPr marL="0" indent="271463" algn="just" rtl="1">
              <a:lnSpc>
                <a:spcPct val="120000"/>
              </a:lnSpc>
              <a:buNone/>
            </a:pPr>
            <a:r>
              <a:rPr lang="ar-SA" sz="7200" dirty="0" smtClean="0">
                <a:latin typeface="Sakkal Majalla" pitchFamily="2" charset="-78"/>
                <a:cs typeface="Simplified Arabic" pitchFamily="2" charset="-78"/>
              </a:rPr>
              <a:t>وهو أيضا يقوم على الظواهر الطبيعية أو الاجتماعية وصفا لها، للوصول بذلك إلى إثبات الحقائق العلمية. والمنهج الوصفي مكمل لمنهج الاسترداد التاريخي الذي يصف الظواهر في تطورها الماضي حتى يصل </a:t>
            </a:r>
            <a:r>
              <a:rPr lang="ar-SA" sz="7200" dirty="0" err="1" smtClean="0">
                <a:latin typeface="Sakkal Majalla" pitchFamily="2" charset="-78"/>
                <a:cs typeface="Simplified Arabic" pitchFamily="2" charset="-78"/>
              </a:rPr>
              <a:t>بها</a:t>
            </a:r>
            <a:r>
              <a:rPr lang="ar-SA" sz="7200" dirty="0" smtClean="0">
                <a:latin typeface="Sakkal Majalla" pitchFamily="2" charset="-78"/>
                <a:cs typeface="Simplified Arabic" pitchFamily="2" charset="-78"/>
              </a:rPr>
              <a:t> إلى الوقت الحاضر</a:t>
            </a:r>
            <a:r>
              <a:rPr lang="fr-FR" sz="7200" dirty="0" smtClean="0">
                <a:latin typeface="Sakkal Majalla" pitchFamily="2" charset="-78"/>
                <a:cs typeface="Simplified Arabic" pitchFamily="2" charset="-78"/>
              </a:rPr>
              <a:t>.</a:t>
            </a:r>
          </a:p>
          <a:p>
            <a:pPr marL="0" indent="271463" algn="just" rtl="1">
              <a:lnSpc>
                <a:spcPct val="120000"/>
              </a:lnSpc>
              <a:buNone/>
            </a:pPr>
            <a:r>
              <a:rPr lang="ar-SA" sz="7200" dirty="0" smtClean="0">
                <a:latin typeface="Sakkal Majalla" pitchFamily="2" charset="-78"/>
                <a:cs typeface="Simplified Arabic" pitchFamily="2" charset="-78"/>
              </a:rPr>
              <a:t>  ولهذا يكاد المنهج الوصفي يشمل كافة المناهج الأخرى باستثناء المنهجين التاريخي والتجريبي، ذلك لأن عملية الوصف والتحليل للظواهر تكاد تكون مسألة مشتركة وموجودة في كافة أنواع البحوث العلمية</a:t>
            </a:r>
            <a:r>
              <a:rPr lang="fr-FR" sz="7200" dirty="0" smtClean="0">
                <a:latin typeface="Sakkal Majalla" pitchFamily="2" charset="-78"/>
                <a:cs typeface="Simplified Arabic" pitchFamily="2" charset="-78"/>
              </a:rPr>
              <a:t>.</a:t>
            </a:r>
          </a:p>
          <a:p>
            <a:pPr marL="0" indent="271463" algn="just" rtl="1">
              <a:lnSpc>
                <a:spcPct val="120000"/>
              </a:lnSpc>
              <a:buNone/>
            </a:pPr>
            <a:r>
              <a:rPr lang="ar-SA" sz="7200" dirty="0" smtClean="0">
                <a:latin typeface="Sakkal Majalla" pitchFamily="2" charset="-78"/>
                <a:cs typeface="Simplified Arabic" pitchFamily="2" charset="-78"/>
              </a:rPr>
              <a:t>والباحث حينما يستخدم المنهج الوصفي، لا يقوم بحصر الظواهر ووصفها جميعها، وإنما يقوم بانتقاء الظواهر التي تخدم غرضه من الدراسة ثم يصفها ليتوصل بذلك إلى إثبات الحقيقة العلمية</a:t>
            </a:r>
            <a:r>
              <a:rPr lang="fr-FR" sz="7200" dirty="0" smtClean="0">
                <a:latin typeface="Sakkal Majalla" pitchFamily="2" charset="-78"/>
                <a:cs typeface="Simplified Arabic" pitchFamily="2" charset="-78"/>
              </a:rPr>
              <a:t> </a:t>
            </a:r>
            <a:r>
              <a:rPr lang="ar-DZ" sz="7200" dirty="0" smtClean="0">
                <a:latin typeface="Sakkal Majalla" pitchFamily="2" charset="-78"/>
                <a:cs typeface="Simplified Arabic" pitchFamily="2" charset="-78"/>
              </a:rPr>
              <a:t>.</a:t>
            </a:r>
            <a:endParaRPr lang="fr-FR" sz="7200" dirty="0">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par>
                                <p:cTn id="8" presetID="5" presetClass="entr" presetSubtype="10"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heckerboard(across)">
                                      <p:cBhvr>
                                        <p:cTn id="10" dur="500"/>
                                        <p:tgtEl>
                                          <p:spTgt spid="3">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6" presetClass="entr" presetSubtype="16"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circle(in)">
                                      <p:cBhvr>
                                        <p:cTn id="15" dur="2000"/>
                                        <p:tgtEl>
                                          <p:spTgt spid="3">
                                            <p:txEl>
                                              <p:pRg st="2" end="2"/>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50" presetClass="entr" presetSubtype="0" decel="100000" fill="hold" nodeType="click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 calcmode="lin" valueType="num">
                                      <p:cBhvr>
                                        <p:cTn id="20"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1"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2" dur="1000"/>
                                        <p:tgtEl>
                                          <p:spTgt spid="3">
                                            <p:txEl>
                                              <p:pRg st="3" end="3"/>
                                            </p:txEl>
                                          </p:spTgt>
                                        </p:tgtEl>
                                      </p:cBhvr>
                                    </p:animEffect>
                                  </p:childTnLst>
                                </p:cTn>
                              </p:par>
                              <p:par>
                                <p:cTn id="23" presetID="50" presetClass="entr" presetSubtype="0" decel="100000" fill="hold"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p:cTn id="25"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6"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7" dur="1000"/>
                                        <p:tgtEl>
                                          <p:spTgt spid="3">
                                            <p:txEl>
                                              <p:pRg st="4" end="4"/>
                                            </p:txEl>
                                          </p:spTgt>
                                        </p:tgtEl>
                                      </p:cBhvr>
                                    </p:animEffect>
                                  </p:childTnLst>
                                </p:cTn>
                              </p:par>
                              <p:par>
                                <p:cTn id="28" presetID="50" presetClass="entr" presetSubtype="0" decel="100000"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 calcmode="lin" valueType="num">
                                      <p:cBhvr>
                                        <p:cTn id="30"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31"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2" dur="10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50" presetClass="entr" presetSubtype="0" decel="100000"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38"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0" presetClass="entr" presetSubtype="0" decel="10000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p:cTn id="44" dur="1000" fill="hold"/>
                                        <p:tgtEl>
                                          <p:spTgt spid="3">
                                            <p:txEl>
                                              <p:pRg st="7" end="7"/>
                                            </p:txEl>
                                          </p:spTgt>
                                        </p:tgtEl>
                                        <p:attrNameLst>
                                          <p:attrName>ppt_w</p:attrName>
                                        </p:attrNameLst>
                                      </p:cBhvr>
                                      <p:tavLst>
                                        <p:tav tm="0">
                                          <p:val>
                                            <p:strVal val="#ppt_w+.3"/>
                                          </p:val>
                                        </p:tav>
                                        <p:tav tm="100000">
                                          <p:val>
                                            <p:strVal val="#ppt_w"/>
                                          </p:val>
                                        </p:tav>
                                      </p:tavLst>
                                    </p:anim>
                                    <p:anim calcmode="lin" valueType="num">
                                      <p:cBhvr>
                                        <p:cTn id="45"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6" dur="1000"/>
                                        <p:tgtEl>
                                          <p:spTgt spid="3">
                                            <p:txEl>
                                              <p:pRg st="7" end="7"/>
                                            </p:txEl>
                                          </p:spTgt>
                                        </p:tgtEl>
                                      </p:cBhvr>
                                    </p:animEffect>
                                  </p:childTnLst>
                                </p:cTn>
                              </p:par>
                              <p:par>
                                <p:cTn id="47" presetID="50" presetClass="entr" presetSubtype="0" decel="10000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p:cTn id="49" dur="1000" fill="hold"/>
                                        <p:tgtEl>
                                          <p:spTgt spid="3">
                                            <p:txEl>
                                              <p:pRg st="8" end="8"/>
                                            </p:txEl>
                                          </p:spTgt>
                                        </p:tgtEl>
                                        <p:attrNameLst>
                                          <p:attrName>ppt_w</p:attrName>
                                        </p:attrNameLst>
                                      </p:cBhvr>
                                      <p:tavLst>
                                        <p:tav tm="0">
                                          <p:val>
                                            <p:strVal val="#ppt_w+.3"/>
                                          </p:val>
                                        </p:tav>
                                        <p:tav tm="100000">
                                          <p:val>
                                            <p:strVal val="#ppt_w"/>
                                          </p:val>
                                        </p:tav>
                                      </p:tavLst>
                                    </p:anim>
                                    <p:anim calcmode="lin" valueType="num">
                                      <p:cBhvr>
                                        <p:cTn id="50"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8" end="8"/>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nodeType="clickEffect">
                                  <p:stCondLst>
                                    <p:cond delay="0"/>
                                  </p:stCondLst>
                                  <p:childTnLst>
                                    <p:set>
                                      <p:cBhvr>
                                        <p:cTn id="55" dur="1" fill="hold">
                                          <p:stCondLst>
                                            <p:cond delay="0"/>
                                          </p:stCondLst>
                                        </p:cTn>
                                        <p:tgtEl>
                                          <p:spTgt spid="3">
                                            <p:txEl>
                                              <p:pRg st="9" end="9"/>
                                            </p:txEl>
                                          </p:spTgt>
                                        </p:tgtEl>
                                        <p:attrNameLst>
                                          <p:attrName>style.visibility</p:attrName>
                                        </p:attrNameLst>
                                      </p:cBhvr>
                                      <p:to>
                                        <p:strVal val="visible"/>
                                      </p:to>
                                    </p:set>
                                    <p:anim calcmode="lin" valueType="num">
                                      <p:cBhvr>
                                        <p:cTn id="56" dur="1000" fill="hold"/>
                                        <p:tgtEl>
                                          <p:spTgt spid="3">
                                            <p:txEl>
                                              <p:pRg st="9" end="9"/>
                                            </p:txEl>
                                          </p:spTgt>
                                        </p:tgtEl>
                                        <p:attrNameLst>
                                          <p:attrName>ppt_w</p:attrName>
                                        </p:attrNameLst>
                                      </p:cBhvr>
                                      <p:tavLst>
                                        <p:tav tm="0">
                                          <p:val>
                                            <p:strVal val="#ppt_w+.3"/>
                                          </p:val>
                                        </p:tav>
                                        <p:tav tm="100000">
                                          <p:val>
                                            <p:strVal val="#ppt_w"/>
                                          </p:val>
                                        </p:tav>
                                      </p:tavLst>
                                    </p:anim>
                                    <p:anim calcmode="lin" valueType="num">
                                      <p:cBhvr>
                                        <p:cTn id="57"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58" dur="1000"/>
                                        <p:tgtEl>
                                          <p:spTgt spid="3">
                                            <p:txEl>
                                              <p:pRg st="9" end="9"/>
                                            </p:txEl>
                                          </p:spTgt>
                                        </p:tgtEl>
                                      </p:cBhvr>
                                    </p:animEffect>
                                  </p:childTnLst>
                                </p:cTn>
                              </p:par>
                              <p:par>
                                <p:cTn id="59" presetID="50" presetClass="entr" presetSubtype="0" decel="100000" fill="hold" nodeType="withEffect">
                                  <p:stCondLst>
                                    <p:cond delay="0"/>
                                  </p:stCondLst>
                                  <p:childTnLst>
                                    <p:set>
                                      <p:cBhvr>
                                        <p:cTn id="60" dur="1" fill="hold">
                                          <p:stCondLst>
                                            <p:cond delay="0"/>
                                          </p:stCondLst>
                                        </p:cTn>
                                        <p:tgtEl>
                                          <p:spTgt spid="3">
                                            <p:txEl>
                                              <p:pRg st="10" end="10"/>
                                            </p:txEl>
                                          </p:spTgt>
                                        </p:tgtEl>
                                        <p:attrNameLst>
                                          <p:attrName>style.visibility</p:attrName>
                                        </p:attrNameLst>
                                      </p:cBhvr>
                                      <p:to>
                                        <p:strVal val="visible"/>
                                      </p:to>
                                    </p:set>
                                    <p:anim calcmode="lin" valueType="num">
                                      <p:cBhvr>
                                        <p:cTn id="61" dur="1000" fill="hold"/>
                                        <p:tgtEl>
                                          <p:spTgt spid="3">
                                            <p:txEl>
                                              <p:pRg st="10" end="10"/>
                                            </p:txEl>
                                          </p:spTgt>
                                        </p:tgtEl>
                                        <p:attrNameLst>
                                          <p:attrName>ppt_w</p:attrName>
                                        </p:attrNameLst>
                                      </p:cBhvr>
                                      <p:tavLst>
                                        <p:tav tm="0">
                                          <p:val>
                                            <p:strVal val="#ppt_w+.3"/>
                                          </p:val>
                                        </p:tav>
                                        <p:tav tm="100000">
                                          <p:val>
                                            <p:strVal val="#ppt_w"/>
                                          </p:val>
                                        </p:tav>
                                      </p:tavLst>
                                    </p:anim>
                                    <p:anim calcmode="lin" valueType="num">
                                      <p:cBhvr>
                                        <p:cTn id="62"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63" dur="1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53120"/>
          </a:xfrm>
        </p:spPr>
        <p:txBody>
          <a:bodyPr>
            <a:normAutofit/>
          </a:bodyPr>
          <a:lstStyle/>
          <a:p>
            <a:pPr algn="r" rtl="1">
              <a:buNone/>
            </a:pPr>
            <a:r>
              <a:rPr lang="ar-DZ" sz="2200" b="1" u="sng" dirty="0" smtClean="0">
                <a:latin typeface="Sakkal Majalla" pitchFamily="2" charset="-78"/>
                <a:cs typeface="Simplified Arabic" pitchFamily="2" charset="-78"/>
              </a:rPr>
              <a:t>مراحله</a:t>
            </a:r>
          </a:p>
          <a:p>
            <a:pPr algn="r" rtl="1">
              <a:buFont typeface="Wingdings" pitchFamily="2" charset="2"/>
              <a:buChar char="§"/>
            </a:pPr>
            <a:r>
              <a:rPr lang="ar-SA" sz="2200" dirty="0" smtClean="0">
                <a:latin typeface="Sakkal Majalla" pitchFamily="2" charset="-78"/>
                <a:cs typeface="Simplified Arabic" pitchFamily="2" charset="-78"/>
              </a:rPr>
              <a:t>تحديد المشكل المراد دراسته. </a:t>
            </a:r>
            <a:endParaRPr lang="fr-FR" sz="2200" dirty="0" smtClean="0">
              <a:latin typeface="Sakkal Majalla" pitchFamily="2" charset="-78"/>
              <a:cs typeface="Simplified Arabic" pitchFamily="2" charset="-78"/>
            </a:endParaRPr>
          </a:p>
          <a:p>
            <a:pPr lvl="0" algn="r" rtl="1">
              <a:buFont typeface="Wingdings" pitchFamily="2" charset="2"/>
              <a:buChar char="§"/>
            </a:pPr>
            <a:r>
              <a:rPr lang="ar-SA" sz="2200" dirty="0" smtClean="0">
                <a:latin typeface="Sakkal Majalla" pitchFamily="2" charset="-78"/>
                <a:cs typeface="Simplified Arabic" pitchFamily="2" charset="-78"/>
              </a:rPr>
              <a:t>صياغة فرضيات البحث.</a:t>
            </a:r>
            <a:endParaRPr lang="fr-FR" sz="2200" dirty="0" smtClean="0">
              <a:latin typeface="Sakkal Majalla" pitchFamily="2" charset="-78"/>
              <a:cs typeface="Simplified Arabic" pitchFamily="2" charset="-78"/>
            </a:endParaRPr>
          </a:p>
          <a:p>
            <a:pPr lvl="0" algn="r" rtl="1">
              <a:buFont typeface="Wingdings" pitchFamily="2" charset="2"/>
              <a:buChar char="§"/>
            </a:pPr>
            <a:r>
              <a:rPr lang="ar-SA" sz="2200" dirty="0" err="1" smtClean="0">
                <a:latin typeface="Sakkal Majalla" pitchFamily="2" charset="-78"/>
                <a:cs typeface="Simplified Arabic" pitchFamily="2" charset="-78"/>
              </a:rPr>
              <a:t>إختيار</a:t>
            </a:r>
            <a:r>
              <a:rPr lang="ar-SA" sz="2200" dirty="0" smtClean="0">
                <a:latin typeface="Sakkal Majalla" pitchFamily="2" charset="-78"/>
                <a:cs typeface="Simplified Arabic" pitchFamily="2" charset="-78"/>
              </a:rPr>
              <a:t> عينة مناسبة للبحث.</a:t>
            </a:r>
            <a:endParaRPr lang="fr-FR" sz="2200" dirty="0" smtClean="0">
              <a:latin typeface="Sakkal Majalla" pitchFamily="2" charset="-78"/>
              <a:cs typeface="Simplified Arabic" pitchFamily="2" charset="-78"/>
            </a:endParaRPr>
          </a:p>
          <a:p>
            <a:pPr lvl="0" algn="r" rtl="1">
              <a:buFont typeface="Wingdings" pitchFamily="2" charset="2"/>
              <a:buChar char="§"/>
            </a:pPr>
            <a:r>
              <a:rPr lang="ar-SA" sz="2200" dirty="0" err="1" smtClean="0">
                <a:latin typeface="Sakkal Majalla" pitchFamily="2" charset="-78"/>
                <a:cs typeface="Simplified Arabic" pitchFamily="2" charset="-78"/>
              </a:rPr>
              <a:t>إختيار</a:t>
            </a:r>
            <a:r>
              <a:rPr lang="ar-SA" sz="2200" dirty="0" smtClean="0">
                <a:latin typeface="Sakkal Majalla" pitchFamily="2" charset="-78"/>
                <a:cs typeface="Simplified Arabic" pitchFamily="2" charset="-78"/>
              </a:rPr>
              <a:t> أساليب جمع البيانات </a:t>
            </a:r>
            <a:r>
              <a:rPr lang="ar-SA" sz="2200" dirty="0" err="1" smtClean="0">
                <a:latin typeface="Sakkal Majalla" pitchFamily="2" charset="-78"/>
                <a:cs typeface="Simplified Arabic" pitchFamily="2" charset="-78"/>
              </a:rPr>
              <a:t>و</a:t>
            </a:r>
            <a:r>
              <a:rPr lang="ar-SA" sz="2200" dirty="0" smtClean="0">
                <a:latin typeface="Sakkal Majalla" pitchFamily="2" charset="-78"/>
                <a:cs typeface="Simplified Arabic" pitchFamily="2" charset="-78"/>
              </a:rPr>
              <a:t> إعدادها.</a:t>
            </a:r>
            <a:endParaRPr lang="fr-FR" sz="2200" dirty="0" smtClean="0">
              <a:latin typeface="Sakkal Majalla" pitchFamily="2" charset="-78"/>
              <a:cs typeface="Simplified Arabic" pitchFamily="2" charset="-78"/>
            </a:endParaRPr>
          </a:p>
          <a:p>
            <a:pPr lvl="0" algn="r" rtl="1">
              <a:buFont typeface="Wingdings" pitchFamily="2" charset="2"/>
              <a:buChar char="§"/>
            </a:pPr>
            <a:r>
              <a:rPr lang="ar-SA" sz="2200" dirty="0" smtClean="0">
                <a:latin typeface="Sakkal Majalla" pitchFamily="2" charset="-78"/>
                <a:cs typeface="Simplified Arabic" pitchFamily="2" charset="-78"/>
              </a:rPr>
              <a:t>القيام بالتطبيق وجمع الملاحظات والبيانات بطريقة موضوعية.</a:t>
            </a:r>
            <a:endParaRPr lang="fr-FR" sz="2200" dirty="0" smtClean="0">
              <a:latin typeface="Sakkal Majalla" pitchFamily="2" charset="-78"/>
              <a:cs typeface="Simplified Arabic" pitchFamily="2" charset="-78"/>
            </a:endParaRPr>
          </a:p>
          <a:p>
            <a:pPr lvl="0" algn="r" rtl="1">
              <a:buFont typeface="Wingdings" pitchFamily="2" charset="2"/>
              <a:buChar char="§"/>
            </a:pPr>
            <a:r>
              <a:rPr lang="ar-SA" sz="2200" dirty="0" smtClean="0">
                <a:latin typeface="Sakkal Majalla" pitchFamily="2" charset="-78"/>
                <a:cs typeface="Simplified Arabic" pitchFamily="2" charset="-78"/>
              </a:rPr>
              <a:t>تحديد النتائج وتصنيفها .</a:t>
            </a:r>
            <a:endParaRPr lang="fr-FR" sz="2200" dirty="0" smtClean="0">
              <a:latin typeface="Sakkal Majalla" pitchFamily="2" charset="-78"/>
              <a:cs typeface="Simplified Arabic" pitchFamily="2" charset="-78"/>
            </a:endParaRPr>
          </a:p>
          <a:p>
            <a:pPr lvl="0" algn="r" rtl="1">
              <a:buFont typeface="Wingdings" pitchFamily="2" charset="2"/>
              <a:buChar char="§"/>
            </a:pPr>
            <a:r>
              <a:rPr lang="ar-SA" sz="2200" dirty="0" err="1" smtClean="0">
                <a:latin typeface="Sakkal Majalla" pitchFamily="2" charset="-78"/>
                <a:cs typeface="Simplified Arabic" pitchFamily="2" charset="-78"/>
              </a:rPr>
              <a:t>إستخلاص</a:t>
            </a:r>
            <a:r>
              <a:rPr lang="ar-SA" sz="2200" dirty="0" smtClean="0">
                <a:latin typeface="Sakkal Majalla" pitchFamily="2" charset="-78"/>
                <a:cs typeface="Simplified Arabic" pitchFamily="2" charset="-78"/>
              </a:rPr>
              <a:t> التعميمات</a:t>
            </a:r>
            <a:r>
              <a:rPr lang="ar-SA" sz="2200" dirty="0" smtClean="0">
                <a:cs typeface="Simplified Arabic" pitchFamily="2" charset="-78"/>
              </a:rPr>
              <a:t>.</a:t>
            </a:r>
            <a:endParaRPr lang="fr-FR" sz="2200" dirty="0" smtClean="0">
              <a:cs typeface="Simplified Arabic" pitchFamily="2" charset="-78"/>
            </a:endParaRPr>
          </a:p>
          <a:p>
            <a:endParaRPr lang="fr-FR" dirty="0"/>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3071834"/>
          </a:xfrm>
        </p:spPr>
        <p:txBody>
          <a:bodyPr>
            <a:normAutofit/>
          </a:bodyPr>
          <a:lstStyle/>
          <a:p>
            <a:pPr marL="0" indent="357188" algn="r" rtl="1">
              <a:buNone/>
            </a:pPr>
            <a:r>
              <a:rPr lang="ar-DZ" sz="2000" b="1" u="sng" dirty="0" smtClean="0">
                <a:latin typeface="Sakkal Majalla" pitchFamily="2" charset="-78"/>
                <a:cs typeface="Simplified Arabic" pitchFamily="2" charset="-78"/>
              </a:rPr>
              <a:t>طرقه:</a:t>
            </a:r>
          </a:p>
          <a:p>
            <a:pPr marL="0" indent="357188" algn="r" rtl="1">
              <a:buNone/>
            </a:pPr>
            <a:r>
              <a:rPr lang="ar-DZ" sz="2000" dirty="0" smtClean="0">
                <a:latin typeface="Sakkal Majalla" pitchFamily="2" charset="-78"/>
                <a:cs typeface="Simplified Arabic" pitchFamily="2" charset="-78"/>
              </a:rPr>
              <a:t>للمنهج الوصفي عدة طريقين للاستخدام وهما:</a:t>
            </a:r>
            <a:endParaRPr lang="fr-FR" sz="2000" dirty="0" smtClean="0">
              <a:latin typeface="Sakkal Majalla" pitchFamily="2" charset="-78"/>
              <a:cs typeface="Simplified Arabic" pitchFamily="2" charset="-78"/>
            </a:endParaRPr>
          </a:p>
          <a:p>
            <a:pPr marL="0" lvl="0" indent="357188" algn="r" rtl="1">
              <a:buNone/>
            </a:pPr>
            <a:r>
              <a:rPr lang="ar-DZ" sz="2000" b="1" u="sng" dirty="0" smtClean="0">
                <a:latin typeface="Sakkal Majalla" pitchFamily="2" charset="-78"/>
                <a:cs typeface="Simplified Arabic" pitchFamily="2" charset="-78"/>
              </a:rPr>
              <a:t>الطريقة الكمية:</a:t>
            </a:r>
            <a:r>
              <a:rPr lang="ar-DZ" sz="2000" b="1" dirty="0" smtClean="0">
                <a:latin typeface="Sakkal Majalla" pitchFamily="2" charset="-78"/>
                <a:cs typeface="Simplified Arabic" pitchFamily="2" charset="-78"/>
              </a:rPr>
              <a:t> </a:t>
            </a:r>
            <a:r>
              <a:rPr lang="ar-DZ" sz="2000" dirty="0" smtClean="0">
                <a:latin typeface="Sakkal Majalla" pitchFamily="2" charset="-78"/>
                <a:cs typeface="Simplified Arabic" pitchFamily="2" charset="-78"/>
              </a:rPr>
              <a:t>ونعني </a:t>
            </a:r>
            <a:r>
              <a:rPr lang="ar-DZ" sz="2000" dirty="0" err="1" smtClean="0">
                <a:latin typeface="Sakkal Majalla" pitchFamily="2" charset="-78"/>
                <a:cs typeface="Simplified Arabic" pitchFamily="2" charset="-78"/>
              </a:rPr>
              <a:t>بها</a:t>
            </a:r>
            <a:r>
              <a:rPr lang="ar-DZ" sz="2000" dirty="0" smtClean="0">
                <a:latin typeface="Sakkal Majalla" pitchFamily="2" charset="-78"/>
                <a:cs typeface="Simplified Arabic" pitchFamily="2" charset="-78"/>
              </a:rPr>
              <a:t> تحويل الظواهر الطبيعية إلى قيم كمية، أي إضفاء لغة </a:t>
            </a:r>
            <a:r>
              <a:rPr lang="ar-DZ" sz="2000" dirty="0" err="1" smtClean="0">
                <a:latin typeface="Sakkal Majalla" pitchFamily="2" charset="-78"/>
                <a:cs typeface="Simplified Arabic" pitchFamily="2" charset="-78"/>
              </a:rPr>
              <a:t>الارقام</a:t>
            </a:r>
            <a:r>
              <a:rPr lang="ar-DZ" sz="2000" dirty="0" smtClean="0">
                <a:latin typeface="Sakkal Majalla" pitchFamily="2" charset="-78"/>
                <a:cs typeface="Simplified Arabic" pitchFamily="2" charset="-78"/>
              </a:rPr>
              <a:t> على الظواهر.</a:t>
            </a:r>
            <a:endParaRPr lang="fr-FR" sz="2000" dirty="0" smtClean="0">
              <a:latin typeface="Sakkal Majalla" pitchFamily="2" charset="-78"/>
              <a:cs typeface="Simplified Arabic" pitchFamily="2" charset="-78"/>
            </a:endParaRPr>
          </a:p>
          <a:p>
            <a:pPr marL="0" lvl="0" indent="357188" algn="r" rtl="1">
              <a:buNone/>
            </a:pPr>
            <a:r>
              <a:rPr lang="ar-DZ" sz="2000" b="1" u="sng" dirty="0" smtClean="0">
                <a:latin typeface="Sakkal Majalla" pitchFamily="2" charset="-78"/>
                <a:cs typeface="Simplified Arabic" pitchFamily="2" charset="-78"/>
              </a:rPr>
              <a:t>الطريقة الكيفية:</a:t>
            </a:r>
            <a:endParaRPr lang="fr-FR" sz="2000" dirty="0" smtClean="0">
              <a:latin typeface="Sakkal Majalla" pitchFamily="2" charset="-78"/>
              <a:cs typeface="Simplified Arabic" pitchFamily="2" charset="-78"/>
            </a:endParaRPr>
          </a:p>
          <a:p>
            <a:pPr marL="0" indent="357188" algn="r" rtl="1">
              <a:buNone/>
            </a:pPr>
            <a:r>
              <a:rPr lang="fr-FR" sz="2000" dirty="0" smtClean="0">
                <a:latin typeface="Sakkal Majalla" pitchFamily="2" charset="-78"/>
                <a:cs typeface="Simplified Arabic" pitchFamily="2" charset="-78"/>
              </a:rPr>
              <a:t> </a:t>
            </a:r>
            <a:r>
              <a:rPr lang="ar-SA" sz="2000" dirty="0" smtClean="0">
                <a:latin typeface="Sakkal Majalla" pitchFamily="2" charset="-78"/>
                <a:cs typeface="Simplified Arabic" pitchFamily="2" charset="-78"/>
              </a:rPr>
              <a:t>تعتمد هذه الطريقة على وصف وضع أو حال الظاهرة محل الدراسة ثم تصنيفها حسب تعدد الأوضاع أو الحالات</a:t>
            </a:r>
            <a:endParaRPr lang="ar-DZ" sz="2000" dirty="0" smtClean="0">
              <a:latin typeface="Sakkal Majalla" pitchFamily="2" charset="-78"/>
              <a:cs typeface="Simplified Arabic" pitchFamily="2" charset="-78"/>
            </a:endParaRPr>
          </a:p>
          <a:p>
            <a:pPr marL="0" indent="357188" algn="r" rtl="1">
              <a:buFont typeface="Wingdings" pitchFamily="2" charset="2"/>
              <a:buChar char="§"/>
            </a:pPr>
            <a:endParaRPr lang="fr-FR" sz="2000" dirty="0">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par>
                                <p:cTn id="10" presetID="50" presetClass="entr" presetSubtype="0" decel="100000" fill="hold"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5"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p:cTn id="19" dur="1000" fill="hold"/>
                                        <p:tgtEl>
                                          <p:spTgt spid="3">
                                            <p:txEl>
                                              <p:pRg st="2" end="2"/>
                                            </p:txEl>
                                          </p:spTgt>
                                        </p:tgtEl>
                                        <p:attrNameLst>
                                          <p:attrName>ppt_w</p:attrName>
                                        </p:attrNameLst>
                                      </p:cBhvr>
                                      <p:tavLst>
                                        <p:tav tm="0">
                                          <p:val>
                                            <p:strVal val="#ppt_w*0.70"/>
                                          </p:val>
                                        </p:tav>
                                        <p:tav tm="100000">
                                          <p:val>
                                            <p:strVal val="#ppt_w"/>
                                          </p:val>
                                        </p:tav>
                                      </p:tavLst>
                                    </p:anim>
                                    <p:anim calcmode="lin" valueType="num">
                                      <p:cBhvr>
                                        <p:cTn id="20"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21" dur="1000"/>
                                        <p:tgtEl>
                                          <p:spTgt spid="3">
                                            <p:txEl>
                                              <p:pRg st="2" end="2"/>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55"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 calcmode="lin" valueType="num">
                                      <p:cBhvr>
                                        <p:cTn id="26" dur="1000" fill="hold"/>
                                        <p:tgtEl>
                                          <p:spTgt spid="3">
                                            <p:txEl>
                                              <p:pRg st="3" end="3"/>
                                            </p:txEl>
                                          </p:spTgt>
                                        </p:tgtEl>
                                        <p:attrNameLst>
                                          <p:attrName>ppt_w</p:attrName>
                                        </p:attrNameLst>
                                      </p:cBhvr>
                                      <p:tavLst>
                                        <p:tav tm="0">
                                          <p:val>
                                            <p:strVal val="#ppt_w*0.70"/>
                                          </p:val>
                                        </p:tav>
                                        <p:tav tm="100000">
                                          <p:val>
                                            <p:strVal val="#ppt_w"/>
                                          </p:val>
                                        </p:tav>
                                      </p:tavLst>
                                    </p:anim>
                                    <p:anim calcmode="lin" valueType="num">
                                      <p:cBhvr>
                                        <p:cTn id="27"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8" dur="1000"/>
                                        <p:tgtEl>
                                          <p:spTgt spid="3">
                                            <p:txEl>
                                              <p:pRg st="3" end="3"/>
                                            </p:txEl>
                                          </p:spTgt>
                                        </p:tgtEl>
                                      </p:cBhvr>
                                    </p:animEffect>
                                  </p:childTnLst>
                                </p:cTn>
                              </p:par>
                              <p:par>
                                <p:cTn id="29" presetID="55" presetClass="entr" presetSubtype="0" fill="hold" nodeType="with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p:cTn id="31" dur="1000" fill="hold"/>
                                        <p:tgtEl>
                                          <p:spTgt spid="3">
                                            <p:txEl>
                                              <p:pRg st="4" end="4"/>
                                            </p:txEl>
                                          </p:spTgt>
                                        </p:tgtEl>
                                        <p:attrNameLst>
                                          <p:attrName>ppt_w</p:attrName>
                                        </p:attrNameLst>
                                      </p:cBhvr>
                                      <p:tavLst>
                                        <p:tav tm="0">
                                          <p:val>
                                            <p:strVal val="#ppt_w*0.70"/>
                                          </p:val>
                                        </p:tav>
                                        <p:tav tm="100000">
                                          <p:val>
                                            <p:strVal val="#ppt_w"/>
                                          </p:val>
                                        </p:tav>
                                      </p:tavLst>
                                    </p:anim>
                                    <p:anim calcmode="lin" valueType="num">
                                      <p:cBhvr>
                                        <p:cTn id="32"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33" dur="10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53120"/>
          </a:xfrm>
        </p:spPr>
        <p:txBody>
          <a:bodyPr>
            <a:noAutofit/>
          </a:bodyPr>
          <a:lstStyle/>
          <a:p>
            <a:pPr marL="0" indent="271463" algn="r" rtl="1">
              <a:buNone/>
            </a:pPr>
            <a:r>
              <a:rPr lang="ar-SA" sz="2000" b="1" u="sng" dirty="0" smtClean="0">
                <a:latin typeface="Sakkal Majalla" pitchFamily="2" charset="-78"/>
                <a:cs typeface="Simplified Arabic" pitchFamily="2" charset="-78"/>
              </a:rPr>
              <a:t>صور المنهج الوصفي</a:t>
            </a:r>
            <a:r>
              <a:rPr lang="fr-FR" sz="2000" b="1" dirty="0" smtClean="0">
                <a:latin typeface="Sakkal Majalla" pitchFamily="2" charset="-78"/>
                <a:cs typeface="Simplified Arabic" pitchFamily="2" charset="-78"/>
              </a:rPr>
              <a:t> </a:t>
            </a:r>
            <a:br>
              <a:rPr lang="fr-FR" sz="2000" b="1" dirty="0" smtClean="0">
                <a:latin typeface="Sakkal Majalla" pitchFamily="2" charset="-78"/>
                <a:cs typeface="Simplified Arabic" pitchFamily="2" charset="-78"/>
              </a:rPr>
            </a:br>
            <a:r>
              <a:rPr lang="ar-DZ" sz="2000" b="1" dirty="0" smtClean="0">
                <a:latin typeface="Sakkal Majalla" pitchFamily="2" charset="-78"/>
                <a:cs typeface="Simplified Arabic" pitchFamily="2" charset="-78"/>
              </a:rPr>
              <a:t>   </a:t>
            </a:r>
            <a:r>
              <a:rPr lang="ar-SA" sz="2000" b="1" dirty="0" smtClean="0">
                <a:latin typeface="Sakkal Majalla" pitchFamily="2" charset="-78"/>
                <a:cs typeface="Simplified Arabic" pitchFamily="2" charset="-78"/>
              </a:rPr>
              <a:t>ا</a:t>
            </a:r>
            <a:r>
              <a:rPr lang="fr-FR" sz="2000" b="1" dirty="0" smtClean="0">
                <a:latin typeface="Sakkal Majalla" pitchFamily="2" charset="-78"/>
                <a:cs typeface="Simplified Arabic" pitchFamily="2" charset="-78"/>
              </a:rPr>
              <a:t>- </a:t>
            </a:r>
            <a:r>
              <a:rPr lang="ar-SA" sz="2000" b="1" u="sng" dirty="0" smtClean="0">
                <a:latin typeface="Sakkal Majalla" pitchFamily="2" charset="-78"/>
                <a:cs typeface="Simplified Arabic" pitchFamily="2" charset="-78"/>
              </a:rPr>
              <a:t>الدراسات المسحية</a:t>
            </a:r>
            <a:endParaRPr lang="fr-FR" sz="2000" b="1" u="sng" dirty="0" smtClean="0">
              <a:latin typeface="Sakkal Majalla" pitchFamily="2" charset="-78"/>
              <a:cs typeface="Simplified Arabic" pitchFamily="2" charset="-78"/>
            </a:endParaRPr>
          </a:p>
          <a:p>
            <a:pPr marL="0" indent="271463" algn="r" rtl="1">
              <a:buNone/>
            </a:pPr>
            <a:r>
              <a:rPr lang="ar-DZ" sz="2000" dirty="0" smtClean="0">
                <a:latin typeface="Sakkal Majalla" pitchFamily="2" charset="-78"/>
                <a:cs typeface="Simplified Arabic" pitchFamily="2" charset="-78"/>
              </a:rPr>
              <a:t>   وهو طريقة علمية منظمة يتبعها الباحث في جمع المادة العلمية حول موضوع البحث وطريقة الجمع تكون شاملة للأعضاء المبحوثين أو أن يكون المسح بالعينة الكبيرة الممثلة لمجتمع البحث. </a:t>
            </a:r>
            <a:endParaRPr lang="fr-FR" sz="2000" dirty="0" smtClean="0">
              <a:latin typeface="Sakkal Majalla" pitchFamily="2" charset="-78"/>
              <a:cs typeface="Simplified Arabic" pitchFamily="2" charset="-78"/>
            </a:endParaRPr>
          </a:p>
          <a:p>
            <a:pPr marL="0" indent="271463" algn="r" rtl="1">
              <a:buNone/>
            </a:pPr>
            <a:r>
              <a:rPr lang="fr-FR" sz="2000" dirty="0" smtClean="0">
                <a:latin typeface="Sakkal Majalla" pitchFamily="2" charset="-78"/>
                <a:cs typeface="Simplified Arabic" pitchFamily="2" charset="-78"/>
              </a:rPr>
              <a:t>   </a:t>
            </a:r>
            <a:r>
              <a:rPr lang="ar-DZ" sz="2000" dirty="0" smtClean="0">
                <a:latin typeface="Sakkal Majalla" pitchFamily="2" charset="-78"/>
                <a:cs typeface="Simplified Arabic" pitchFamily="2" charset="-78"/>
              </a:rPr>
              <a:t>ومن صور الدراسات المسحية:</a:t>
            </a:r>
          </a:p>
          <a:p>
            <a:pPr marL="0" indent="271463" algn="r" rtl="1">
              <a:buNone/>
            </a:pPr>
            <a:r>
              <a:rPr lang="ar-DZ" sz="2000" b="1" dirty="0" smtClean="0">
                <a:latin typeface="Sakkal Majalla" pitchFamily="2" charset="-78"/>
                <a:cs typeface="Simplified Arabic" pitchFamily="2" charset="-78"/>
              </a:rPr>
              <a:t>المسح العام </a:t>
            </a:r>
            <a:r>
              <a:rPr lang="ar-DZ" sz="2000" dirty="0" smtClean="0">
                <a:latin typeface="Sakkal Majalla" pitchFamily="2" charset="-78"/>
                <a:cs typeface="Simplified Arabic" pitchFamily="2" charset="-78"/>
              </a:rPr>
              <a:t>: يتناول جوانب معينة لقطاع من القطاعات مثل: دراسة واقع المؤسسات الصحية.</a:t>
            </a:r>
          </a:p>
          <a:p>
            <a:pPr marL="0" indent="271463" algn="r" rtl="1">
              <a:buNone/>
            </a:pPr>
            <a:r>
              <a:rPr lang="ar-DZ" sz="2000" b="1" dirty="0" smtClean="0">
                <a:latin typeface="Sakkal Majalla" pitchFamily="2" charset="-78"/>
                <a:cs typeface="Simplified Arabic" pitchFamily="2" charset="-78"/>
              </a:rPr>
              <a:t>تحليل المحتوى</a:t>
            </a:r>
            <a:r>
              <a:rPr lang="ar-DZ" sz="2000" dirty="0" smtClean="0">
                <a:latin typeface="Sakkal Majalla" pitchFamily="2" charset="-78"/>
                <a:cs typeface="Simplified Arabic" pitchFamily="2" charset="-78"/>
              </a:rPr>
              <a:t>: تتضمن تحليل وملاحظات </a:t>
            </a:r>
            <a:r>
              <a:rPr lang="ar-DZ" sz="2000" dirty="0" err="1" smtClean="0">
                <a:latin typeface="Sakkal Majalla" pitchFamily="2" charset="-78"/>
                <a:cs typeface="Simplified Arabic" pitchFamily="2" charset="-78"/>
              </a:rPr>
              <a:t>نتاجات</a:t>
            </a:r>
            <a:r>
              <a:rPr lang="ar-DZ" sz="2000" dirty="0" smtClean="0">
                <a:latin typeface="Sakkal Majalla" pitchFamily="2" charset="-78"/>
                <a:cs typeface="Simplified Arabic" pitchFamily="2" charset="-78"/>
              </a:rPr>
              <a:t> الأفراد اللفظية </a:t>
            </a:r>
            <a:r>
              <a:rPr lang="ar-DZ" sz="2000" dirty="0" err="1" smtClean="0">
                <a:latin typeface="Sakkal Majalla" pitchFamily="2" charset="-78"/>
                <a:cs typeface="Simplified Arabic" pitchFamily="2" charset="-78"/>
              </a:rPr>
              <a:t>و</a:t>
            </a:r>
            <a:r>
              <a:rPr lang="ar-DZ" sz="2000" dirty="0" smtClean="0">
                <a:latin typeface="Sakkal Majalla" pitchFamily="2" charset="-78"/>
                <a:cs typeface="Simplified Arabic" pitchFamily="2" charset="-78"/>
              </a:rPr>
              <a:t> المكتوبة ويشبه بدرجة كبيرة البحث التاريخي غير أن أوجه الإتلاف هو أن البحث التاريخي وثيق الصلة بالماضي في حين أن طريقة تحليل المحتوى تنصب على قضايا الماضي</a:t>
            </a:r>
            <a:endParaRPr lang="fr-FR" sz="2000" dirty="0" smtClean="0">
              <a:latin typeface="Sakkal Majalla" pitchFamily="2" charset="-78"/>
              <a:cs typeface="Simplified Arabic" pitchFamily="2" charset="-78"/>
            </a:endParaRPr>
          </a:p>
          <a:p>
            <a:pPr marL="0" indent="271463" algn="r" rtl="1">
              <a:buFont typeface="Wingdings" pitchFamily="2" charset="2"/>
              <a:buChar char="ü"/>
            </a:pPr>
            <a:r>
              <a:rPr lang="ar-DZ" sz="2000" dirty="0" err="1" smtClean="0">
                <a:latin typeface="Sakkal Majalla" pitchFamily="2" charset="-78"/>
                <a:cs typeface="Simplified Arabic" pitchFamily="2" charset="-78"/>
              </a:rPr>
              <a:t>وأُستعملت</a:t>
            </a:r>
            <a:r>
              <a:rPr lang="ar-DZ" sz="2000" dirty="0" smtClean="0">
                <a:latin typeface="Sakkal Majalla" pitchFamily="2" charset="-78"/>
                <a:cs typeface="Simplified Arabic" pitchFamily="2" charset="-78"/>
              </a:rPr>
              <a:t> صورة تحليل المحتوى بشكل واسع في تحليل الكتب.</a:t>
            </a:r>
          </a:p>
          <a:p>
            <a:pPr marL="0" indent="271463" algn="r" rtl="1">
              <a:buNone/>
            </a:pPr>
            <a:r>
              <a:rPr lang="ar-DZ" sz="2000" b="1" dirty="0" smtClean="0">
                <a:latin typeface="Sakkal Majalla" pitchFamily="2" charset="-78"/>
                <a:cs typeface="Simplified Arabic" pitchFamily="2" charset="-78"/>
              </a:rPr>
              <a:t>ب- </a:t>
            </a:r>
            <a:r>
              <a:rPr lang="ar-DZ" sz="2000" b="1" dirty="0" err="1" smtClean="0">
                <a:latin typeface="Sakkal Majalla" pitchFamily="2" charset="-78"/>
                <a:cs typeface="Simplified Arabic" pitchFamily="2" charset="-78"/>
              </a:rPr>
              <a:t>ب</a:t>
            </a:r>
            <a:r>
              <a:rPr lang="ar-DZ" sz="2000" b="1" dirty="0" smtClean="0">
                <a:latin typeface="Sakkal Majalla" pitchFamily="2" charset="-78"/>
                <a:cs typeface="Simplified Arabic" pitchFamily="2" charset="-78"/>
              </a:rPr>
              <a:t>حث العلاقات المتبادلة:</a:t>
            </a:r>
            <a:endParaRPr lang="fr-FR" sz="2000" b="1" dirty="0" smtClean="0">
              <a:latin typeface="Sakkal Majalla" pitchFamily="2" charset="-78"/>
              <a:cs typeface="Simplified Arabic" pitchFamily="2" charset="-78"/>
            </a:endParaRPr>
          </a:p>
          <a:p>
            <a:pPr marL="0" indent="271463" algn="r" rtl="1">
              <a:buNone/>
            </a:pPr>
            <a:r>
              <a:rPr lang="ar-DZ" sz="2000" dirty="0" smtClean="0">
                <a:latin typeface="Sakkal Majalla" pitchFamily="2" charset="-78"/>
                <a:cs typeface="Simplified Arabic" pitchFamily="2" charset="-78"/>
              </a:rPr>
              <a:t>نوع من البحوث يهتم بدراسة العلاقات بين جزئيات الظاهرة المدروسة من خلال البيانات التي تم جمعها بغاية فهم عميق للظاهرة.</a:t>
            </a:r>
            <a:endParaRPr lang="fr-FR" sz="2000" dirty="0" smtClean="0">
              <a:latin typeface="Sakkal Majalla" pitchFamily="2" charset="-78"/>
              <a:cs typeface="Simplified Arabic" pitchFamily="2" charset="-78"/>
            </a:endParaRPr>
          </a:p>
          <a:p>
            <a:pPr marL="0" indent="271463" algn="r" rtl="1">
              <a:buNone/>
            </a:pPr>
            <a:r>
              <a:rPr lang="ar-DZ" sz="2000" dirty="0" smtClean="0">
                <a:latin typeface="Sakkal Majalla" pitchFamily="2" charset="-78"/>
                <a:cs typeface="Simplified Arabic" pitchFamily="2" charset="-78"/>
              </a:rPr>
              <a:t>كما يهتم ببحث العلاقات المتبادلة دراسة العلاقات بين الظواهر وتحليلها </a:t>
            </a:r>
            <a:r>
              <a:rPr lang="ar-SA" sz="2000" dirty="0" smtClean="0">
                <a:latin typeface="Sakkal Majalla" pitchFamily="2" charset="-78"/>
                <a:cs typeface="Simplified Arabic" pitchFamily="2" charset="-78"/>
              </a:rPr>
              <a:t>بدراسة العلاقات المتبادلة</a:t>
            </a:r>
            <a:r>
              <a:rPr lang="fr-FR" sz="2000" dirty="0" smtClean="0">
                <a:latin typeface="Sakkal Majalla" pitchFamily="2" charset="-78"/>
                <a:cs typeface="Simplified Arabic" pitchFamily="2" charset="-78"/>
              </a:rPr>
              <a:t/>
            </a:r>
            <a:br>
              <a:rPr lang="fr-FR" sz="2000" dirty="0" smtClean="0">
                <a:latin typeface="Sakkal Majalla" pitchFamily="2" charset="-78"/>
                <a:cs typeface="Simplified Arabic" pitchFamily="2" charset="-78"/>
              </a:rPr>
            </a:br>
            <a:r>
              <a:rPr lang="ar-DZ" sz="2000" dirty="0" smtClean="0">
                <a:latin typeface="Sakkal Majalla" pitchFamily="2" charset="-78"/>
                <a:cs typeface="Simplified Arabic" pitchFamily="2" charset="-78"/>
              </a:rPr>
              <a:t>  </a:t>
            </a:r>
            <a:r>
              <a:rPr lang="ar-SA" sz="2000" b="1" dirty="0" smtClean="0">
                <a:latin typeface="Sakkal Majalla" pitchFamily="2" charset="-78"/>
                <a:cs typeface="Simplified Arabic" pitchFamily="2" charset="-78"/>
              </a:rPr>
              <a:t>ج</a:t>
            </a:r>
            <a:r>
              <a:rPr lang="fr-FR" sz="2000" b="1" dirty="0" smtClean="0">
                <a:latin typeface="Sakkal Majalla" pitchFamily="2" charset="-78"/>
                <a:cs typeface="Simplified Arabic" pitchFamily="2" charset="-78"/>
              </a:rPr>
              <a:t>- </a:t>
            </a:r>
            <a:r>
              <a:rPr lang="ar-DZ" sz="2000" b="1" dirty="0" smtClean="0">
                <a:latin typeface="Sakkal Majalla" pitchFamily="2" charset="-78"/>
                <a:cs typeface="Simplified Arabic" pitchFamily="2" charset="-78"/>
              </a:rPr>
              <a:t>منهج دراسة حالة</a:t>
            </a:r>
            <a:r>
              <a:rPr lang="fr-FR" sz="2000" b="1" dirty="0" smtClean="0">
                <a:latin typeface="Sakkal Majalla" pitchFamily="2" charset="-78"/>
                <a:cs typeface="Simplified Arabic" pitchFamily="2" charset="-78"/>
              </a:rPr>
              <a:t>:</a:t>
            </a:r>
            <a:r>
              <a:rPr lang="fr-FR" sz="2000" dirty="0" smtClean="0">
                <a:latin typeface="Sakkal Majalla" pitchFamily="2" charset="-78"/>
                <a:cs typeface="Simplified Arabic" pitchFamily="2" charset="-78"/>
              </a:rPr>
              <a:t/>
            </a:r>
            <a:br>
              <a:rPr lang="fr-FR" sz="2000" dirty="0" smtClean="0">
                <a:latin typeface="Sakkal Majalla" pitchFamily="2" charset="-78"/>
                <a:cs typeface="Simplified Arabic" pitchFamily="2" charset="-78"/>
              </a:rPr>
            </a:br>
            <a:r>
              <a:rPr lang="fr-FR" sz="2000" b="1" dirty="0" smtClean="0">
                <a:latin typeface="Sakkal Majalla" pitchFamily="2" charset="-78"/>
                <a:cs typeface="Simplified Arabic" pitchFamily="2" charset="-78"/>
              </a:rPr>
              <a:t>- </a:t>
            </a:r>
            <a:r>
              <a:rPr lang="ar-SA" sz="2000" b="1" dirty="0" smtClean="0">
                <a:latin typeface="Sakkal Majalla" pitchFamily="2" charset="-78"/>
                <a:cs typeface="Simplified Arabic" pitchFamily="2" charset="-78"/>
              </a:rPr>
              <a:t>طرق الدراسة في البحوث الوصفية</a:t>
            </a:r>
            <a:r>
              <a:rPr lang="ar-DZ" sz="2000" b="1" dirty="0" smtClean="0">
                <a:latin typeface="Sakkal Majalla" pitchFamily="2" charset="-78"/>
                <a:cs typeface="Simplified Arabic" pitchFamily="2" charset="-78"/>
              </a:rPr>
              <a:t>: </a:t>
            </a:r>
            <a:r>
              <a:rPr lang="ar-SA" sz="2000" b="1" dirty="0" smtClean="0">
                <a:latin typeface="Sakkal Majalla" pitchFamily="2" charset="-78"/>
                <a:cs typeface="Simplified Arabic" pitchFamily="2" charset="-78"/>
              </a:rPr>
              <a:t>العينة</a:t>
            </a:r>
            <a:r>
              <a:rPr lang="ar-DZ" sz="2000" b="1" dirty="0" smtClean="0">
                <a:latin typeface="Sakkal Majalla" pitchFamily="2" charset="-78"/>
                <a:cs typeface="Simplified Arabic" pitchFamily="2" charset="-78"/>
              </a:rPr>
              <a:t>، </a:t>
            </a:r>
            <a:r>
              <a:rPr lang="ar-DZ" sz="2000" b="1" dirty="0" err="1" smtClean="0">
                <a:latin typeface="Sakkal Majalla" pitchFamily="2" charset="-78"/>
                <a:cs typeface="Simplified Arabic" pitchFamily="2" charset="-78"/>
              </a:rPr>
              <a:t>ا</a:t>
            </a:r>
            <a:r>
              <a:rPr lang="ar-SA" sz="2000" b="1" dirty="0" smtClean="0">
                <a:latin typeface="Sakkal Majalla" pitchFamily="2" charset="-78"/>
                <a:cs typeface="Simplified Arabic" pitchFamily="2" charset="-78"/>
              </a:rPr>
              <a:t>لمقابلة</a:t>
            </a:r>
            <a:r>
              <a:rPr lang="ar-DZ" sz="2000" b="1" dirty="0" smtClean="0">
                <a:latin typeface="Sakkal Majalla" pitchFamily="2" charset="-78"/>
                <a:cs typeface="Simplified Arabic" pitchFamily="2" charset="-78"/>
              </a:rPr>
              <a:t> و</a:t>
            </a:r>
            <a:r>
              <a:rPr lang="ar-SA" sz="2000" b="1" dirty="0" smtClean="0">
                <a:latin typeface="Sakkal Majalla" pitchFamily="2" charset="-78"/>
                <a:cs typeface="Simplified Arabic" pitchFamily="2" charset="-78"/>
              </a:rPr>
              <a:t>الاستبيان</a:t>
            </a:r>
            <a:r>
              <a:rPr lang="fr-FR" sz="2000" b="1" dirty="0" smtClean="0">
                <a:cs typeface="Simplified Arabic" pitchFamily="2" charset="-78"/>
              </a:rPr>
              <a:t> </a:t>
            </a:r>
            <a:r>
              <a:rPr lang="ar-DZ" sz="2000" b="1" dirty="0" smtClean="0">
                <a:cs typeface="Simplified Arabic" pitchFamily="2" charset="-78"/>
              </a:rPr>
              <a:t>.</a:t>
            </a:r>
            <a:endParaRPr lang="fr-FR" sz="2000" b="1" dirty="0">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5" presetID="42" presetClass="entr" presetSubtype="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fade">
                                      <p:cBhvr>
                                        <p:cTn id="17" dur="1000"/>
                                        <p:tgtEl>
                                          <p:spTgt spid="3">
                                            <p:txEl>
                                              <p:pRg st="2" end="2"/>
                                            </p:txEl>
                                          </p:spTgt>
                                        </p:tgtEl>
                                      </p:cBhvr>
                                    </p:animEffect>
                                    <p:anim calcmode="lin" valueType="num">
                                      <p:cBhvr>
                                        <p:cTn id="18"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9" dur="1000" fill="hold"/>
                                        <p:tgtEl>
                                          <p:spTgt spid="3">
                                            <p:txEl>
                                              <p:pRg st="2" end="2"/>
                                            </p:txEl>
                                          </p:spTgt>
                                        </p:tgtEl>
                                        <p:attrNameLst>
                                          <p:attrName>ppt_y</p:attrName>
                                        </p:attrNameLst>
                                      </p:cBhvr>
                                      <p:tavLst>
                                        <p:tav tm="0">
                                          <p:val>
                                            <p:strVal val="#ppt_y+.1"/>
                                          </p:val>
                                        </p:tav>
                                        <p:tav tm="100000">
                                          <p:val>
                                            <p:strVal val="#ppt_y"/>
                                          </p:val>
                                        </p:tav>
                                      </p:tavLst>
                                    </p:anim>
                                  </p:childTnLst>
                                </p:cTn>
                              </p:par>
                              <p:par>
                                <p:cTn id="20" presetID="42" presetClass="entr" presetSubtype="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fade">
                                      <p:cBhvr>
                                        <p:cTn id="22" dur="1000"/>
                                        <p:tgtEl>
                                          <p:spTgt spid="3">
                                            <p:txEl>
                                              <p:pRg st="3" end="3"/>
                                            </p:txEl>
                                          </p:spTgt>
                                        </p:tgtEl>
                                      </p:cBhvr>
                                    </p:animEffect>
                                    <p:anim calcmode="lin" valueType="num">
                                      <p:cBhvr>
                                        <p:cTn id="23"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4"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5" presetID="42" presetClass="entr" presetSubtype="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fade">
                                      <p:cBhvr>
                                        <p:cTn id="27" dur="1000"/>
                                        <p:tgtEl>
                                          <p:spTgt spid="3">
                                            <p:txEl>
                                              <p:pRg st="4" end="4"/>
                                            </p:txEl>
                                          </p:spTgt>
                                        </p:tgtEl>
                                      </p:cBhvr>
                                    </p:animEffect>
                                    <p:anim calcmode="lin" valueType="num">
                                      <p:cBhvr>
                                        <p:cTn id="28"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9"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0" presetID="42" presetClass="entr" presetSubtype="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fade">
                                      <p:cBhvr>
                                        <p:cTn id="32" dur="1000"/>
                                        <p:tgtEl>
                                          <p:spTgt spid="3">
                                            <p:txEl>
                                              <p:pRg st="5" end="5"/>
                                            </p:txEl>
                                          </p:spTgt>
                                        </p:tgtEl>
                                      </p:cBhvr>
                                    </p:animEffect>
                                    <p:anim calcmode="lin" valueType="num">
                                      <p:cBhvr>
                                        <p:cTn id="33"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34" dur="1000" fill="hold"/>
                                        <p:tgtEl>
                                          <p:spTgt spid="3">
                                            <p:txEl>
                                              <p:pRg st="5" end="5"/>
                                            </p:txEl>
                                          </p:spTgt>
                                        </p:tgtEl>
                                        <p:attrNameLst>
                                          <p:attrName>ppt_y</p:attrName>
                                        </p:attrNameLst>
                                      </p:cBhvr>
                                      <p:tavLst>
                                        <p:tav tm="0">
                                          <p:val>
                                            <p:strVal val="#ppt_y+.1"/>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42" presetClass="entr" presetSubtype="0" fill="hold" nodeType="clickEffect">
                                  <p:stCondLst>
                                    <p:cond delay="0"/>
                                  </p:stCondLst>
                                  <p:childTnLst>
                                    <p:set>
                                      <p:cBhvr>
                                        <p:cTn id="38" dur="1" fill="hold">
                                          <p:stCondLst>
                                            <p:cond delay="0"/>
                                          </p:stCondLst>
                                        </p:cTn>
                                        <p:tgtEl>
                                          <p:spTgt spid="3">
                                            <p:txEl>
                                              <p:pRg st="6" end="6"/>
                                            </p:txEl>
                                          </p:spTgt>
                                        </p:tgtEl>
                                        <p:attrNameLst>
                                          <p:attrName>style.visibility</p:attrName>
                                        </p:attrNameLst>
                                      </p:cBhvr>
                                      <p:to>
                                        <p:strVal val="visible"/>
                                      </p:to>
                                    </p:set>
                                    <p:animEffect transition="in" filter="fade">
                                      <p:cBhvr>
                                        <p:cTn id="39" dur="1000"/>
                                        <p:tgtEl>
                                          <p:spTgt spid="3">
                                            <p:txEl>
                                              <p:pRg st="6" end="6"/>
                                            </p:txEl>
                                          </p:spTgt>
                                        </p:tgtEl>
                                      </p:cBhvr>
                                    </p:animEffect>
                                    <p:anim calcmode="lin" valueType="num">
                                      <p:cBhvr>
                                        <p:cTn id="40"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1"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2" presetID="42" presetClass="entr" presetSubtype="0" fill="hold" nodeType="with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Effect transition="in" filter="fade">
                                      <p:cBhvr>
                                        <p:cTn id="44" dur="1000"/>
                                        <p:tgtEl>
                                          <p:spTgt spid="3">
                                            <p:txEl>
                                              <p:pRg st="7" end="7"/>
                                            </p:txEl>
                                          </p:spTgt>
                                        </p:tgtEl>
                                      </p:cBhvr>
                                    </p:animEffect>
                                    <p:anim calcmode="lin" valueType="num">
                                      <p:cBhvr>
                                        <p:cTn id="45"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46" dur="1000" fill="hold"/>
                                        <p:tgtEl>
                                          <p:spTgt spid="3">
                                            <p:txEl>
                                              <p:pRg st="7" end="7"/>
                                            </p:txEl>
                                          </p:spTgt>
                                        </p:tgtEl>
                                        <p:attrNameLst>
                                          <p:attrName>ppt_y</p:attrName>
                                        </p:attrNameLst>
                                      </p:cBhvr>
                                      <p:tavLst>
                                        <p:tav tm="0">
                                          <p:val>
                                            <p:strVal val="#ppt_y+.1"/>
                                          </p:val>
                                        </p:tav>
                                        <p:tav tm="100000">
                                          <p:val>
                                            <p:strVal val="#ppt_y"/>
                                          </p:val>
                                        </p:tav>
                                      </p:tavLst>
                                    </p:anim>
                                  </p:childTnLst>
                                </p:cTn>
                              </p:par>
                              <p:par>
                                <p:cTn id="47" presetID="42" presetClass="entr" presetSubtype="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Effect transition="in" filter="fade">
                                      <p:cBhvr>
                                        <p:cTn id="49" dur="1000"/>
                                        <p:tgtEl>
                                          <p:spTgt spid="3">
                                            <p:txEl>
                                              <p:pRg st="8" end="8"/>
                                            </p:txEl>
                                          </p:spTgt>
                                        </p:tgtEl>
                                      </p:cBhvr>
                                    </p:animEffect>
                                    <p:anim calcmode="lin" valueType="num">
                                      <p:cBhvr>
                                        <p:cTn id="50"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1"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006918"/>
            <a:ext cx="8229600" cy="993454"/>
          </a:xfrm>
        </p:spPr>
        <p:txBody>
          <a:bodyPr>
            <a:normAutofit lnSpcReduction="10000"/>
          </a:bodyPr>
          <a:lstStyle/>
          <a:p>
            <a:pPr algn="ctr" rtl="1">
              <a:buNone/>
            </a:pPr>
            <a:r>
              <a:rPr lang="ar-SA" dirty="0" smtClean="0"/>
              <a:t> </a:t>
            </a:r>
            <a:r>
              <a:rPr lang="ar-SA"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rPr>
              <a:t>المنهج </a:t>
            </a:r>
            <a:r>
              <a:rPr lang="ar-DZ"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rPr>
              <a:t>الجدلي</a:t>
            </a:r>
            <a:endParaRPr lang="fr-FR" sz="6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8" presetClass="exit" presetSubtype="0" decel="50000" fill="hold" nodeType="clickEffect">
                                  <p:stCondLst>
                                    <p:cond delay="0"/>
                                  </p:stCondLst>
                                  <p:iterate type="lt">
                                    <p:tmPct val="0"/>
                                  </p:iterate>
                                  <p:childTnLst>
                                    <p:anim calcmode="lin" valueType="num">
                                      <p:cBhvr>
                                        <p:cTn id="15" dur="1000"/>
                                        <p:tgtEl>
                                          <p:spTgt spid="3">
                                            <p:txEl>
                                              <p:pRg st="0" end="0"/>
                                            </p:txEl>
                                          </p:spTgt>
                                        </p:tgtEl>
                                        <p:attrNameLst>
                                          <p:attrName>style.rotation</p:attrName>
                                        </p:attrNameLst>
                                      </p:cBhvr>
                                      <p:tavLst>
                                        <p:tav tm="0">
                                          <p:val>
                                            <p:fltVal val="0"/>
                                          </p:val>
                                        </p:tav>
                                        <p:tav tm="20000">
                                          <p:val>
                                            <p:fltVal val="90"/>
                                          </p:val>
                                        </p:tav>
                                        <p:tav tm="20000">
                                          <p:val>
                                            <p:fltVal val="90"/>
                                          </p:val>
                                        </p:tav>
                                        <p:tav tm="100000">
                                          <p:val>
                                            <p:fltVal val="90"/>
                                          </p:val>
                                        </p:tav>
                                      </p:tavLst>
                                    </p:anim>
                                    <p:anim calcmode="lin" valueType="num">
                                      <p:cBhvr>
                                        <p:cTn id="16" dur="1000"/>
                                        <p:tgtEl>
                                          <p:spTgt spid="3">
                                            <p:txEl>
                                              <p:pRg st="0" end="0"/>
                                            </p:txEl>
                                          </p:spTgt>
                                        </p:tgtEl>
                                        <p:attrNameLst>
                                          <p:attrName>ppt_x</p:attrName>
                                        </p:attrNameLst>
                                      </p:cBhvr>
                                      <p:tavLst>
                                        <p:tav tm="0">
                                          <p:val>
                                            <p:strVal val="ppt_x"/>
                                          </p:val>
                                        </p:tav>
                                        <p:tav tm="50000">
                                          <p:val>
                                            <p:fltVal val="0.95"/>
                                          </p:val>
                                        </p:tav>
                                        <p:tav tm="100000">
                                          <p:val>
                                            <p:fltVal val="-1"/>
                                          </p:val>
                                        </p:tav>
                                      </p:tavLst>
                                    </p:anim>
                                    <p:anim calcmode="lin" valueType="num">
                                      <p:cBhvr>
                                        <p:cTn id="17" dur="1000"/>
                                        <p:tgtEl>
                                          <p:spTgt spid="3">
                                            <p:txEl>
                                              <p:pRg st="0" end="0"/>
                                            </p:txEl>
                                          </p:spTgt>
                                        </p:tgtEl>
                                        <p:attrNameLst>
                                          <p:attrName>ppt_y</p:attrName>
                                        </p:attrNameLst>
                                      </p:cBhvr>
                                      <p:tavLst>
                                        <p:tav tm="0">
                                          <p:val>
                                            <p:strVal val="ppt_y"/>
                                          </p:val>
                                        </p:tav>
                                        <p:tav tm="100000">
                                          <p:val>
                                            <p:strVal val="ppt_y"/>
                                          </p:val>
                                        </p:tav>
                                      </p:tavLst>
                                    </p:anim>
                                    <p:animEffect transition="out" filter="fade">
                                      <p:cBhvr>
                                        <p:cTn id="18" dur="1000"/>
                                        <p:tgtEl>
                                          <p:spTgt spid="3">
                                            <p:txEl>
                                              <p:pRg st="0" end="0"/>
                                            </p:txEl>
                                          </p:spTgt>
                                        </p:tgtEl>
                                      </p:cBhvr>
                                    </p:animEffect>
                                    <p:set>
                                      <p:cBhvr>
                                        <p:cTn id="19"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571480"/>
            <a:ext cx="8229600" cy="642942"/>
          </a:xfrm>
        </p:spPr>
        <p:txBody>
          <a:bodyPr>
            <a:noAutofit/>
          </a:bodyPr>
          <a:lstStyle/>
          <a:p>
            <a:pPr algn="ctr"/>
            <a:r>
              <a:rPr lang="ar-DZ" sz="4800" dirty="0" smtClean="0">
                <a:cs typeface="Simplified Arabic" pitchFamily="2" charset="-78"/>
              </a:rPr>
              <a:t>مقدمة</a:t>
            </a:r>
            <a:endParaRPr lang="fr-FR" sz="3600" dirty="0">
              <a:cs typeface="Simplified Arabic" pitchFamily="2" charset="-78"/>
            </a:endParaRPr>
          </a:p>
        </p:txBody>
      </p:sp>
      <p:sp>
        <p:nvSpPr>
          <p:cNvPr id="3" name="Espace réservé du contenu 2"/>
          <p:cNvSpPr>
            <a:spLocks noGrp="1"/>
          </p:cNvSpPr>
          <p:nvPr>
            <p:ph idx="1"/>
          </p:nvPr>
        </p:nvSpPr>
        <p:spPr>
          <a:xfrm>
            <a:off x="285720" y="1171710"/>
            <a:ext cx="8401080" cy="5472000"/>
          </a:xfrm>
        </p:spPr>
        <p:txBody>
          <a:bodyPr>
            <a:noAutofit/>
          </a:bodyPr>
          <a:lstStyle/>
          <a:p>
            <a:pPr marL="0" indent="357188" algn="just" rtl="1">
              <a:buNone/>
            </a:pPr>
            <a:r>
              <a:rPr lang="ar-SA" sz="1800" dirty="0" smtClean="0">
                <a:latin typeface="Sakkal Majalla" pitchFamily="2" charset="-78"/>
                <a:cs typeface="Simplified Arabic" pitchFamily="2" charset="-78"/>
              </a:rPr>
              <a:t>من المشاكل التي يعاني منها الباحثين المبتدئين في إعداد أبحاثهم ( مقالات .مذكرات. رسائل وحتى الأطروحات) مشكلة منهجية البحث والأسلوب العلمي الصحيح الذي يجب إتباعه لإنجاز البحث على أكمل وجه</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وفي أحسن الظروف .وهذا يتطلب توفر منهج متين للتفكير والتدبير. كما يستدعي توفر أساس سليم صلب</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ومتين.</a:t>
            </a:r>
            <a:r>
              <a:rPr lang="fr-FR" sz="1800" dirty="0" smtClean="0">
                <a:latin typeface="Sakkal Majalla" pitchFamily="2" charset="-78"/>
                <a:cs typeface="Simplified Arabic" pitchFamily="2" charset="-78"/>
              </a:rPr>
              <a:t/>
            </a:r>
            <a:br>
              <a:rPr lang="fr-FR" sz="1800" dirty="0" smtClean="0">
                <a:latin typeface="Sakkal Majalla" pitchFamily="2" charset="-78"/>
                <a:cs typeface="Simplified Arabic" pitchFamily="2" charset="-78"/>
              </a:rPr>
            </a:br>
            <a:r>
              <a:rPr lang="ar-SA" sz="1800" dirty="0" smtClean="0">
                <a:latin typeface="Sakkal Majalla" pitchFamily="2" charset="-78"/>
                <a:cs typeface="Simplified Arabic" pitchFamily="2" charset="-78"/>
              </a:rPr>
              <a:t>     فالبحث العلمي لا يستخدم فقط في المستويات العلمية التي تتسم بالتخصص الدقيق</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بل يمكن أن تتم عملية البحث في أبسط صورها في الحياة العلمية</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فتأخذ بذلك أكثر من مظهر وشكل</a:t>
            </a:r>
            <a:r>
              <a:rPr lang="ar-DZ" sz="1800"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 ذلك </a:t>
            </a:r>
            <a:r>
              <a:rPr lang="ar-SA" sz="1800" dirty="0" err="1" smtClean="0">
                <a:latin typeface="Sakkal Majalla" pitchFamily="2" charset="-78"/>
                <a:cs typeface="Simplified Arabic" pitchFamily="2" charset="-78"/>
              </a:rPr>
              <a:t>ل</a:t>
            </a:r>
            <a:r>
              <a:rPr lang="ar-DZ" sz="1800" dirty="0" smtClean="0">
                <a:latin typeface="Sakkal Majalla" pitchFamily="2" charset="-78"/>
                <a:cs typeface="Simplified Arabic" pitchFamily="2" charset="-78"/>
              </a:rPr>
              <a:t>أ</a:t>
            </a:r>
            <a:r>
              <a:rPr lang="ar-SA" sz="1800" dirty="0" smtClean="0">
                <a:latin typeface="Sakkal Majalla" pitchFamily="2" charset="-78"/>
                <a:cs typeface="Simplified Arabic" pitchFamily="2" charset="-78"/>
              </a:rPr>
              <a:t>ن المشاكل التي قد تصادفنا في حياتنا اليومية نحاول دائما إيجاد حلول لها بطريقة أو بأخرى</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وهذا يعكس في حقيقته تطور الركب الحضاري عبر المراحل التاريخية</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حيث </a:t>
            </a:r>
            <a:r>
              <a:rPr lang="ar-DZ" sz="1800" dirty="0" smtClean="0">
                <a:latin typeface="Sakkal Majalla" pitchFamily="2" charset="-78"/>
                <a:cs typeface="Simplified Arabic" pitchFamily="2" charset="-78"/>
              </a:rPr>
              <a:t>يكم</a:t>
            </a:r>
            <a:r>
              <a:rPr lang="ar-SA" sz="1800" dirty="0" smtClean="0">
                <a:latin typeface="Sakkal Majalla" pitchFamily="2" charset="-78"/>
                <a:cs typeface="Simplified Arabic" pitchFamily="2" charset="-78"/>
              </a:rPr>
              <a:t>ن سر</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هذا التطور في اعتماد الفكر على المنهاج السليم الذي يسعى دائما إلى اكتشاف المعرفة والتنقيب عنها وترقيتها واختبارها والقيام بتحقيقها عن طريق التقصي الدقيق والنقد العميق .ليتم عرضها فيما بعد عرضا مكتملا موفرة الحلول مقدمة النتائج التي تمثل القيمة المضافة لهذا الفكر والجهد المبذول والمتواصل في سياق التراثي العلمي للإنسانية</a:t>
            </a:r>
            <a:r>
              <a:rPr lang="ar-DZ" sz="1800" dirty="0" smtClean="0">
                <a:latin typeface="Sakkal Majalla" pitchFamily="2" charset="-78"/>
                <a:cs typeface="Simplified Arabic" pitchFamily="2" charset="-78"/>
              </a:rPr>
              <a:t>.</a:t>
            </a:r>
            <a:endParaRPr lang="fr-FR" sz="1800" dirty="0" smtClean="0">
              <a:latin typeface="Sakkal Majalla" pitchFamily="2" charset="-78"/>
              <a:cs typeface="Simplified Arabic" pitchFamily="2" charset="-78"/>
            </a:endParaRPr>
          </a:p>
          <a:p>
            <a:pPr marL="0" indent="357188" algn="just" rtl="1">
              <a:buNone/>
            </a:pPr>
            <a:r>
              <a:rPr lang="ar-DZ" sz="1800" dirty="0" smtClean="0">
                <a:latin typeface="Sakkal Majalla" pitchFamily="2" charset="-78"/>
                <a:cs typeface="Simplified Arabic" pitchFamily="2" charset="-78"/>
              </a:rPr>
              <a:t>إن ما يدفعنا للبحث العلمي  أسبابا عدة منها ما تعلق بالباحث ( الدافع النفسي للبحث) أي الرغبة في اكتشاف المجهول؛ ومنها ما تفرضه طبيعة البحث في حد ذاته، أي الدافع الموضوعي، وقد تكون جهات معينة ستستفيد من نتائج البحث العلمي كإيجاد طرق مبتكرة لمعالجة مشاكل معينة.</a:t>
            </a:r>
            <a:endParaRPr lang="fr-FR" sz="1800" dirty="0" smtClean="0">
              <a:latin typeface="Sakkal Majalla" pitchFamily="2" charset="-78"/>
              <a:cs typeface="Simplified Arabic" pitchFamily="2" charset="-78"/>
            </a:endParaRPr>
          </a:p>
          <a:p>
            <a:pPr marL="0" indent="357188" algn="just" rtl="1">
              <a:buNone/>
            </a:pPr>
            <a:r>
              <a:rPr lang="ar-DZ" sz="1800" dirty="0" smtClean="0">
                <a:latin typeface="Sakkal Majalla" pitchFamily="2" charset="-78"/>
                <a:cs typeface="Simplified Arabic" pitchFamily="2" charset="-78"/>
              </a:rPr>
              <a:t>يُعرف البحث العلمي بأنه الأسلوب المنظم للتفكير، يعتمد على الملاحظة؛ </a:t>
            </a:r>
            <a:r>
              <a:rPr lang="ar-DZ" sz="1800" dirty="0" err="1" smtClean="0">
                <a:latin typeface="Sakkal Majalla" pitchFamily="2" charset="-78"/>
                <a:cs typeface="Simplified Arabic" pitchFamily="2" charset="-78"/>
              </a:rPr>
              <a:t>و</a:t>
            </a:r>
            <a:r>
              <a:rPr lang="ar-DZ" sz="1800" dirty="0" smtClean="0">
                <a:latin typeface="Sakkal Majalla" pitchFamily="2" charset="-78"/>
                <a:cs typeface="Simplified Arabic" pitchFamily="2" charset="-78"/>
              </a:rPr>
              <a:t> الحقائق </a:t>
            </a:r>
            <a:r>
              <a:rPr lang="ar-DZ" sz="1800" dirty="0" err="1" smtClean="0">
                <a:latin typeface="Sakkal Majalla" pitchFamily="2" charset="-78"/>
                <a:cs typeface="Simplified Arabic" pitchFamily="2" charset="-78"/>
              </a:rPr>
              <a:t>و</a:t>
            </a:r>
            <a:r>
              <a:rPr lang="ar-DZ" sz="1800" dirty="0" smtClean="0">
                <a:latin typeface="Sakkal Majalla" pitchFamily="2" charset="-78"/>
                <a:cs typeface="Simplified Arabic" pitchFamily="2" charset="-78"/>
              </a:rPr>
              <a:t> البيانات لدراسة الظواهر، يعتمد على المبادئ والأساليب العلمية للوصول إلى كشف الحقيقة، وغايته في ذلك الوصول لمعارف جديدة يمكن تعميمها </a:t>
            </a:r>
            <a:r>
              <a:rPr lang="ar-DZ" sz="1800" dirty="0" err="1" smtClean="0">
                <a:latin typeface="Sakkal Majalla" pitchFamily="2" charset="-78"/>
                <a:cs typeface="Simplified Arabic" pitchFamily="2" charset="-78"/>
              </a:rPr>
              <a:t>و</a:t>
            </a:r>
            <a:r>
              <a:rPr lang="ar-DZ" sz="1800" dirty="0" smtClean="0">
                <a:latin typeface="Sakkal Majalla" pitchFamily="2" charset="-78"/>
                <a:cs typeface="Simplified Arabic" pitchFamily="2" charset="-78"/>
              </a:rPr>
              <a:t> إجراء القياس عليها.وهو بذلك تحرك منطقي من معلوم إلى مجهول بتوظيف المعارف السابقة وكل مألوف لرسم صورة واضحة عن المجهول.</a:t>
            </a:r>
            <a:endParaRPr lang="fr-FR" sz="1800" dirty="0" smtClean="0">
              <a:latin typeface="Sakkal Majalla" pitchFamily="2" charset="-78"/>
              <a:cs typeface="Simplified Arabic" pitchFamily="2" charset="-78"/>
            </a:endParaRPr>
          </a:p>
          <a:p>
            <a:pPr marL="0" indent="357188" algn="just" rtl="1">
              <a:buNone/>
            </a:pPr>
            <a:r>
              <a:rPr lang="ar-DZ" sz="1800" dirty="0" smtClean="0">
                <a:latin typeface="Sakkal Majalla" pitchFamily="2" charset="-78"/>
                <a:cs typeface="Simplified Arabic" pitchFamily="2" charset="-78"/>
              </a:rPr>
              <a:t>ولا يُؤتي البحث العلمي نتاجه على أكمل صورة ما لم يُتّبع ذلك السبيل والطريق الذي يمكن ذلك.</a:t>
            </a:r>
            <a:r>
              <a:rPr lang="ar-DZ" sz="2000" dirty="0" smtClean="0">
                <a:latin typeface="Sakkal Majalla" pitchFamily="2" charset="-78"/>
                <a:cs typeface="Simplified Arabic" pitchFamily="2" charset="-78"/>
              </a:rPr>
              <a:t> </a:t>
            </a:r>
            <a:endParaRPr lang="fr-FR" sz="2000" dirty="0">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9" presetClass="entr" presetSubtype="0" ac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par>
                    <p:cTn id="11" fill="hold">
                      <p:stCondLst>
                        <p:cond delay="indefinite"/>
                      </p:stCondLst>
                      <p:childTnLst>
                        <p:par>
                          <p:cTn id="12" fill="hold">
                            <p:stCondLst>
                              <p:cond delay="0"/>
                            </p:stCondLst>
                            <p:childTnLst>
                              <p:par>
                                <p:cTn id="13" presetID="39" presetClass="entr" presetSubtype="0" accel="100000"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p:cTn id="15" dur="500" fill="hold"/>
                                        <p:tgtEl>
                                          <p:spTgt spid="3">
                                            <p:txEl>
                                              <p:pRg st="0" end="0"/>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16" dur="500" fill="hold"/>
                                        <p:tgtEl>
                                          <p:spTgt spid="3">
                                            <p:txEl>
                                              <p:pRg st="0" end="0"/>
                                            </p:txEl>
                                          </p:spTgt>
                                        </p:tgtEl>
                                        <p:attrNameLst>
                                          <p:attrName>ppt_w</p:attrName>
                                        </p:attrNameLst>
                                      </p:cBhvr>
                                      <p:tavLst>
                                        <p:tav tm="0">
                                          <p:val>
                                            <p:strVal val="#ppt_w+.3"/>
                                          </p:val>
                                        </p:tav>
                                        <p:tav tm="50000">
                                          <p:val>
                                            <p:strVal val="#ppt_w+.3"/>
                                          </p:val>
                                        </p:tav>
                                        <p:tav tm="100000">
                                          <p:val>
                                            <p:strVal val="#ppt_w"/>
                                          </p:val>
                                        </p:tav>
                                      </p:tavLst>
                                    </p:anim>
                                    <p:anim calcmode="lin" valueType="num">
                                      <p:cBhvr>
                                        <p:cTn id="17" dur="500" fill="hold"/>
                                        <p:tgtEl>
                                          <p:spTgt spid="3">
                                            <p:txEl>
                                              <p:pRg st="0" end="0"/>
                                            </p:txEl>
                                          </p:spTgt>
                                        </p:tgtEl>
                                        <p:attrNameLst>
                                          <p:attrName>ppt_x</p:attrName>
                                        </p:attrNameLst>
                                      </p:cBhvr>
                                      <p:tavLst>
                                        <p:tav tm="0">
                                          <p:val>
                                            <p:strVal val="#ppt_x-.3"/>
                                          </p:val>
                                        </p:tav>
                                        <p:tav tm="50000">
                                          <p:val>
                                            <p:strVal val="#ppt_x"/>
                                          </p:val>
                                        </p:tav>
                                        <p:tav tm="100000">
                                          <p:val>
                                            <p:strVal val="#ppt_x"/>
                                          </p:val>
                                        </p:tav>
                                      </p:tavLst>
                                    </p:anim>
                                    <p:anim calcmode="lin" valueType="num">
                                      <p:cBhvr>
                                        <p:cTn id="18" dur="500" fill="hold"/>
                                        <p:tgtEl>
                                          <p:spTgt spid="3">
                                            <p:txEl>
                                              <p:pRg st="0" end="0"/>
                                            </p:txEl>
                                          </p:spTgt>
                                        </p:tgtEl>
                                        <p:attrNameLst>
                                          <p:attrName>ppt_y</p:attrName>
                                        </p:attrNameLst>
                                      </p:cBhvr>
                                      <p:tavLst>
                                        <p:tav tm="0">
                                          <p:val>
                                            <p:strVal val="#ppt_y"/>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9" presetClass="entr" presetSubtype="0" accel="100000"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 calcmode="lin" valueType="num">
                                      <p:cBhvr>
                                        <p:cTn id="23" dur="500" fill="hold"/>
                                        <p:tgtEl>
                                          <p:spTgt spid="3">
                                            <p:txEl>
                                              <p:pRg st="1" end="1"/>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24" dur="500" fill="hold"/>
                                        <p:tgtEl>
                                          <p:spTgt spid="3">
                                            <p:txEl>
                                              <p:pRg st="1" end="1"/>
                                            </p:txEl>
                                          </p:spTgt>
                                        </p:tgtEl>
                                        <p:attrNameLst>
                                          <p:attrName>ppt_w</p:attrName>
                                        </p:attrNameLst>
                                      </p:cBhvr>
                                      <p:tavLst>
                                        <p:tav tm="0">
                                          <p:val>
                                            <p:strVal val="#ppt_w+.3"/>
                                          </p:val>
                                        </p:tav>
                                        <p:tav tm="50000">
                                          <p:val>
                                            <p:strVal val="#ppt_w+.3"/>
                                          </p:val>
                                        </p:tav>
                                        <p:tav tm="100000">
                                          <p:val>
                                            <p:strVal val="#ppt_w"/>
                                          </p:val>
                                        </p:tav>
                                      </p:tavLst>
                                    </p:anim>
                                    <p:anim calcmode="lin" valueType="num">
                                      <p:cBhvr>
                                        <p:cTn id="25" dur="500" fill="hold"/>
                                        <p:tgtEl>
                                          <p:spTgt spid="3">
                                            <p:txEl>
                                              <p:pRg st="1" end="1"/>
                                            </p:txEl>
                                          </p:spTgt>
                                        </p:tgtEl>
                                        <p:attrNameLst>
                                          <p:attrName>ppt_x</p:attrName>
                                        </p:attrNameLst>
                                      </p:cBhvr>
                                      <p:tavLst>
                                        <p:tav tm="0">
                                          <p:val>
                                            <p:strVal val="#ppt_x-.3"/>
                                          </p:val>
                                        </p:tav>
                                        <p:tav tm="50000">
                                          <p:val>
                                            <p:strVal val="#ppt_x"/>
                                          </p:val>
                                        </p:tav>
                                        <p:tav tm="100000">
                                          <p:val>
                                            <p:strVal val="#ppt_x"/>
                                          </p:val>
                                        </p:tav>
                                      </p:tavLst>
                                    </p:anim>
                                    <p:anim calcmode="lin" valueType="num">
                                      <p:cBhvr>
                                        <p:cTn id="26" dur="500" fill="hold"/>
                                        <p:tgtEl>
                                          <p:spTgt spid="3">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39" presetClass="entr" presetSubtype="0" accel="100000" fill="hold" grpId="0" nodeType="clickEffect">
                                  <p:stCondLst>
                                    <p:cond delay="0"/>
                                  </p:stCondLst>
                                  <p:childTnLst>
                                    <p:set>
                                      <p:cBhvr>
                                        <p:cTn id="30" dur="1" fill="hold">
                                          <p:stCondLst>
                                            <p:cond delay="0"/>
                                          </p:stCondLst>
                                        </p:cTn>
                                        <p:tgtEl>
                                          <p:spTgt spid="3">
                                            <p:txEl>
                                              <p:pRg st="2" end="2"/>
                                            </p:txEl>
                                          </p:spTgt>
                                        </p:tgtEl>
                                        <p:attrNameLst>
                                          <p:attrName>style.visibility</p:attrName>
                                        </p:attrNameLst>
                                      </p:cBhvr>
                                      <p:to>
                                        <p:strVal val="visible"/>
                                      </p:to>
                                    </p:set>
                                    <p:anim calcmode="lin" valueType="num">
                                      <p:cBhvr>
                                        <p:cTn id="31" dur="500" fill="hold"/>
                                        <p:tgtEl>
                                          <p:spTgt spid="3">
                                            <p:txEl>
                                              <p:pRg st="2" end="2"/>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32" dur="500" fill="hold"/>
                                        <p:tgtEl>
                                          <p:spTgt spid="3">
                                            <p:txEl>
                                              <p:pRg st="2" end="2"/>
                                            </p:txEl>
                                          </p:spTgt>
                                        </p:tgtEl>
                                        <p:attrNameLst>
                                          <p:attrName>ppt_w</p:attrName>
                                        </p:attrNameLst>
                                      </p:cBhvr>
                                      <p:tavLst>
                                        <p:tav tm="0">
                                          <p:val>
                                            <p:strVal val="#ppt_w+.3"/>
                                          </p:val>
                                        </p:tav>
                                        <p:tav tm="50000">
                                          <p:val>
                                            <p:strVal val="#ppt_w+.3"/>
                                          </p:val>
                                        </p:tav>
                                        <p:tav tm="100000">
                                          <p:val>
                                            <p:strVal val="#ppt_w"/>
                                          </p:val>
                                        </p:tav>
                                      </p:tavLst>
                                    </p:anim>
                                    <p:anim calcmode="lin" valueType="num">
                                      <p:cBhvr>
                                        <p:cTn id="33" dur="500" fill="hold"/>
                                        <p:tgtEl>
                                          <p:spTgt spid="3">
                                            <p:txEl>
                                              <p:pRg st="2" end="2"/>
                                            </p:txEl>
                                          </p:spTgt>
                                        </p:tgtEl>
                                        <p:attrNameLst>
                                          <p:attrName>ppt_x</p:attrName>
                                        </p:attrNameLst>
                                      </p:cBhvr>
                                      <p:tavLst>
                                        <p:tav tm="0">
                                          <p:val>
                                            <p:strVal val="#ppt_x-.3"/>
                                          </p:val>
                                        </p:tav>
                                        <p:tav tm="50000">
                                          <p:val>
                                            <p:strVal val="#ppt_x"/>
                                          </p:val>
                                        </p:tav>
                                        <p:tav tm="100000">
                                          <p:val>
                                            <p:strVal val="#ppt_x"/>
                                          </p:val>
                                        </p:tav>
                                      </p:tavLst>
                                    </p:anim>
                                    <p:anim calcmode="lin" valueType="num">
                                      <p:cBhvr>
                                        <p:cTn id="34" dur="500" fill="hold"/>
                                        <p:tgtEl>
                                          <p:spTgt spid="3">
                                            <p:txEl>
                                              <p:pRg st="2" end="2"/>
                                            </p:txEl>
                                          </p:spTgt>
                                        </p:tgtEl>
                                        <p:attrNameLst>
                                          <p:attrName>ppt_y</p:attrName>
                                        </p:attrNameLst>
                                      </p:cBhvr>
                                      <p:tavLst>
                                        <p:tav tm="0">
                                          <p:val>
                                            <p:strVal val="#ppt_y"/>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39" presetClass="entr" presetSubtype="0" accel="100000" fill="hold" grpId="0" nodeType="clickEffect">
                                  <p:stCondLst>
                                    <p:cond delay="0"/>
                                  </p:stCondLst>
                                  <p:childTnLst>
                                    <p:set>
                                      <p:cBhvr>
                                        <p:cTn id="38" dur="1" fill="hold">
                                          <p:stCondLst>
                                            <p:cond delay="0"/>
                                          </p:stCondLst>
                                        </p:cTn>
                                        <p:tgtEl>
                                          <p:spTgt spid="3">
                                            <p:txEl>
                                              <p:pRg st="3" end="3"/>
                                            </p:txEl>
                                          </p:spTgt>
                                        </p:tgtEl>
                                        <p:attrNameLst>
                                          <p:attrName>style.visibility</p:attrName>
                                        </p:attrNameLst>
                                      </p:cBhvr>
                                      <p:to>
                                        <p:strVal val="visible"/>
                                      </p:to>
                                    </p:set>
                                    <p:anim calcmode="lin" valueType="num">
                                      <p:cBhvr>
                                        <p:cTn id="39" dur="500" fill="hold"/>
                                        <p:tgtEl>
                                          <p:spTgt spid="3">
                                            <p:txEl>
                                              <p:pRg st="3" end="3"/>
                                            </p:txEl>
                                          </p:spTgt>
                                        </p:tgtEl>
                                        <p:attrNameLst>
                                          <p:attrName>ppt_h</p:attrName>
                                        </p:attrNameLst>
                                      </p:cBhvr>
                                      <p:tavLst>
                                        <p:tav tm="0">
                                          <p:val>
                                            <p:strVal val="#ppt_h/20"/>
                                          </p:val>
                                        </p:tav>
                                        <p:tav tm="50000">
                                          <p:val>
                                            <p:strVal val="#ppt_h/20"/>
                                          </p:val>
                                        </p:tav>
                                        <p:tav tm="100000">
                                          <p:val>
                                            <p:strVal val="#ppt_h"/>
                                          </p:val>
                                        </p:tav>
                                      </p:tavLst>
                                    </p:anim>
                                    <p:anim calcmode="lin" valueType="num">
                                      <p:cBhvr>
                                        <p:cTn id="40" dur="500" fill="hold"/>
                                        <p:tgtEl>
                                          <p:spTgt spid="3">
                                            <p:txEl>
                                              <p:pRg st="3" end="3"/>
                                            </p:txEl>
                                          </p:spTgt>
                                        </p:tgtEl>
                                        <p:attrNameLst>
                                          <p:attrName>ppt_w</p:attrName>
                                        </p:attrNameLst>
                                      </p:cBhvr>
                                      <p:tavLst>
                                        <p:tav tm="0">
                                          <p:val>
                                            <p:strVal val="#ppt_w+.3"/>
                                          </p:val>
                                        </p:tav>
                                        <p:tav tm="50000">
                                          <p:val>
                                            <p:strVal val="#ppt_w+.3"/>
                                          </p:val>
                                        </p:tav>
                                        <p:tav tm="100000">
                                          <p:val>
                                            <p:strVal val="#ppt_w"/>
                                          </p:val>
                                        </p:tav>
                                      </p:tavLst>
                                    </p:anim>
                                    <p:anim calcmode="lin" valueType="num">
                                      <p:cBhvr>
                                        <p:cTn id="41" dur="500" fill="hold"/>
                                        <p:tgtEl>
                                          <p:spTgt spid="3">
                                            <p:txEl>
                                              <p:pRg st="3" end="3"/>
                                            </p:txEl>
                                          </p:spTgt>
                                        </p:tgtEl>
                                        <p:attrNameLst>
                                          <p:attrName>ppt_x</p:attrName>
                                        </p:attrNameLst>
                                      </p:cBhvr>
                                      <p:tavLst>
                                        <p:tav tm="0">
                                          <p:val>
                                            <p:strVal val="#ppt_x-.3"/>
                                          </p:val>
                                        </p:tav>
                                        <p:tav tm="50000">
                                          <p:val>
                                            <p:strVal val="#ppt_x"/>
                                          </p:val>
                                        </p:tav>
                                        <p:tav tm="100000">
                                          <p:val>
                                            <p:strVal val="#ppt_x"/>
                                          </p:val>
                                        </p:tav>
                                      </p:tavLst>
                                    </p:anim>
                                    <p:anim calcmode="lin" valueType="num">
                                      <p:cBhvr>
                                        <p:cTn id="42" dur="500" fill="hold"/>
                                        <p:tgtEl>
                                          <p:spTgt spid="3">
                                            <p:txEl>
                                              <p:pRg st="3" end="3"/>
                                            </p:txEl>
                                          </p:spTgt>
                                        </p:tgtEl>
                                        <p:attrNameLst>
                                          <p:attrName>ppt_y</p:attrName>
                                        </p:attrNameLst>
                                      </p:cBhvr>
                                      <p:tavLst>
                                        <p:tav tm="0">
                                          <p:val>
                                            <p:strVal val="#ppt_y"/>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12" presetClass="exit" presetSubtype="4" fill="hold" grpId="1" nodeType="clickEffect">
                                  <p:stCondLst>
                                    <p:cond delay="0"/>
                                  </p:stCondLst>
                                  <p:childTnLst>
                                    <p:animEffect transition="out" filter="slide(fromBottom)">
                                      <p:cBhvr>
                                        <p:cTn id="46" dur="500"/>
                                        <p:tgtEl>
                                          <p:spTgt spid="3">
                                            <p:txEl>
                                              <p:pRg st="0" end="0"/>
                                            </p:txEl>
                                          </p:spTgt>
                                        </p:tgtEl>
                                      </p:cBhvr>
                                    </p:animEffect>
                                    <p:set>
                                      <p:cBhvr>
                                        <p:cTn id="47" dur="1" fill="hold">
                                          <p:stCondLst>
                                            <p:cond delay="499"/>
                                          </p:stCondLst>
                                        </p:cTn>
                                        <p:tgtEl>
                                          <p:spTgt spid="3">
                                            <p:txEl>
                                              <p:pRg st="0" end="0"/>
                                            </p:txEl>
                                          </p:spTgt>
                                        </p:tgtEl>
                                        <p:attrNameLst>
                                          <p:attrName>style.visibility</p:attrName>
                                        </p:attrNameLst>
                                      </p:cBhvr>
                                      <p:to>
                                        <p:strVal val="hidden"/>
                                      </p:to>
                                    </p:set>
                                  </p:childTnLst>
                                </p:cTn>
                              </p:par>
                            </p:childTnLst>
                          </p:cTn>
                        </p:par>
                      </p:childTnLst>
                    </p:cTn>
                  </p:par>
                  <p:par>
                    <p:cTn id="48" fill="hold">
                      <p:stCondLst>
                        <p:cond delay="indefinite"/>
                      </p:stCondLst>
                      <p:childTnLst>
                        <p:par>
                          <p:cTn id="49" fill="hold">
                            <p:stCondLst>
                              <p:cond delay="0"/>
                            </p:stCondLst>
                            <p:childTnLst>
                              <p:par>
                                <p:cTn id="50" presetID="12" presetClass="exit" presetSubtype="4" fill="hold" grpId="1" nodeType="clickEffect">
                                  <p:stCondLst>
                                    <p:cond delay="0"/>
                                  </p:stCondLst>
                                  <p:childTnLst>
                                    <p:animEffect transition="out" filter="slide(fromBottom)">
                                      <p:cBhvr>
                                        <p:cTn id="51" dur="500"/>
                                        <p:tgtEl>
                                          <p:spTgt spid="3">
                                            <p:txEl>
                                              <p:pRg st="1" end="1"/>
                                            </p:txEl>
                                          </p:spTgt>
                                        </p:tgtEl>
                                      </p:cBhvr>
                                    </p:animEffect>
                                    <p:set>
                                      <p:cBhvr>
                                        <p:cTn id="52" dur="1" fill="hold">
                                          <p:stCondLst>
                                            <p:cond delay="499"/>
                                          </p:stCondLst>
                                        </p:cTn>
                                        <p:tgtEl>
                                          <p:spTgt spid="3">
                                            <p:txEl>
                                              <p:pRg st="1" end="1"/>
                                            </p:txEl>
                                          </p:spTgt>
                                        </p:tgtEl>
                                        <p:attrNameLst>
                                          <p:attrName>style.visibility</p:attrName>
                                        </p:attrNameLst>
                                      </p:cBhvr>
                                      <p:to>
                                        <p:strVal val="hidden"/>
                                      </p:to>
                                    </p:set>
                                  </p:childTnLst>
                                </p:cTn>
                              </p:par>
                            </p:childTnLst>
                          </p:cTn>
                        </p:par>
                      </p:childTnLst>
                    </p:cTn>
                  </p:par>
                  <p:par>
                    <p:cTn id="53" fill="hold">
                      <p:stCondLst>
                        <p:cond delay="indefinite"/>
                      </p:stCondLst>
                      <p:childTnLst>
                        <p:par>
                          <p:cTn id="54" fill="hold">
                            <p:stCondLst>
                              <p:cond delay="0"/>
                            </p:stCondLst>
                            <p:childTnLst>
                              <p:par>
                                <p:cTn id="55" presetID="12" presetClass="exit" presetSubtype="4" fill="hold" grpId="1" nodeType="clickEffect">
                                  <p:stCondLst>
                                    <p:cond delay="0"/>
                                  </p:stCondLst>
                                  <p:childTnLst>
                                    <p:animEffect transition="out" filter="slide(fromBottom)">
                                      <p:cBhvr>
                                        <p:cTn id="56" dur="500"/>
                                        <p:tgtEl>
                                          <p:spTgt spid="3">
                                            <p:txEl>
                                              <p:pRg st="2" end="2"/>
                                            </p:txEl>
                                          </p:spTgt>
                                        </p:tgtEl>
                                      </p:cBhvr>
                                    </p:animEffect>
                                    <p:set>
                                      <p:cBhvr>
                                        <p:cTn id="57" dur="1" fill="hold">
                                          <p:stCondLst>
                                            <p:cond delay="499"/>
                                          </p:stCondLst>
                                        </p:cTn>
                                        <p:tgtEl>
                                          <p:spTgt spid="3">
                                            <p:txEl>
                                              <p:pRg st="2" end="2"/>
                                            </p:txEl>
                                          </p:spTgt>
                                        </p:tgtEl>
                                        <p:attrNameLst>
                                          <p:attrName>style.visibility</p:attrName>
                                        </p:attrNameLst>
                                      </p:cBhvr>
                                      <p:to>
                                        <p:strVal val="hidden"/>
                                      </p:to>
                                    </p:set>
                                  </p:childTnLst>
                                </p:cTn>
                              </p:par>
                            </p:childTnLst>
                          </p:cTn>
                        </p:par>
                      </p:childTnLst>
                    </p:cTn>
                  </p:par>
                  <p:par>
                    <p:cTn id="58" fill="hold">
                      <p:stCondLst>
                        <p:cond delay="indefinite"/>
                      </p:stCondLst>
                      <p:childTnLst>
                        <p:par>
                          <p:cTn id="59" fill="hold">
                            <p:stCondLst>
                              <p:cond delay="0"/>
                            </p:stCondLst>
                            <p:childTnLst>
                              <p:par>
                                <p:cTn id="60" presetID="12" presetClass="exit" presetSubtype="4" fill="hold" grpId="1" nodeType="clickEffect">
                                  <p:stCondLst>
                                    <p:cond delay="0"/>
                                  </p:stCondLst>
                                  <p:childTnLst>
                                    <p:animEffect transition="out" filter="slide(fromBottom)">
                                      <p:cBhvr>
                                        <p:cTn id="61" dur="500"/>
                                        <p:tgtEl>
                                          <p:spTgt spid="3">
                                            <p:txEl>
                                              <p:pRg st="3" end="3"/>
                                            </p:txEl>
                                          </p:spTgt>
                                        </p:tgtEl>
                                      </p:cBhvr>
                                    </p:animEffect>
                                    <p:set>
                                      <p:cBhvr>
                                        <p:cTn id="62" dur="1" fill="hold">
                                          <p:stCondLst>
                                            <p:cond delay="499"/>
                                          </p:stCondLst>
                                        </p:cTn>
                                        <p:tgtEl>
                                          <p:spTgt spid="3">
                                            <p:txEl>
                                              <p:pRg st="3" end="3"/>
                                            </p:txEl>
                                          </p:spTgt>
                                        </p:tgtEl>
                                        <p:attrNameLst>
                                          <p:attrName>style.visibility</p:attrName>
                                        </p:attrNameLst>
                                      </p:cBhvr>
                                      <p:to>
                                        <p:strVal val="hidden"/>
                                      </p:to>
                                    </p:set>
                                  </p:childTnLst>
                                </p:cTn>
                              </p:par>
                            </p:childTnLst>
                          </p:cTn>
                        </p:par>
                      </p:childTnLst>
                    </p:cTn>
                  </p:par>
                  <p:par>
                    <p:cTn id="63" fill="hold">
                      <p:stCondLst>
                        <p:cond delay="indefinite"/>
                      </p:stCondLst>
                      <p:childTnLst>
                        <p:par>
                          <p:cTn id="64" fill="hold">
                            <p:stCondLst>
                              <p:cond delay="0"/>
                            </p:stCondLst>
                            <p:childTnLst>
                              <p:par>
                                <p:cTn id="65" presetID="16" presetClass="exit" presetSubtype="26" fill="hold" grpId="1" nodeType="clickEffect">
                                  <p:stCondLst>
                                    <p:cond delay="0"/>
                                  </p:stCondLst>
                                  <p:childTnLst>
                                    <p:animEffect transition="out" filter="barn(inHorizontal)">
                                      <p:cBhvr>
                                        <p:cTn id="66" dur="500"/>
                                        <p:tgtEl>
                                          <p:spTgt spid="2"/>
                                        </p:tgtEl>
                                      </p:cBhvr>
                                    </p:animEffect>
                                    <p:set>
                                      <p:cBhvr>
                                        <p:cTn id="67" dur="1" fill="hold">
                                          <p:stCondLst>
                                            <p:cond delay="499"/>
                                          </p:stCondLst>
                                        </p:cTn>
                                        <p:tgtEl>
                                          <p:spTgt spid="2"/>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2" grpId="1"/>
      <p:bldP spid="3" grpId="0" build="p"/>
      <p:bldP spid="3" grpI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53120"/>
          </a:xfrm>
        </p:spPr>
        <p:txBody>
          <a:bodyPr>
            <a:normAutofit/>
          </a:bodyPr>
          <a:lstStyle/>
          <a:p>
            <a:pPr algn="r" rtl="1">
              <a:buNone/>
            </a:pPr>
            <a:r>
              <a:rPr lang="ar-DZ" sz="2000" b="1" u="sng" dirty="0" smtClean="0">
                <a:latin typeface="Sakkal Majalla" pitchFamily="2" charset="-78"/>
                <a:cs typeface="Simplified Arabic" pitchFamily="2" charset="-78"/>
              </a:rPr>
              <a:t>تعريفه</a:t>
            </a:r>
          </a:p>
          <a:p>
            <a:pPr algn="just" rtl="1">
              <a:buNone/>
            </a:pPr>
            <a:r>
              <a:rPr lang="ar-DZ" sz="2000" dirty="0" smtClean="0">
                <a:latin typeface="Sakkal Majalla" pitchFamily="2" charset="-78"/>
                <a:cs typeface="Simplified Arabic" pitchFamily="2" charset="-78"/>
              </a:rPr>
              <a:t>        هو تقرير الخصم على ما يدعيه من حيث أقر حقا كان أم باطلا ، وهو فن التوصل إلى</a:t>
            </a:r>
          </a:p>
          <a:p>
            <a:pPr algn="just" rtl="1">
              <a:buNone/>
            </a:pPr>
            <a:r>
              <a:rPr lang="ar-DZ" sz="2000" dirty="0" smtClean="0">
                <a:latin typeface="Sakkal Majalla" pitchFamily="2" charset="-78"/>
                <a:cs typeface="Simplified Arabic" pitchFamily="2" charset="-78"/>
              </a:rPr>
              <a:t>المعرفة الصحيحة، إذ تقتضي التيقن من معرفة الفكرة المطروحة </a:t>
            </a:r>
            <a:r>
              <a:rPr lang="ar-DZ" sz="2000" dirty="0" err="1" smtClean="0">
                <a:latin typeface="Sakkal Majalla" pitchFamily="2" charset="-78"/>
                <a:cs typeface="Simplified Arabic" pitchFamily="2" charset="-78"/>
              </a:rPr>
              <a:t>و</a:t>
            </a:r>
            <a:r>
              <a:rPr lang="ar-DZ" sz="2000" dirty="0" smtClean="0">
                <a:latin typeface="Sakkal Majalla" pitchFamily="2" charset="-78"/>
                <a:cs typeface="Simplified Arabic" pitchFamily="2" charset="-78"/>
              </a:rPr>
              <a:t> معرفة الرأي المخالف –أي</a:t>
            </a:r>
          </a:p>
          <a:p>
            <a:pPr algn="just" rtl="1">
              <a:buNone/>
            </a:pPr>
            <a:r>
              <a:rPr lang="ar-DZ" sz="2000" dirty="0" smtClean="0">
                <a:latin typeface="Sakkal Majalla" pitchFamily="2" charset="-78"/>
                <a:cs typeface="Simplified Arabic" pitchFamily="2" charset="-78"/>
              </a:rPr>
              <a:t>النقيض- للحصول إلى الحقيقة الكاملة.</a:t>
            </a:r>
            <a:endParaRPr lang="fr-FR" sz="2000" dirty="0" smtClean="0">
              <a:latin typeface="Sakkal Majalla" pitchFamily="2" charset="-78"/>
              <a:cs typeface="Simplified Arabic" pitchFamily="2" charset="-78"/>
            </a:endParaRPr>
          </a:p>
          <a:p>
            <a:pPr algn="just" rtl="1">
              <a:buNone/>
            </a:pPr>
            <a:r>
              <a:rPr lang="ar-DZ" sz="2000" dirty="0" smtClean="0">
                <a:latin typeface="Sakkal Majalla" pitchFamily="2" charset="-78"/>
                <a:cs typeface="Simplified Arabic" pitchFamily="2" charset="-78"/>
              </a:rPr>
              <a:t>ويطلق على هذا المنهج كذلك منهج الحوار والمناظرة، حيث يقوم شخصان أو فريقان بمحاورة</a:t>
            </a:r>
          </a:p>
          <a:p>
            <a:pPr algn="just" rtl="1">
              <a:buNone/>
            </a:pPr>
            <a:r>
              <a:rPr lang="ar-DZ" sz="2000" dirty="0" smtClean="0">
                <a:latin typeface="Sakkal Majalla" pitchFamily="2" charset="-78"/>
                <a:cs typeface="Simplified Arabic" pitchFamily="2" charset="-78"/>
              </a:rPr>
              <a:t>بعضهما </a:t>
            </a:r>
            <a:r>
              <a:rPr lang="ar-DZ" sz="2000" dirty="0" err="1" smtClean="0">
                <a:latin typeface="Sakkal Majalla" pitchFamily="2" charset="-78"/>
                <a:cs typeface="Simplified Arabic" pitchFamily="2" charset="-78"/>
              </a:rPr>
              <a:t>البعب</a:t>
            </a:r>
            <a:r>
              <a:rPr lang="ar-DZ" sz="2000" dirty="0" smtClean="0">
                <a:latin typeface="Sakkal Majalla" pitchFamily="2" charset="-78"/>
                <a:cs typeface="Simplified Arabic" pitchFamily="2" charset="-78"/>
              </a:rPr>
              <a:t> بأسلوب علمي، من أجل الوصول غلى الحقيقة مستخدمين في ذلك أساليب </a:t>
            </a:r>
            <a:r>
              <a:rPr lang="ar-DZ" sz="2000" dirty="0" err="1" smtClean="0">
                <a:latin typeface="Sakkal Majalla" pitchFamily="2" charset="-78"/>
                <a:cs typeface="Simplified Arabic" pitchFamily="2" charset="-78"/>
              </a:rPr>
              <a:t>الإستدلال</a:t>
            </a:r>
            <a:endParaRPr lang="ar-DZ" sz="2000" dirty="0" smtClean="0">
              <a:latin typeface="Sakkal Majalla" pitchFamily="2" charset="-78"/>
              <a:cs typeface="Simplified Arabic" pitchFamily="2" charset="-78"/>
            </a:endParaRPr>
          </a:p>
          <a:p>
            <a:pPr algn="just" rtl="1">
              <a:buNone/>
            </a:pPr>
            <a:r>
              <a:rPr lang="ar-DZ" sz="2000" dirty="0" smtClean="0">
                <a:latin typeface="Sakkal Majalla" pitchFamily="2" charset="-78"/>
                <a:cs typeface="Simplified Arabic" pitchFamily="2" charset="-78"/>
              </a:rPr>
              <a:t>المختلفة.</a:t>
            </a:r>
            <a:endParaRPr lang="fr-FR" sz="2000" dirty="0" smtClean="0">
              <a:latin typeface="Sakkal Majalla" pitchFamily="2" charset="-78"/>
              <a:cs typeface="Simplified Arabic" pitchFamily="2" charset="-78"/>
            </a:endParaRPr>
          </a:p>
          <a:p>
            <a:pPr algn="just" rtl="1">
              <a:buNone/>
            </a:pPr>
            <a:r>
              <a:rPr lang="ar-DZ" sz="2000" dirty="0" smtClean="0">
                <a:latin typeface="Sakkal Majalla" pitchFamily="2" charset="-78"/>
                <a:cs typeface="Simplified Arabic" pitchFamily="2" charset="-78"/>
              </a:rPr>
              <a:t>         يعود الفضل لعلماء المسلمين في وضع أصول الجدال وآدابه وأسموه علم البحث</a:t>
            </a:r>
          </a:p>
          <a:p>
            <a:pPr algn="just" rtl="1">
              <a:buNone/>
            </a:pPr>
            <a:r>
              <a:rPr lang="ar-DZ" sz="2000" dirty="0" smtClean="0">
                <a:latin typeface="Sakkal Majalla" pitchFamily="2" charset="-78"/>
                <a:cs typeface="Simplified Arabic" pitchFamily="2" charset="-78"/>
              </a:rPr>
              <a:t>والمناظرة، وكان لهم السبق في تأسيس المنهج الجدلي قبل أن تعرفه </a:t>
            </a:r>
            <a:r>
              <a:rPr lang="ar-DZ" sz="2000" dirty="0" err="1" smtClean="0">
                <a:latin typeface="Sakkal Majalla" pitchFamily="2" charset="-78"/>
                <a:cs typeface="Simplified Arabic" pitchFamily="2" charset="-78"/>
              </a:rPr>
              <a:t>اوروبا</a:t>
            </a:r>
            <a:r>
              <a:rPr lang="ar-DZ" sz="2000" dirty="0" smtClean="0">
                <a:latin typeface="Sakkal Majalla" pitchFamily="2" charset="-78"/>
                <a:cs typeface="Simplified Arabic" pitchFamily="2" charset="-78"/>
              </a:rPr>
              <a:t> بعدة قرون كما بين</a:t>
            </a:r>
          </a:p>
          <a:p>
            <a:pPr algn="just" rtl="1">
              <a:buNone/>
            </a:pPr>
            <a:r>
              <a:rPr lang="ar-DZ" sz="2000" dirty="0" smtClean="0">
                <a:latin typeface="Sakkal Majalla" pitchFamily="2" charset="-78"/>
                <a:cs typeface="Simplified Arabic" pitchFamily="2" charset="-78"/>
              </a:rPr>
              <a:t>علماء الإسلام قواعد </a:t>
            </a:r>
            <a:r>
              <a:rPr lang="ar-DZ" sz="2000" dirty="0" err="1" smtClean="0">
                <a:latin typeface="Sakkal Majalla" pitchFamily="2" charset="-78"/>
                <a:cs typeface="Simplified Arabic" pitchFamily="2" charset="-78"/>
              </a:rPr>
              <a:t>الإستدلال</a:t>
            </a:r>
            <a:r>
              <a:rPr lang="ar-DZ" sz="2000" dirty="0" smtClean="0">
                <a:latin typeface="Sakkal Majalla" pitchFamily="2" charset="-78"/>
                <a:cs typeface="Simplified Arabic" pitchFamily="2" charset="-78"/>
              </a:rPr>
              <a:t> وأسلوب الحوار والجدال </a:t>
            </a:r>
            <a:r>
              <a:rPr lang="ar-DZ" sz="2000" dirty="0" err="1" smtClean="0">
                <a:latin typeface="Sakkal Majalla" pitchFamily="2" charset="-78"/>
                <a:cs typeface="Simplified Arabic" pitchFamily="2" charset="-78"/>
              </a:rPr>
              <a:t>و</a:t>
            </a:r>
            <a:r>
              <a:rPr lang="ar-DZ" sz="2000" dirty="0" smtClean="0">
                <a:latin typeface="Sakkal Majalla" pitchFamily="2" charset="-78"/>
                <a:cs typeface="Simplified Arabic" pitchFamily="2" charset="-78"/>
              </a:rPr>
              <a:t> آداب المناظرة ومنعوا كل وسيلة في</a:t>
            </a:r>
          </a:p>
          <a:p>
            <a:pPr algn="just" rtl="1">
              <a:buNone/>
            </a:pPr>
            <a:r>
              <a:rPr lang="ar-DZ" sz="2000" dirty="0" smtClean="0">
                <a:latin typeface="Sakkal Majalla" pitchFamily="2" charset="-78"/>
                <a:cs typeface="Simplified Arabic" pitchFamily="2" charset="-78"/>
              </a:rPr>
              <a:t>الحوار تُخرج المناظرة عن غايتها الأساسية وهي إظهار الحق ودحض الباطل وقد منعوا أمور</a:t>
            </a:r>
          </a:p>
          <a:p>
            <a:pPr algn="just" rtl="1">
              <a:buNone/>
            </a:pPr>
            <a:r>
              <a:rPr lang="ar-DZ" sz="2000" dirty="0" smtClean="0">
                <a:latin typeface="Sakkal Majalla" pitchFamily="2" charset="-78"/>
                <a:cs typeface="Simplified Arabic" pitchFamily="2" charset="-78"/>
              </a:rPr>
              <a:t>كالمكابرة؛ المصادرة؛ المعاندة؛ والغضب.</a:t>
            </a:r>
            <a:endParaRPr lang="fr-FR" sz="2000" dirty="0" smtClean="0">
              <a:latin typeface="Sakkal Majalla" pitchFamily="2" charset="-78"/>
              <a:cs typeface="Simplified Arabic" pitchFamily="2" charset="-78"/>
            </a:endParaRPr>
          </a:p>
          <a:p>
            <a:pPr algn="just" rtl="1">
              <a:buNone/>
            </a:pPr>
            <a:r>
              <a:rPr lang="ar-DZ" sz="2000" dirty="0" smtClean="0">
                <a:latin typeface="Sakkal Majalla" pitchFamily="2" charset="-78"/>
                <a:cs typeface="Simplified Arabic" pitchFamily="2" charset="-78"/>
              </a:rPr>
              <a:t>        والمنهج الجدلي يحدد منهج التناظر </a:t>
            </a:r>
            <a:r>
              <a:rPr lang="ar-DZ" sz="2000" dirty="0" err="1" smtClean="0">
                <a:latin typeface="Sakkal Majalla" pitchFamily="2" charset="-78"/>
                <a:cs typeface="Simplified Arabic" pitchFamily="2" charset="-78"/>
              </a:rPr>
              <a:t>و</a:t>
            </a:r>
            <a:r>
              <a:rPr lang="ar-DZ" sz="2000" dirty="0" smtClean="0">
                <a:latin typeface="Sakkal Majalla" pitchFamily="2" charset="-78"/>
                <a:cs typeface="Simplified Arabic" pitchFamily="2" charset="-78"/>
              </a:rPr>
              <a:t> التحاور في الجماعات العلمية أو في المناقشات</a:t>
            </a:r>
          </a:p>
          <a:p>
            <a:pPr algn="just" rtl="1">
              <a:buNone/>
            </a:pPr>
            <a:r>
              <a:rPr lang="ar-DZ" sz="2000" dirty="0" smtClean="0">
                <a:latin typeface="Sakkal Majalla" pitchFamily="2" charset="-78"/>
                <a:cs typeface="Simplified Arabic" pitchFamily="2" charset="-78"/>
              </a:rPr>
              <a:t>ولا يمكن أن يأتي هذا المنهج ألكله إلا إذا استعان بالناهج الأخرى. </a:t>
            </a:r>
            <a:endParaRPr lang="fr-FR" sz="2000" dirty="0">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0" presetClass="entr" presetSubtype="0" decel="10000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strVal val="#ppt_w+.3"/>
                                          </p:val>
                                        </p:tav>
                                        <p:tav tm="100000">
                                          <p:val>
                                            <p:strVal val="#ppt_w"/>
                                          </p:val>
                                        </p:tav>
                                      </p:tavLst>
                                    </p:anim>
                                    <p:anim calcmode="lin" valueType="num">
                                      <p:cBhvr>
                                        <p:cTn id="13" dur="1000" fill="hold"/>
                                        <p:tgtEl>
                                          <p:spTgt spid="3">
                                            <p:txEl>
                                              <p:pRg st="1" end="1"/>
                                            </p:txEl>
                                          </p:spTgt>
                                        </p:tgtEl>
                                        <p:attrNameLst>
                                          <p:attrName>ppt_h</p:attrName>
                                        </p:attrNameLst>
                                      </p:cBhvr>
                                      <p:tavLst>
                                        <p:tav tm="0">
                                          <p:val>
                                            <p:strVal val="#ppt_h"/>
                                          </p:val>
                                        </p:tav>
                                        <p:tav tm="100000">
                                          <p:val>
                                            <p:strVal val="#ppt_h"/>
                                          </p:val>
                                        </p:tav>
                                      </p:tavLst>
                                    </p:anim>
                                    <p:animEffect transition="in" filter="fade">
                                      <p:cBhvr>
                                        <p:cTn id="14" dur="1000"/>
                                        <p:tgtEl>
                                          <p:spTgt spid="3">
                                            <p:txEl>
                                              <p:pRg st="1" end="1"/>
                                            </p:txEl>
                                          </p:spTgt>
                                        </p:tgtEl>
                                      </p:cBhvr>
                                    </p:animEffect>
                                  </p:childTnLst>
                                </p:cTn>
                              </p:par>
                              <p:par>
                                <p:cTn id="15" presetID="50" presetClass="entr" presetSubtype="0" decel="100000" fill="hold" nodeType="with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p:cTn id="17" dur="1000" fill="hold"/>
                                        <p:tgtEl>
                                          <p:spTgt spid="3">
                                            <p:txEl>
                                              <p:pRg st="2" end="2"/>
                                            </p:txEl>
                                          </p:spTgt>
                                        </p:tgtEl>
                                        <p:attrNameLst>
                                          <p:attrName>ppt_w</p:attrName>
                                        </p:attrNameLst>
                                      </p:cBhvr>
                                      <p:tavLst>
                                        <p:tav tm="0">
                                          <p:val>
                                            <p:strVal val="#ppt_w+.3"/>
                                          </p:val>
                                        </p:tav>
                                        <p:tav tm="100000">
                                          <p:val>
                                            <p:strVal val="#ppt_w"/>
                                          </p:val>
                                        </p:tav>
                                      </p:tavLst>
                                    </p:anim>
                                    <p:anim calcmode="lin" valueType="num">
                                      <p:cBhvr>
                                        <p:cTn id="18" dur="1000" fill="hold"/>
                                        <p:tgtEl>
                                          <p:spTgt spid="3">
                                            <p:txEl>
                                              <p:pRg st="2" end="2"/>
                                            </p:txEl>
                                          </p:spTgt>
                                        </p:tgtEl>
                                        <p:attrNameLst>
                                          <p:attrName>ppt_h</p:attrName>
                                        </p:attrNameLst>
                                      </p:cBhvr>
                                      <p:tavLst>
                                        <p:tav tm="0">
                                          <p:val>
                                            <p:strVal val="#ppt_h"/>
                                          </p:val>
                                        </p:tav>
                                        <p:tav tm="100000">
                                          <p:val>
                                            <p:strVal val="#ppt_h"/>
                                          </p:val>
                                        </p:tav>
                                      </p:tavLst>
                                    </p:anim>
                                    <p:animEffect transition="in" filter="fade">
                                      <p:cBhvr>
                                        <p:cTn id="19" dur="1000"/>
                                        <p:tgtEl>
                                          <p:spTgt spid="3">
                                            <p:txEl>
                                              <p:pRg st="2" end="2"/>
                                            </p:txEl>
                                          </p:spTgt>
                                        </p:tgtEl>
                                      </p:cBhvr>
                                    </p:animEffect>
                                  </p:childTnLst>
                                </p:cTn>
                              </p:par>
                              <p:par>
                                <p:cTn id="20" presetID="50" presetClass="entr" presetSubtype="0" decel="100000" fill="hold" nodeType="with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 calcmode="lin" valueType="num">
                                      <p:cBhvr>
                                        <p:cTn id="22" dur="1000" fill="hold"/>
                                        <p:tgtEl>
                                          <p:spTgt spid="3">
                                            <p:txEl>
                                              <p:pRg st="3" end="3"/>
                                            </p:txEl>
                                          </p:spTgt>
                                        </p:tgtEl>
                                        <p:attrNameLst>
                                          <p:attrName>ppt_w</p:attrName>
                                        </p:attrNameLst>
                                      </p:cBhvr>
                                      <p:tavLst>
                                        <p:tav tm="0">
                                          <p:val>
                                            <p:strVal val="#ppt_w+.3"/>
                                          </p:val>
                                        </p:tav>
                                        <p:tav tm="100000">
                                          <p:val>
                                            <p:strVal val="#ppt_w"/>
                                          </p:val>
                                        </p:tav>
                                      </p:tavLst>
                                    </p:anim>
                                    <p:anim calcmode="lin" valueType="num">
                                      <p:cBhvr>
                                        <p:cTn id="23" dur="1000" fill="hold"/>
                                        <p:tgtEl>
                                          <p:spTgt spid="3">
                                            <p:txEl>
                                              <p:pRg st="3" end="3"/>
                                            </p:txEl>
                                          </p:spTgt>
                                        </p:tgtEl>
                                        <p:attrNameLst>
                                          <p:attrName>ppt_h</p:attrName>
                                        </p:attrNameLst>
                                      </p:cBhvr>
                                      <p:tavLst>
                                        <p:tav tm="0">
                                          <p:val>
                                            <p:strVal val="#ppt_h"/>
                                          </p:val>
                                        </p:tav>
                                        <p:tav tm="100000">
                                          <p:val>
                                            <p:strVal val="#ppt_h"/>
                                          </p:val>
                                        </p:tav>
                                      </p:tavLst>
                                    </p:anim>
                                    <p:animEffect transition="in" filter="fade">
                                      <p:cBhvr>
                                        <p:cTn id="24" dur="1000"/>
                                        <p:tgtEl>
                                          <p:spTgt spid="3">
                                            <p:txEl>
                                              <p:pRg st="3" end="3"/>
                                            </p:txEl>
                                          </p:spTgt>
                                        </p:tgtEl>
                                      </p:cBhvr>
                                    </p:animEffect>
                                  </p:childTnLst>
                                </p:cTn>
                              </p:par>
                              <p:par>
                                <p:cTn id="25" presetID="50" presetClass="entr" presetSubtype="0" decel="100000"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 calcmode="lin" valueType="num">
                                      <p:cBhvr>
                                        <p:cTn id="27" dur="1000" fill="hold"/>
                                        <p:tgtEl>
                                          <p:spTgt spid="3">
                                            <p:txEl>
                                              <p:pRg st="4" end="4"/>
                                            </p:txEl>
                                          </p:spTgt>
                                        </p:tgtEl>
                                        <p:attrNameLst>
                                          <p:attrName>ppt_w</p:attrName>
                                        </p:attrNameLst>
                                      </p:cBhvr>
                                      <p:tavLst>
                                        <p:tav tm="0">
                                          <p:val>
                                            <p:strVal val="#ppt_w+.3"/>
                                          </p:val>
                                        </p:tav>
                                        <p:tav tm="100000">
                                          <p:val>
                                            <p:strVal val="#ppt_w"/>
                                          </p:val>
                                        </p:tav>
                                      </p:tavLst>
                                    </p:anim>
                                    <p:anim calcmode="lin" valueType="num">
                                      <p:cBhvr>
                                        <p:cTn id="28" dur="1000" fill="hold"/>
                                        <p:tgtEl>
                                          <p:spTgt spid="3">
                                            <p:txEl>
                                              <p:pRg st="4" end="4"/>
                                            </p:txEl>
                                          </p:spTgt>
                                        </p:tgtEl>
                                        <p:attrNameLst>
                                          <p:attrName>ppt_h</p:attrName>
                                        </p:attrNameLst>
                                      </p:cBhvr>
                                      <p:tavLst>
                                        <p:tav tm="0">
                                          <p:val>
                                            <p:strVal val="#ppt_h"/>
                                          </p:val>
                                        </p:tav>
                                        <p:tav tm="100000">
                                          <p:val>
                                            <p:strVal val="#ppt_h"/>
                                          </p:val>
                                        </p:tav>
                                      </p:tavLst>
                                    </p:anim>
                                    <p:animEffect transition="in" filter="fade">
                                      <p:cBhvr>
                                        <p:cTn id="29" dur="1000"/>
                                        <p:tgtEl>
                                          <p:spTgt spid="3">
                                            <p:txEl>
                                              <p:pRg st="4" end="4"/>
                                            </p:txEl>
                                          </p:spTgt>
                                        </p:tgtEl>
                                      </p:cBhvr>
                                    </p:animEffect>
                                  </p:childTnLst>
                                </p:cTn>
                              </p:par>
                              <p:par>
                                <p:cTn id="30" presetID="50" presetClass="entr" presetSubtype="0" decel="100000" fill="hold" nodeType="with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 calcmode="lin" valueType="num">
                                      <p:cBhvr>
                                        <p:cTn id="32" dur="1000" fill="hold"/>
                                        <p:tgtEl>
                                          <p:spTgt spid="3">
                                            <p:txEl>
                                              <p:pRg st="5" end="5"/>
                                            </p:txEl>
                                          </p:spTgt>
                                        </p:tgtEl>
                                        <p:attrNameLst>
                                          <p:attrName>ppt_w</p:attrName>
                                        </p:attrNameLst>
                                      </p:cBhvr>
                                      <p:tavLst>
                                        <p:tav tm="0">
                                          <p:val>
                                            <p:strVal val="#ppt_w+.3"/>
                                          </p:val>
                                        </p:tav>
                                        <p:tav tm="100000">
                                          <p:val>
                                            <p:strVal val="#ppt_w"/>
                                          </p:val>
                                        </p:tav>
                                      </p:tavLst>
                                    </p:anim>
                                    <p:anim calcmode="lin" valueType="num">
                                      <p:cBhvr>
                                        <p:cTn id="33" dur="1000" fill="hold"/>
                                        <p:tgtEl>
                                          <p:spTgt spid="3">
                                            <p:txEl>
                                              <p:pRg st="5" end="5"/>
                                            </p:txEl>
                                          </p:spTgt>
                                        </p:tgtEl>
                                        <p:attrNameLst>
                                          <p:attrName>ppt_h</p:attrName>
                                        </p:attrNameLst>
                                      </p:cBhvr>
                                      <p:tavLst>
                                        <p:tav tm="0">
                                          <p:val>
                                            <p:strVal val="#ppt_h"/>
                                          </p:val>
                                        </p:tav>
                                        <p:tav tm="100000">
                                          <p:val>
                                            <p:strVal val="#ppt_h"/>
                                          </p:val>
                                        </p:tav>
                                      </p:tavLst>
                                    </p:anim>
                                    <p:animEffect transition="in" filter="fade">
                                      <p:cBhvr>
                                        <p:cTn id="34" dur="1000"/>
                                        <p:tgtEl>
                                          <p:spTgt spid="3">
                                            <p:txEl>
                                              <p:pRg st="5" end="5"/>
                                            </p:txEl>
                                          </p:spTgt>
                                        </p:tgtEl>
                                      </p:cBhvr>
                                    </p:animEffect>
                                  </p:childTnLst>
                                </p:cTn>
                              </p:par>
                              <p:par>
                                <p:cTn id="35" presetID="50" presetClass="entr" presetSubtype="0" decel="100000" fill="hold" nodeType="with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p:cTn id="37" dur="1000" fill="hold"/>
                                        <p:tgtEl>
                                          <p:spTgt spid="3">
                                            <p:txEl>
                                              <p:pRg st="6" end="6"/>
                                            </p:txEl>
                                          </p:spTgt>
                                        </p:tgtEl>
                                        <p:attrNameLst>
                                          <p:attrName>ppt_w</p:attrName>
                                        </p:attrNameLst>
                                      </p:cBhvr>
                                      <p:tavLst>
                                        <p:tav tm="0">
                                          <p:val>
                                            <p:strVal val="#ppt_w+.3"/>
                                          </p:val>
                                        </p:tav>
                                        <p:tav tm="100000">
                                          <p:val>
                                            <p:strVal val="#ppt_w"/>
                                          </p:val>
                                        </p:tav>
                                      </p:tavLst>
                                    </p:anim>
                                    <p:anim calcmode="lin" valueType="num">
                                      <p:cBhvr>
                                        <p:cTn id="38" dur="1000" fill="hold"/>
                                        <p:tgtEl>
                                          <p:spTgt spid="3">
                                            <p:txEl>
                                              <p:pRg st="6" end="6"/>
                                            </p:txEl>
                                          </p:spTgt>
                                        </p:tgtEl>
                                        <p:attrNameLst>
                                          <p:attrName>ppt_h</p:attrName>
                                        </p:attrNameLst>
                                      </p:cBhvr>
                                      <p:tavLst>
                                        <p:tav tm="0">
                                          <p:val>
                                            <p:strVal val="#ppt_h"/>
                                          </p:val>
                                        </p:tav>
                                        <p:tav tm="100000">
                                          <p:val>
                                            <p:strVal val="#ppt_h"/>
                                          </p:val>
                                        </p:tav>
                                      </p:tavLst>
                                    </p:anim>
                                    <p:animEffect transition="in" filter="fade">
                                      <p:cBhvr>
                                        <p:cTn id="39" dur="1000"/>
                                        <p:tgtEl>
                                          <p:spTgt spid="3">
                                            <p:txEl>
                                              <p:pRg st="6" end="6"/>
                                            </p:txEl>
                                          </p:spTgt>
                                        </p:tgtEl>
                                      </p:cBhvr>
                                    </p:animEffect>
                                  </p:childTnLst>
                                </p:cTn>
                              </p:par>
                            </p:childTnLst>
                          </p:cTn>
                        </p:par>
                      </p:childTnLst>
                    </p:cTn>
                  </p:par>
                  <p:par>
                    <p:cTn id="40" fill="hold">
                      <p:stCondLst>
                        <p:cond delay="indefinite"/>
                      </p:stCondLst>
                      <p:childTnLst>
                        <p:par>
                          <p:cTn id="41" fill="hold">
                            <p:stCondLst>
                              <p:cond delay="0"/>
                            </p:stCondLst>
                            <p:childTnLst>
                              <p:par>
                                <p:cTn id="42" presetID="50" presetClass="entr" presetSubtype="0" decel="100000" fill="hold" nodeType="clickEffect">
                                  <p:stCondLst>
                                    <p:cond delay="0"/>
                                  </p:stCondLst>
                                  <p:childTnLst>
                                    <p:set>
                                      <p:cBhvr>
                                        <p:cTn id="43" dur="1" fill="hold">
                                          <p:stCondLst>
                                            <p:cond delay="0"/>
                                          </p:stCondLst>
                                        </p:cTn>
                                        <p:tgtEl>
                                          <p:spTgt spid="3">
                                            <p:txEl>
                                              <p:pRg st="7" end="7"/>
                                            </p:txEl>
                                          </p:spTgt>
                                        </p:tgtEl>
                                        <p:attrNameLst>
                                          <p:attrName>style.visibility</p:attrName>
                                        </p:attrNameLst>
                                      </p:cBhvr>
                                      <p:to>
                                        <p:strVal val="visible"/>
                                      </p:to>
                                    </p:set>
                                    <p:anim calcmode="lin" valueType="num">
                                      <p:cBhvr>
                                        <p:cTn id="44" dur="1000" fill="hold"/>
                                        <p:tgtEl>
                                          <p:spTgt spid="3">
                                            <p:txEl>
                                              <p:pRg st="7" end="7"/>
                                            </p:txEl>
                                          </p:spTgt>
                                        </p:tgtEl>
                                        <p:attrNameLst>
                                          <p:attrName>ppt_w</p:attrName>
                                        </p:attrNameLst>
                                      </p:cBhvr>
                                      <p:tavLst>
                                        <p:tav tm="0">
                                          <p:val>
                                            <p:strVal val="#ppt_w+.3"/>
                                          </p:val>
                                        </p:tav>
                                        <p:tav tm="100000">
                                          <p:val>
                                            <p:strVal val="#ppt_w"/>
                                          </p:val>
                                        </p:tav>
                                      </p:tavLst>
                                    </p:anim>
                                    <p:anim calcmode="lin" valueType="num">
                                      <p:cBhvr>
                                        <p:cTn id="45" dur="1000" fill="hold"/>
                                        <p:tgtEl>
                                          <p:spTgt spid="3">
                                            <p:txEl>
                                              <p:pRg st="7" end="7"/>
                                            </p:txEl>
                                          </p:spTgt>
                                        </p:tgtEl>
                                        <p:attrNameLst>
                                          <p:attrName>ppt_h</p:attrName>
                                        </p:attrNameLst>
                                      </p:cBhvr>
                                      <p:tavLst>
                                        <p:tav tm="0">
                                          <p:val>
                                            <p:strVal val="#ppt_h"/>
                                          </p:val>
                                        </p:tav>
                                        <p:tav tm="100000">
                                          <p:val>
                                            <p:strVal val="#ppt_h"/>
                                          </p:val>
                                        </p:tav>
                                      </p:tavLst>
                                    </p:anim>
                                    <p:animEffect transition="in" filter="fade">
                                      <p:cBhvr>
                                        <p:cTn id="46" dur="1000"/>
                                        <p:tgtEl>
                                          <p:spTgt spid="3">
                                            <p:txEl>
                                              <p:pRg st="7" end="7"/>
                                            </p:txEl>
                                          </p:spTgt>
                                        </p:tgtEl>
                                      </p:cBhvr>
                                    </p:animEffect>
                                  </p:childTnLst>
                                </p:cTn>
                              </p:par>
                              <p:par>
                                <p:cTn id="47" presetID="50" presetClass="entr" presetSubtype="0" decel="100000" fill="hold" nodeType="withEffect">
                                  <p:stCondLst>
                                    <p:cond delay="0"/>
                                  </p:stCondLst>
                                  <p:childTnLst>
                                    <p:set>
                                      <p:cBhvr>
                                        <p:cTn id="48" dur="1" fill="hold">
                                          <p:stCondLst>
                                            <p:cond delay="0"/>
                                          </p:stCondLst>
                                        </p:cTn>
                                        <p:tgtEl>
                                          <p:spTgt spid="3">
                                            <p:txEl>
                                              <p:pRg st="8" end="8"/>
                                            </p:txEl>
                                          </p:spTgt>
                                        </p:tgtEl>
                                        <p:attrNameLst>
                                          <p:attrName>style.visibility</p:attrName>
                                        </p:attrNameLst>
                                      </p:cBhvr>
                                      <p:to>
                                        <p:strVal val="visible"/>
                                      </p:to>
                                    </p:set>
                                    <p:anim calcmode="lin" valueType="num">
                                      <p:cBhvr>
                                        <p:cTn id="49" dur="1000" fill="hold"/>
                                        <p:tgtEl>
                                          <p:spTgt spid="3">
                                            <p:txEl>
                                              <p:pRg st="8" end="8"/>
                                            </p:txEl>
                                          </p:spTgt>
                                        </p:tgtEl>
                                        <p:attrNameLst>
                                          <p:attrName>ppt_w</p:attrName>
                                        </p:attrNameLst>
                                      </p:cBhvr>
                                      <p:tavLst>
                                        <p:tav tm="0">
                                          <p:val>
                                            <p:strVal val="#ppt_w+.3"/>
                                          </p:val>
                                        </p:tav>
                                        <p:tav tm="100000">
                                          <p:val>
                                            <p:strVal val="#ppt_w"/>
                                          </p:val>
                                        </p:tav>
                                      </p:tavLst>
                                    </p:anim>
                                    <p:anim calcmode="lin" valueType="num">
                                      <p:cBhvr>
                                        <p:cTn id="50" dur="1000" fill="hold"/>
                                        <p:tgtEl>
                                          <p:spTgt spid="3">
                                            <p:txEl>
                                              <p:pRg st="8" end="8"/>
                                            </p:txEl>
                                          </p:spTgt>
                                        </p:tgtEl>
                                        <p:attrNameLst>
                                          <p:attrName>ppt_h</p:attrName>
                                        </p:attrNameLst>
                                      </p:cBhvr>
                                      <p:tavLst>
                                        <p:tav tm="0">
                                          <p:val>
                                            <p:strVal val="#ppt_h"/>
                                          </p:val>
                                        </p:tav>
                                        <p:tav tm="100000">
                                          <p:val>
                                            <p:strVal val="#ppt_h"/>
                                          </p:val>
                                        </p:tav>
                                      </p:tavLst>
                                    </p:anim>
                                    <p:animEffect transition="in" filter="fade">
                                      <p:cBhvr>
                                        <p:cTn id="51" dur="1000"/>
                                        <p:tgtEl>
                                          <p:spTgt spid="3">
                                            <p:txEl>
                                              <p:pRg st="8" end="8"/>
                                            </p:txEl>
                                          </p:spTgt>
                                        </p:tgtEl>
                                      </p:cBhvr>
                                    </p:animEffect>
                                  </p:childTnLst>
                                </p:cTn>
                              </p:par>
                              <p:par>
                                <p:cTn id="52" presetID="50" presetClass="entr" presetSubtype="0" decel="100000" fill="hold" nodeType="withEffect">
                                  <p:stCondLst>
                                    <p:cond delay="0"/>
                                  </p:stCondLst>
                                  <p:childTnLst>
                                    <p:set>
                                      <p:cBhvr>
                                        <p:cTn id="53" dur="1" fill="hold">
                                          <p:stCondLst>
                                            <p:cond delay="0"/>
                                          </p:stCondLst>
                                        </p:cTn>
                                        <p:tgtEl>
                                          <p:spTgt spid="3">
                                            <p:txEl>
                                              <p:pRg st="9" end="9"/>
                                            </p:txEl>
                                          </p:spTgt>
                                        </p:tgtEl>
                                        <p:attrNameLst>
                                          <p:attrName>style.visibility</p:attrName>
                                        </p:attrNameLst>
                                      </p:cBhvr>
                                      <p:to>
                                        <p:strVal val="visible"/>
                                      </p:to>
                                    </p:set>
                                    <p:anim calcmode="lin" valueType="num">
                                      <p:cBhvr>
                                        <p:cTn id="54" dur="1000" fill="hold"/>
                                        <p:tgtEl>
                                          <p:spTgt spid="3">
                                            <p:txEl>
                                              <p:pRg st="9" end="9"/>
                                            </p:txEl>
                                          </p:spTgt>
                                        </p:tgtEl>
                                        <p:attrNameLst>
                                          <p:attrName>ppt_w</p:attrName>
                                        </p:attrNameLst>
                                      </p:cBhvr>
                                      <p:tavLst>
                                        <p:tav tm="0">
                                          <p:val>
                                            <p:strVal val="#ppt_w+.3"/>
                                          </p:val>
                                        </p:tav>
                                        <p:tav tm="100000">
                                          <p:val>
                                            <p:strVal val="#ppt_w"/>
                                          </p:val>
                                        </p:tav>
                                      </p:tavLst>
                                    </p:anim>
                                    <p:anim calcmode="lin" valueType="num">
                                      <p:cBhvr>
                                        <p:cTn id="55" dur="1000" fill="hold"/>
                                        <p:tgtEl>
                                          <p:spTgt spid="3">
                                            <p:txEl>
                                              <p:pRg st="9" end="9"/>
                                            </p:txEl>
                                          </p:spTgt>
                                        </p:tgtEl>
                                        <p:attrNameLst>
                                          <p:attrName>ppt_h</p:attrName>
                                        </p:attrNameLst>
                                      </p:cBhvr>
                                      <p:tavLst>
                                        <p:tav tm="0">
                                          <p:val>
                                            <p:strVal val="#ppt_h"/>
                                          </p:val>
                                        </p:tav>
                                        <p:tav tm="100000">
                                          <p:val>
                                            <p:strVal val="#ppt_h"/>
                                          </p:val>
                                        </p:tav>
                                      </p:tavLst>
                                    </p:anim>
                                    <p:animEffect transition="in" filter="fade">
                                      <p:cBhvr>
                                        <p:cTn id="56" dur="1000"/>
                                        <p:tgtEl>
                                          <p:spTgt spid="3">
                                            <p:txEl>
                                              <p:pRg st="9" end="9"/>
                                            </p:txEl>
                                          </p:spTgt>
                                        </p:tgtEl>
                                      </p:cBhvr>
                                    </p:animEffect>
                                  </p:childTnLst>
                                </p:cTn>
                              </p:par>
                              <p:par>
                                <p:cTn id="57" presetID="50" presetClass="entr" presetSubtype="0" decel="100000" fill="hold" nodeType="withEffect">
                                  <p:stCondLst>
                                    <p:cond delay="0"/>
                                  </p:stCondLst>
                                  <p:childTnLst>
                                    <p:set>
                                      <p:cBhvr>
                                        <p:cTn id="58" dur="1" fill="hold">
                                          <p:stCondLst>
                                            <p:cond delay="0"/>
                                          </p:stCondLst>
                                        </p:cTn>
                                        <p:tgtEl>
                                          <p:spTgt spid="3">
                                            <p:txEl>
                                              <p:pRg st="10" end="10"/>
                                            </p:txEl>
                                          </p:spTgt>
                                        </p:tgtEl>
                                        <p:attrNameLst>
                                          <p:attrName>style.visibility</p:attrName>
                                        </p:attrNameLst>
                                      </p:cBhvr>
                                      <p:to>
                                        <p:strVal val="visible"/>
                                      </p:to>
                                    </p:set>
                                    <p:anim calcmode="lin" valueType="num">
                                      <p:cBhvr>
                                        <p:cTn id="59" dur="1000" fill="hold"/>
                                        <p:tgtEl>
                                          <p:spTgt spid="3">
                                            <p:txEl>
                                              <p:pRg st="10" end="10"/>
                                            </p:txEl>
                                          </p:spTgt>
                                        </p:tgtEl>
                                        <p:attrNameLst>
                                          <p:attrName>ppt_w</p:attrName>
                                        </p:attrNameLst>
                                      </p:cBhvr>
                                      <p:tavLst>
                                        <p:tav tm="0">
                                          <p:val>
                                            <p:strVal val="#ppt_w+.3"/>
                                          </p:val>
                                        </p:tav>
                                        <p:tav tm="100000">
                                          <p:val>
                                            <p:strVal val="#ppt_w"/>
                                          </p:val>
                                        </p:tav>
                                      </p:tavLst>
                                    </p:anim>
                                    <p:anim calcmode="lin" valueType="num">
                                      <p:cBhvr>
                                        <p:cTn id="60" dur="1000" fill="hold"/>
                                        <p:tgtEl>
                                          <p:spTgt spid="3">
                                            <p:txEl>
                                              <p:pRg st="10" end="10"/>
                                            </p:txEl>
                                          </p:spTgt>
                                        </p:tgtEl>
                                        <p:attrNameLst>
                                          <p:attrName>ppt_h</p:attrName>
                                        </p:attrNameLst>
                                      </p:cBhvr>
                                      <p:tavLst>
                                        <p:tav tm="0">
                                          <p:val>
                                            <p:strVal val="#ppt_h"/>
                                          </p:val>
                                        </p:tav>
                                        <p:tav tm="100000">
                                          <p:val>
                                            <p:strVal val="#ppt_h"/>
                                          </p:val>
                                        </p:tav>
                                      </p:tavLst>
                                    </p:anim>
                                    <p:animEffect transition="in" filter="fade">
                                      <p:cBhvr>
                                        <p:cTn id="61" dur="1000"/>
                                        <p:tgtEl>
                                          <p:spTgt spid="3">
                                            <p:txEl>
                                              <p:pRg st="10" end="10"/>
                                            </p:txEl>
                                          </p:spTgt>
                                        </p:tgtEl>
                                      </p:cBhvr>
                                    </p:animEffect>
                                  </p:childTnLst>
                                </p:cTn>
                              </p:par>
                              <p:par>
                                <p:cTn id="62" presetID="50" presetClass="entr" presetSubtype="0" decel="100000" fill="hold" nodeType="withEffect">
                                  <p:stCondLst>
                                    <p:cond delay="0"/>
                                  </p:stCondLst>
                                  <p:childTnLst>
                                    <p:set>
                                      <p:cBhvr>
                                        <p:cTn id="63" dur="1" fill="hold">
                                          <p:stCondLst>
                                            <p:cond delay="0"/>
                                          </p:stCondLst>
                                        </p:cTn>
                                        <p:tgtEl>
                                          <p:spTgt spid="3">
                                            <p:txEl>
                                              <p:pRg st="11" end="11"/>
                                            </p:txEl>
                                          </p:spTgt>
                                        </p:tgtEl>
                                        <p:attrNameLst>
                                          <p:attrName>style.visibility</p:attrName>
                                        </p:attrNameLst>
                                      </p:cBhvr>
                                      <p:to>
                                        <p:strVal val="visible"/>
                                      </p:to>
                                    </p:set>
                                    <p:anim calcmode="lin" valueType="num">
                                      <p:cBhvr>
                                        <p:cTn id="64" dur="1000" fill="hold"/>
                                        <p:tgtEl>
                                          <p:spTgt spid="3">
                                            <p:txEl>
                                              <p:pRg st="11" end="11"/>
                                            </p:txEl>
                                          </p:spTgt>
                                        </p:tgtEl>
                                        <p:attrNameLst>
                                          <p:attrName>ppt_w</p:attrName>
                                        </p:attrNameLst>
                                      </p:cBhvr>
                                      <p:tavLst>
                                        <p:tav tm="0">
                                          <p:val>
                                            <p:strVal val="#ppt_w+.3"/>
                                          </p:val>
                                        </p:tav>
                                        <p:tav tm="100000">
                                          <p:val>
                                            <p:strVal val="#ppt_w"/>
                                          </p:val>
                                        </p:tav>
                                      </p:tavLst>
                                    </p:anim>
                                    <p:anim calcmode="lin" valueType="num">
                                      <p:cBhvr>
                                        <p:cTn id="65" dur="1000" fill="hold"/>
                                        <p:tgtEl>
                                          <p:spTgt spid="3">
                                            <p:txEl>
                                              <p:pRg st="11" end="11"/>
                                            </p:txEl>
                                          </p:spTgt>
                                        </p:tgtEl>
                                        <p:attrNameLst>
                                          <p:attrName>ppt_h</p:attrName>
                                        </p:attrNameLst>
                                      </p:cBhvr>
                                      <p:tavLst>
                                        <p:tav tm="0">
                                          <p:val>
                                            <p:strVal val="#ppt_h"/>
                                          </p:val>
                                        </p:tav>
                                        <p:tav tm="100000">
                                          <p:val>
                                            <p:strVal val="#ppt_h"/>
                                          </p:val>
                                        </p:tav>
                                      </p:tavLst>
                                    </p:anim>
                                    <p:animEffect transition="in" filter="fade">
                                      <p:cBhvr>
                                        <p:cTn id="66" dur="1000"/>
                                        <p:tgtEl>
                                          <p:spTgt spid="3">
                                            <p:txEl>
                                              <p:pRg st="11" end="11"/>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50" presetClass="entr" presetSubtype="0" decel="100000" fill="hold" nodeType="clickEffect">
                                  <p:stCondLst>
                                    <p:cond delay="0"/>
                                  </p:stCondLst>
                                  <p:childTnLst>
                                    <p:set>
                                      <p:cBhvr>
                                        <p:cTn id="70" dur="1" fill="hold">
                                          <p:stCondLst>
                                            <p:cond delay="0"/>
                                          </p:stCondLst>
                                        </p:cTn>
                                        <p:tgtEl>
                                          <p:spTgt spid="3">
                                            <p:txEl>
                                              <p:pRg st="12" end="12"/>
                                            </p:txEl>
                                          </p:spTgt>
                                        </p:tgtEl>
                                        <p:attrNameLst>
                                          <p:attrName>style.visibility</p:attrName>
                                        </p:attrNameLst>
                                      </p:cBhvr>
                                      <p:to>
                                        <p:strVal val="visible"/>
                                      </p:to>
                                    </p:set>
                                    <p:anim calcmode="lin" valueType="num">
                                      <p:cBhvr>
                                        <p:cTn id="71" dur="1000" fill="hold"/>
                                        <p:tgtEl>
                                          <p:spTgt spid="3">
                                            <p:txEl>
                                              <p:pRg st="12" end="12"/>
                                            </p:txEl>
                                          </p:spTgt>
                                        </p:tgtEl>
                                        <p:attrNameLst>
                                          <p:attrName>ppt_w</p:attrName>
                                        </p:attrNameLst>
                                      </p:cBhvr>
                                      <p:tavLst>
                                        <p:tav tm="0">
                                          <p:val>
                                            <p:strVal val="#ppt_w+.3"/>
                                          </p:val>
                                        </p:tav>
                                        <p:tav tm="100000">
                                          <p:val>
                                            <p:strVal val="#ppt_w"/>
                                          </p:val>
                                        </p:tav>
                                      </p:tavLst>
                                    </p:anim>
                                    <p:anim calcmode="lin" valueType="num">
                                      <p:cBhvr>
                                        <p:cTn id="72" dur="1000" fill="hold"/>
                                        <p:tgtEl>
                                          <p:spTgt spid="3">
                                            <p:txEl>
                                              <p:pRg st="12" end="12"/>
                                            </p:txEl>
                                          </p:spTgt>
                                        </p:tgtEl>
                                        <p:attrNameLst>
                                          <p:attrName>ppt_h</p:attrName>
                                        </p:attrNameLst>
                                      </p:cBhvr>
                                      <p:tavLst>
                                        <p:tav tm="0">
                                          <p:val>
                                            <p:strVal val="#ppt_h"/>
                                          </p:val>
                                        </p:tav>
                                        <p:tav tm="100000">
                                          <p:val>
                                            <p:strVal val="#ppt_h"/>
                                          </p:val>
                                        </p:tav>
                                      </p:tavLst>
                                    </p:anim>
                                    <p:animEffect transition="in" filter="fade">
                                      <p:cBhvr>
                                        <p:cTn id="73" dur="1000"/>
                                        <p:tgtEl>
                                          <p:spTgt spid="3">
                                            <p:txEl>
                                              <p:pRg st="12" end="12"/>
                                            </p:txEl>
                                          </p:spTgt>
                                        </p:tgtEl>
                                      </p:cBhvr>
                                    </p:animEffect>
                                  </p:childTnLst>
                                </p:cTn>
                              </p:par>
                              <p:par>
                                <p:cTn id="74" presetID="50" presetClass="entr" presetSubtype="0" decel="100000" fill="hold" nodeType="withEffect">
                                  <p:stCondLst>
                                    <p:cond delay="0"/>
                                  </p:stCondLst>
                                  <p:childTnLst>
                                    <p:set>
                                      <p:cBhvr>
                                        <p:cTn id="75" dur="1" fill="hold">
                                          <p:stCondLst>
                                            <p:cond delay="0"/>
                                          </p:stCondLst>
                                        </p:cTn>
                                        <p:tgtEl>
                                          <p:spTgt spid="3">
                                            <p:txEl>
                                              <p:pRg st="13" end="13"/>
                                            </p:txEl>
                                          </p:spTgt>
                                        </p:tgtEl>
                                        <p:attrNameLst>
                                          <p:attrName>style.visibility</p:attrName>
                                        </p:attrNameLst>
                                      </p:cBhvr>
                                      <p:to>
                                        <p:strVal val="visible"/>
                                      </p:to>
                                    </p:set>
                                    <p:anim calcmode="lin" valueType="num">
                                      <p:cBhvr>
                                        <p:cTn id="76" dur="1000" fill="hold"/>
                                        <p:tgtEl>
                                          <p:spTgt spid="3">
                                            <p:txEl>
                                              <p:pRg st="13" end="13"/>
                                            </p:txEl>
                                          </p:spTgt>
                                        </p:tgtEl>
                                        <p:attrNameLst>
                                          <p:attrName>ppt_w</p:attrName>
                                        </p:attrNameLst>
                                      </p:cBhvr>
                                      <p:tavLst>
                                        <p:tav tm="0">
                                          <p:val>
                                            <p:strVal val="#ppt_w+.3"/>
                                          </p:val>
                                        </p:tav>
                                        <p:tav tm="100000">
                                          <p:val>
                                            <p:strVal val="#ppt_w"/>
                                          </p:val>
                                        </p:tav>
                                      </p:tavLst>
                                    </p:anim>
                                    <p:anim calcmode="lin" valueType="num">
                                      <p:cBhvr>
                                        <p:cTn id="77" dur="1000" fill="hold"/>
                                        <p:tgtEl>
                                          <p:spTgt spid="3">
                                            <p:txEl>
                                              <p:pRg st="13" end="13"/>
                                            </p:txEl>
                                          </p:spTgt>
                                        </p:tgtEl>
                                        <p:attrNameLst>
                                          <p:attrName>ppt_h</p:attrName>
                                        </p:attrNameLst>
                                      </p:cBhvr>
                                      <p:tavLst>
                                        <p:tav tm="0">
                                          <p:val>
                                            <p:strVal val="#ppt_h"/>
                                          </p:val>
                                        </p:tav>
                                        <p:tav tm="100000">
                                          <p:val>
                                            <p:strVal val="#ppt_h"/>
                                          </p:val>
                                        </p:tav>
                                      </p:tavLst>
                                    </p:anim>
                                    <p:animEffect transition="in" filter="fade">
                                      <p:cBhvr>
                                        <p:cTn id="78" dur="1000"/>
                                        <p:tgtEl>
                                          <p:spTgt spid="3">
                                            <p:txEl>
                                              <p:pRg st="13" end="1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457200" y="571480"/>
            <a:ext cx="8229600" cy="4286280"/>
          </a:xfrm>
          <a:prstGeom prst="rect">
            <a:avLst/>
          </a:prstGeom>
        </p:spPr>
        <p:txBody>
          <a:bodyPr vert="horz">
            <a:normAutofit/>
          </a:bodyPr>
          <a:lstStyle/>
          <a:p>
            <a:pPr marL="274320" marR="0" lvl="0" indent="-27432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r>
              <a:rPr lang="ar-DZ" sz="2200" b="1" u="sng" dirty="0" smtClean="0">
                <a:latin typeface="Sakkal Majalla" pitchFamily="2" charset="-78"/>
                <a:cs typeface="Simplified Arabic" pitchFamily="2" charset="-78"/>
              </a:rPr>
              <a:t>شروط استخدامه</a:t>
            </a:r>
          </a:p>
          <a:p>
            <a:pPr marL="274320" marR="0" lvl="0" indent="-274320" algn="r" defTabSz="914400" rtl="1"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kumimoji="0" lang="ar-DZ" sz="2200" i="0" strike="noStrike" kern="1200" cap="none" spc="0" normalizeH="0" baseline="0" noProof="0" dirty="0" smtClean="0">
                <a:ln>
                  <a:noFill/>
                </a:ln>
                <a:solidFill>
                  <a:schemeClr val="tx1"/>
                </a:solidFill>
                <a:effectLst/>
                <a:uLnTx/>
                <a:uFillTx/>
                <a:latin typeface="Sakkal Majalla" pitchFamily="2" charset="-78"/>
                <a:ea typeface="+mn-ea"/>
                <a:cs typeface="Simplified Arabic" pitchFamily="2" charset="-78"/>
              </a:rPr>
              <a:t>أن</a:t>
            </a:r>
            <a:r>
              <a:rPr kumimoji="0" lang="ar-DZ" sz="2200" i="0" strike="noStrike" kern="1200" cap="none" spc="0" normalizeH="0" noProof="0" dirty="0" smtClean="0">
                <a:ln>
                  <a:noFill/>
                </a:ln>
                <a:solidFill>
                  <a:schemeClr val="tx1"/>
                </a:solidFill>
                <a:effectLst/>
                <a:uLnTx/>
                <a:uFillTx/>
                <a:latin typeface="Sakkal Majalla" pitchFamily="2" charset="-78"/>
                <a:ea typeface="+mn-ea"/>
                <a:cs typeface="Simplified Arabic" pitchFamily="2" charset="-78"/>
              </a:rPr>
              <a:t> تكون المسألة محل الجدال خلافية: ويزول بأحد طرق الترجيح، الاستغراق، التركيب وعدم الجدوى</a:t>
            </a:r>
          </a:p>
          <a:p>
            <a:pPr marL="274320" marR="0" lvl="0" indent="-274320" algn="r" defTabSz="914400" rtl="1" eaLnBrk="1" fontAlgn="auto" latinLnBrk="0" hangingPunct="1">
              <a:lnSpc>
                <a:spcPct val="100000"/>
              </a:lnSpc>
              <a:spcBef>
                <a:spcPct val="20000"/>
              </a:spcBef>
              <a:spcAft>
                <a:spcPts val="0"/>
              </a:spcAft>
              <a:buClr>
                <a:schemeClr val="accent3"/>
              </a:buClr>
              <a:buSzPct val="95000"/>
              <a:buFont typeface="Arial" pitchFamily="34" charset="0"/>
              <a:buChar char="•"/>
              <a:tabLst/>
              <a:defRPr/>
            </a:pPr>
            <a:r>
              <a:rPr lang="ar-DZ" sz="2200" dirty="0" smtClean="0">
                <a:latin typeface="Sakkal Majalla" pitchFamily="2" charset="-78"/>
                <a:cs typeface="Simplified Arabic" pitchFamily="2" charset="-78"/>
              </a:rPr>
              <a:t>أن يعتدّ بالخلاف علميا: ويتحقق ذلك</a:t>
            </a:r>
          </a:p>
          <a:p>
            <a:pPr marL="731520" lvl="1" indent="-274320" algn="r" rtl="1">
              <a:spcBef>
                <a:spcPct val="20000"/>
              </a:spcBef>
              <a:buClr>
                <a:schemeClr val="accent3"/>
              </a:buClr>
              <a:buSzPct val="95000"/>
              <a:buFont typeface="Wingdings" pitchFamily="2" charset="2"/>
              <a:buChar char="ü"/>
            </a:pPr>
            <a:r>
              <a:rPr lang="ar-DZ" sz="2200" dirty="0" smtClean="0">
                <a:latin typeface="Sakkal Majalla" pitchFamily="2" charset="-78"/>
                <a:cs typeface="Simplified Arabic" pitchFamily="2" charset="-78"/>
              </a:rPr>
              <a:t>أن يصدر الخلاف من علماء أو مدارس فقهية</a:t>
            </a:r>
          </a:p>
          <a:p>
            <a:pPr marL="731520" lvl="1" indent="-274320" algn="r" rtl="1">
              <a:spcBef>
                <a:spcPct val="20000"/>
              </a:spcBef>
              <a:buClr>
                <a:schemeClr val="accent3"/>
              </a:buClr>
              <a:buSzPct val="95000"/>
              <a:buFont typeface="Wingdings" pitchFamily="2" charset="2"/>
              <a:buChar char="ü"/>
            </a:pPr>
            <a:r>
              <a:rPr kumimoji="0" lang="ar-DZ" sz="2200" i="0" strike="noStrike" kern="1200" cap="none" spc="0" normalizeH="0" noProof="0" dirty="0" smtClean="0">
                <a:ln>
                  <a:noFill/>
                </a:ln>
                <a:solidFill>
                  <a:schemeClr val="tx1"/>
                </a:solidFill>
                <a:effectLst/>
                <a:uLnTx/>
                <a:uFillTx/>
                <a:latin typeface="Sakkal Majalla" pitchFamily="2" charset="-78"/>
                <a:ea typeface="+mn-ea"/>
                <a:cs typeface="Simplified Arabic" pitchFamily="2" charset="-78"/>
              </a:rPr>
              <a:t>الحجج لها أساس علمي</a:t>
            </a:r>
          </a:p>
          <a:p>
            <a:pPr marL="731520" lvl="1" indent="-274320" algn="r" rtl="1">
              <a:spcBef>
                <a:spcPct val="20000"/>
              </a:spcBef>
              <a:buClr>
                <a:schemeClr val="accent3"/>
              </a:buClr>
              <a:buSzPct val="95000"/>
              <a:buFont typeface="Wingdings" pitchFamily="2" charset="2"/>
              <a:buChar char="ü"/>
            </a:pPr>
            <a:r>
              <a:rPr lang="ar-DZ" sz="2200" dirty="0" smtClean="0">
                <a:latin typeface="Sakkal Majalla" pitchFamily="2" charset="-78"/>
                <a:cs typeface="Simplified Arabic" pitchFamily="2" charset="-78"/>
              </a:rPr>
              <a:t>الحجج لا تخرج عن المبادئ المتفق عليها.</a:t>
            </a:r>
          </a:p>
          <a:p>
            <a:pPr marL="274320" indent="-274320" algn="r" rtl="1">
              <a:spcBef>
                <a:spcPct val="20000"/>
              </a:spcBef>
              <a:buClr>
                <a:schemeClr val="accent3"/>
              </a:buClr>
              <a:buSzPct val="95000"/>
              <a:buFont typeface="Arial" pitchFamily="34" charset="0"/>
              <a:buChar char="•"/>
            </a:pPr>
            <a:r>
              <a:rPr lang="ar-DZ" sz="2200" dirty="0" smtClean="0">
                <a:latin typeface="Sakkal Majalla" pitchFamily="2" charset="-78"/>
                <a:cs typeface="Simplified Arabic" pitchFamily="2" charset="-78"/>
              </a:rPr>
              <a:t>الاتفاق على الكليات أو المبادئ</a:t>
            </a:r>
          </a:p>
          <a:p>
            <a:pPr marL="274320" lvl="0" indent="-274320" algn="r" rtl="1">
              <a:spcBef>
                <a:spcPct val="20000"/>
              </a:spcBef>
              <a:buClr>
                <a:schemeClr val="accent3"/>
              </a:buClr>
              <a:buSzPct val="95000"/>
            </a:pPr>
            <a:r>
              <a:rPr lang="ar-DZ" sz="2200" b="1" u="sng" dirty="0" smtClean="0">
                <a:latin typeface="Sakkal Majalla" pitchFamily="2" charset="-78"/>
                <a:cs typeface="Simplified Arabic" pitchFamily="2" charset="-78"/>
              </a:rPr>
              <a:t>مجال استخدامه</a:t>
            </a:r>
          </a:p>
          <a:p>
            <a:pPr marL="274320" lvl="0" indent="-274320" algn="r" rtl="1">
              <a:spcBef>
                <a:spcPct val="20000"/>
              </a:spcBef>
              <a:buClr>
                <a:schemeClr val="accent3"/>
              </a:buClr>
              <a:buSzPct val="95000"/>
            </a:pPr>
            <a:r>
              <a:rPr lang="ar-DZ" sz="2200" dirty="0" smtClean="0">
                <a:latin typeface="Sakkal Majalla" pitchFamily="2" charset="-78"/>
                <a:cs typeface="Simplified Arabic" pitchFamily="2" charset="-78"/>
              </a:rPr>
              <a:t>    يعتبر من أكثر المناهج استخداما وخاصة في الدراسات النقدية.</a:t>
            </a:r>
          </a:p>
          <a:p>
            <a:pPr marL="274320" indent="-274320" algn="r" rtl="1">
              <a:spcBef>
                <a:spcPct val="20000"/>
              </a:spcBef>
              <a:buClr>
                <a:schemeClr val="accent3"/>
              </a:buClr>
              <a:buSzPct val="95000"/>
              <a:buFont typeface="Arial" pitchFamily="34" charset="0"/>
              <a:buChar char="•"/>
            </a:pPr>
            <a:endParaRPr lang="ar-DZ" sz="2200" dirty="0" smtClean="0">
              <a:latin typeface="Sakkal Majalla" pitchFamily="2" charset="-78"/>
              <a:cs typeface="Simplified Arabic" pitchFamily="2" charset="-78"/>
            </a:endParaRPr>
          </a:p>
          <a:p>
            <a:pPr marL="731520" lvl="1" indent="-274320" algn="r" rtl="1">
              <a:spcBef>
                <a:spcPct val="20000"/>
              </a:spcBef>
              <a:buClr>
                <a:schemeClr val="accent3"/>
              </a:buClr>
              <a:buSzPct val="95000"/>
            </a:pPr>
            <a:endParaRPr kumimoji="0" lang="ar-DZ" sz="2200" i="0" strike="noStrike" kern="1200" cap="none" spc="0" normalizeH="0" noProof="0" dirty="0" smtClean="0">
              <a:ln>
                <a:noFill/>
              </a:ln>
              <a:solidFill>
                <a:schemeClr val="tx1"/>
              </a:solidFill>
              <a:effectLst/>
              <a:uLnTx/>
              <a:uFillTx/>
              <a:latin typeface="Sakkal Majalla" pitchFamily="2" charset="-78"/>
              <a:ea typeface="+mn-ea"/>
              <a:cs typeface="Simplified Arabic" pitchFamily="2" charset="-78"/>
            </a:endParaRPr>
          </a:p>
          <a:p>
            <a:pPr marL="274320" marR="0" lvl="0" indent="-274320" algn="r" defTabSz="914400" rtl="1" eaLnBrk="1" fontAlgn="auto" latinLnBrk="0" hangingPunct="1">
              <a:lnSpc>
                <a:spcPct val="100000"/>
              </a:lnSpc>
              <a:spcBef>
                <a:spcPct val="20000"/>
              </a:spcBef>
              <a:spcAft>
                <a:spcPts val="0"/>
              </a:spcAft>
              <a:buClr>
                <a:schemeClr val="accent3"/>
              </a:buClr>
              <a:buSzPct val="95000"/>
              <a:buFont typeface="Wingdings 2"/>
              <a:buNone/>
              <a:tabLst/>
              <a:defRPr/>
            </a:pPr>
            <a:endParaRPr kumimoji="0" lang="ar-DZ" sz="2000" b="1" i="0" u="sng" strike="noStrike" kern="1200" cap="none" spc="0" normalizeH="0" noProof="0" dirty="0" smtClean="0">
              <a:ln>
                <a:noFill/>
              </a:ln>
              <a:solidFill>
                <a:schemeClr val="tx1"/>
              </a:solidFill>
              <a:effectLst/>
              <a:uLnTx/>
              <a:uFillTx/>
              <a:latin typeface="Sakkal Majalla" pitchFamily="2" charset="-78"/>
              <a:ea typeface="+mn-ea"/>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p:cTn id="7" dur="1000" fill="hold"/>
                                        <p:tgtEl>
                                          <p:spTgt spid="4">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4">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 calcmode="lin" valueType="num">
                                      <p:cBhvr>
                                        <p:cTn id="14" dur="1000" fill="hold"/>
                                        <p:tgtEl>
                                          <p:spTgt spid="4">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4">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4">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nodeType="clickEffect">
                                  <p:stCondLst>
                                    <p:cond delay="0"/>
                                  </p:stCondLst>
                                  <p:childTnLst>
                                    <p:set>
                                      <p:cBhvr>
                                        <p:cTn id="20" dur="1" fill="hold">
                                          <p:stCondLst>
                                            <p:cond delay="0"/>
                                          </p:stCondLst>
                                        </p:cTn>
                                        <p:tgtEl>
                                          <p:spTgt spid="4">
                                            <p:txEl>
                                              <p:pRg st="2" end="2"/>
                                            </p:txEl>
                                          </p:spTgt>
                                        </p:tgtEl>
                                        <p:attrNameLst>
                                          <p:attrName>style.visibility</p:attrName>
                                        </p:attrNameLst>
                                      </p:cBhvr>
                                      <p:to>
                                        <p:strVal val="visible"/>
                                      </p:to>
                                    </p:set>
                                    <p:anim calcmode="lin" valueType="num">
                                      <p:cBhvr>
                                        <p:cTn id="21" dur="1000" fill="hold"/>
                                        <p:tgtEl>
                                          <p:spTgt spid="4">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4">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4">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nodeType="clickEffect">
                                  <p:stCondLst>
                                    <p:cond delay="0"/>
                                  </p:stCondLst>
                                  <p:childTnLst>
                                    <p:set>
                                      <p:cBhvr>
                                        <p:cTn id="27" dur="1" fill="hold">
                                          <p:stCondLst>
                                            <p:cond delay="0"/>
                                          </p:stCondLst>
                                        </p:cTn>
                                        <p:tgtEl>
                                          <p:spTgt spid="4">
                                            <p:txEl>
                                              <p:pRg st="3" end="3"/>
                                            </p:txEl>
                                          </p:spTgt>
                                        </p:tgtEl>
                                        <p:attrNameLst>
                                          <p:attrName>style.visibility</p:attrName>
                                        </p:attrNameLst>
                                      </p:cBhvr>
                                      <p:to>
                                        <p:strVal val="visible"/>
                                      </p:to>
                                    </p:set>
                                    <p:anim calcmode="lin" valueType="num">
                                      <p:cBhvr>
                                        <p:cTn id="28" dur="1000" fill="hold"/>
                                        <p:tgtEl>
                                          <p:spTgt spid="4">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4">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4">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nodeType="clickEffect">
                                  <p:stCondLst>
                                    <p:cond delay="0"/>
                                  </p:stCondLst>
                                  <p:childTnLst>
                                    <p:set>
                                      <p:cBhvr>
                                        <p:cTn id="34" dur="1" fill="hold">
                                          <p:stCondLst>
                                            <p:cond delay="0"/>
                                          </p:stCondLst>
                                        </p:cTn>
                                        <p:tgtEl>
                                          <p:spTgt spid="4">
                                            <p:txEl>
                                              <p:pRg st="4" end="4"/>
                                            </p:txEl>
                                          </p:spTgt>
                                        </p:tgtEl>
                                        <p:attrNameLst>
                                          <p:attrName>style.visibility</p:attrName>
                                        </p:attrNameLst>
                                      </p:cBhvr>
                                      <p:to>
                                        <p:strVal val="visible"/>
                                      </p:to>
                                    </p:set>
                                    <p:anim calcmode="lin" valueType="num">
                                      <p:cBhvr>
                                        <p:cTn id="35" dur="1000" fill="hold"/>
                                        <p:tgtEl>
                                          <p:spTgt spid="4">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4">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4">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nodeType="clickEffect">
                                  <p:stCondLst>
                                    <p:cond delay="0"/>
                                  </p:stCondLst>
                                  <p:childTnLst>
                                    <p:set>
                                      <p:cBhvr>
                                        <p:cTn id="41" dur="1" fill="hold">
                                          <p:stCondLst>
                                            <p:cond delay="0"/>
                                          </p:stCondLst>
                                        </p:cTn>
                                        <p:tgtEl>
                                          <p:spTgt spid="4">
                                            <p:txEl>
                                              <p:pRg st="5" end="5"/>
                                            </p:txEl>
                                          </p:spTgt>
                                        </p:tgtEl>
                                        <p:attrNameLst>
                                          <p:attrName>style.visibility</p:attrName>
                                        </p:attrNameLst>
                                      </p:cBhvr>
                                      <p:to>
                                        <p:strVal val="visible"/>
                                      </p:to>
                                    </p:set>
                                    <p:anim calcmode="lin" valueType="num">
                                      <p:cBhvr>
                                        <p:cTn id="42" dur="1000" fill="hold"/>
                                        <p:tgtEl>
                                          <p:spTgt spid="4">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4">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4">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nodeType="clickEffect">
                                  <p:stCondLst>
                                    <p:cond delay="0"/>
                                  </p:stCondLst>
                                  <p:childTnLst>
                                    <p:set>
                                      <p:cBhvr>
                                        <p:cTn id="48" dur="1" fill="hold">
                                          <p:stCondLst>
                                            <p:cond delay="0"/>
                                          </p:stCondLst>
                                        </p:cTn>
                                        <p:tgtEl>
                                          <p:spTgt spid="4">
                                            <p:txEl>
                                              <p:pRg st="6" end="6"/>
                                            </p:txEl>
                                          </p:spTgt>
                                        </p:tgtEl>
                                        <p:attrNameLst>
                                          <p:attrName>style.visibility</p:attrName>
                                        </p:attrNameLst>
                                      </p:cBhvr>
                                      <p:to>
                                        <p:strVal val="visible"/>
                                      </p:to>
                                    </p:set>
                                    <p:anim calcmode="lin" valueType="num">
                                      <p:cBhvr>
                                        <p:cTn id="49" dur="1000" fill="hold"/>
                                        <p:tgtEl>
                                          <p:spTgt spid="4">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4">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4">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nodeType="clickEffect">
                                  <p:stCondLst>
                                    <p:cond delay="0"/>
                                  </p:stCondLst>
                                  <p:childTnLst>
                                    <p:set>
                                      <p:cBhvr>
                                        <p:cTn id="55" dur="1" fill="hold">
                                          <p:stCondLst>
                                            <p:cond delay="0"/>
                                          </p:stCondLst>
                                        </p:cTn>
                                        <p:tgtEl>
                                          <p:spTgt spid="4">
                                            <p:txEl>
                                              <p:pRg st="7" end="7"/>
                                            </p:txEl>
                                          </p:spTgt>
                                        </p:tgtEl>
                                        <p:attrNameLst>
                                          <p:attrName>style.visibility</p:attrName>
                                        </p:attrNameLst>
                                      </p:cBhvr>
                                      <p:to>
                                        <p:strVal val="visible"/>
                                      </p:to>
                                    </p:set>
                                    <p:anim calcmode="lin" valueType="num">
                                      <p:cBhvr>
                                        <p:cTn id="56" dur="1000" fill="hold"/>
                                        <p:tgtEl>
                                          <p:spTgt spid="4">
                                            <p:txEl>
                                              <p:pRg st="7" end="7"/>
                                            </p:txEl>
                                          </p:spTgt>
                                        </p:tgtEl>
                                        <p:attrNameLst>
                                          <p:attrName>ppt_w</p:attrName>
                                        </p:attrNameLst>
                                      </p:cBhvr>
                                      <p:tavLst>
                                        <p:tav tm="0">
                                          <p:val>
                                            <p:strVal val="#ppt_w+.3"/>
                                          </p:val>
                                        </p:tav>
                                        <p:tav tm="100000">
                                          <p:val>
                                            <p:strVal val="#ppt_w"/>
                                          </p:val>
                                        </p:tav>
                                      </p:tavLst>
                                    </p:anim>
                                    <p:anim calcmode="lin" valueType="num">
                                      <p:cBhvr>
                                        <p:cTn id="57" dur="1000" fill="hold"/>
                                        <p:tgtEl>
                                          <p:spTgt spid="4">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4">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0" presetClass="entr" presetSubtype="0" decel="100000" fill="hold" nodeType="clickEffect">
                                  <p:stCondLst>
                                    <p:cond delay="0"/>
                                  </p:stCondLst>
                                  <p:childTnLst>
                                    <p:set>
                                      <p:cBhvr>
                                        <p:cTn id="62" dur="1" fill="hold">
                                          <p:stCondLst>
                                            <p:cond delay="0"/>
                                          </p:stCondLst>
                                        </p:cTn>
                                        <p:tgtEl>
                                          <p:spTgt spid="4">
                                            <p:txEl>
                                              <p:pRg st="8" end="8"/>
                                            </p:txEl>
                                          </p:spTgt>
                                        </p:tgtEl>
                                        <p:attrNameLst>
                                          <p:attrName>style.visibility</p:attrName>
                                        </p:attrNameLst>
                                      </p:cBhvr>
                                      <p:to>
                                        <p:strVal val="visible"/>
                                      </p:to>
                                    </p:set>
                                    <p:anim calcmode="lin" valueType="num">
                                      <p:cBhvr>
                                        <p:cTn id="63" dur="1000" fill="hold"/>
                                        <p:tgtEl>
                                          <p:spTgt spid="4">
                                            <p:txEl>
                                              <p:pRg st="8" end="8"/>
                                            </p:txEl>
                                          </p:spTgt>
                                        </p:tgtEl>
                                        <p:attrNameLst>
                                          <p:attrName>ppt_w</p:attrName>
                                        </p:attrNameLst>
                                      </p:cBhvr>
                                      <p:tavLst>
                                        <p:tav tm="0">
                                          <p:val>
                                            <p:strVal val="#ppt_w+.3"/>
                                          </p:val>
                                        </p:tav>
                                        <p:tav tm="100000">
                                          <p:val>
                                            <p:strVal val="#ppt_w"/>
                                          </p:val>
                                        </p:tav>
                                      </p:tavLst>
                                    </p:anim>
                                    <p:anim calcmode="lin" valueType="num">
                                      <p:cBhvr>
                                        <p:cTn id="64" dur="1000" fill="hold"/>
                                        <p:tgtEl>
                                          <p:spTgt spid="4">
                                            <p:txEl>
                                              <p:pRg st="8" end="8"/>
                                            </p:txEl>
                                          </p:spTgt>
                                        </p:tgtEl>
                                        <p:attrNameLst>
                                          <p:attrName>ppt_h</p:attrName>
                                        </p:attrNameLst>
                                      </p:cBhvr>
                                      <p:tavLst>
                                        <p:tav tm="0">
                                          <p:val>
                                            <p:strVal val="#ppt_h"/>
                                          </p:val>
                                        </p:tav>
                                        <p:tav tm="100000">
                                          <p:val>
                                            <p:strVal val="#ppt_h"/>
                                          </p:val>
                                        </p:tav>
                                      </p:tavLst>
                                    </p:anim>
                                    <p:animEffect transition="in" filter="fade">
                                      <p:cBhvr>
                                        <p:cTn id="65" dur="1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1"/>
          <p:cNvSpPr>
            <a:spLocks noGrp="1"/>
          </p:cNvSpPr>
          <p:nvPr>
            <p:ph idx="1"/>
          </p:nvPr>
        </p:nvSpPr>
        <p:spPr>
          <a:xfrm>
            <a:off x="457200" y="1935480"/>
            <a:ext cx="8229600" cy="1422082"/>
          </a:xfrm>
        </p:spPr>
        <p:txBody>
          <a:bodyPr>
            <a:normAutofit fontScale="90000" lnSpcReduction="20000"/>
          </a:bodyPr>
          <a:lstStyle/>
          <a:p>
            <a:pPr algn="ctr">
              <a:buNone/>
            </a:pPr>
            <a:r>
              <a:rPr lang="fr-FR" b="1" dirty="0" smtClean="0">
                <a:latin typeface="Sakkal Majalla" pitchFamily="2" charset="-78"/>
                <a:cs typeface="Sakkal Majalla" pitchFamily="2" charset="-78"/>
              </a:rPr>
              <a:t/>
            </a:r>
            <a:br>
              <a:rPr lang="fr-FR" b="1" dirty="0" smtClean="0">
                <a:latin typeface="Sakkal Majalla" pitchFamily="2" charset="-78"/>
                <a:cs typeface="Sakkal Majalla" pitchFamily="2" charset="-78"/>
              </a:rPr>
            </a:br>
            <a:r>
              <a:rPr lang="ar-DZ" sz="62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rPr>
              <a:t>المنهج الاستدلالي</a:t>
            </a:r>
            <a:r>
              <a:rPr lang="fr-FR" dirty="0" smtClean="0">
                <a:latin typeface="Sakkal Majalla" pitchFamily="2" charset="-78"/>
                <a:cs typeface="Sakkal Majalla" pitchFamily="2" charset="-78"/>
              </a:rPr>
              <a:t/>
            </a:r>
            <a:br>
              <a:rPr lang="fr-FR" dirty="0" smtClean="0">
                <a:latin typeface="Sakkal Majalla" pitchFamily="2" charset="-78"/>
                <a:cs typeface="Sakkal Majalla" pitchFamily="2" charset="-78"/>
              </a:rPr>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7">
                                            <p:txEl>
                                              <p:pRg st="0" end="0"/>
                                            </p:txEl>
                                          </p:spTgt>
                                        </p:tgtEl>
                                        <p:attrNameLst>
                                          <p:attrName>style.visibility</p:attrName>
                                        </p:attrNameLst>
                                      </p:cBhvr>
                                      <p:to>
                                        <p:strVal val="visible"/>
                                      </p:to>
                                    </p:set>
                                    <p:anim calcmode="lin" valueType="num">
                                      <p:cBhvr>
                                        <p:cTn id="7" dur="500" fill="hold"/>
                                        <p:tgtEl>
                                          <p:spTgt spid="7">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7">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7">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7">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7">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8" presetClass="exit" presetSubtype="0" decel="50000" fill="hold" grpId="1" nodeType="clickEffect">
                                  <p:stCondLst>
                                    <p:cond delay="0"/>
                                  </p:stCondLst>
                                  <p:iterate type="lt">
                                    <p:tmPct val="0"/>
                                  </p:iterate>
                                  <p:childTnLst>
                                    <p:anim calcmode="lin" valueType="num">
                                      <p:cBhvr>
                                        <p:cTn id="15" dur="1000"/>
                                        <p:tgtEl>
                                          <p:spTgt spid="7">
                                            <p:txEl>
                                              <p:pRg st="0" end="0"/>
                                            </p:txEl>
                                          </p:spTgt>
                                        </p:tgtEl>
                                        <p:attrNameLst>
                                          <p:attrName>style.rotation</p:attrName>
                                        </p:attrNameLst>
                                      </p:cBhvr>
                                      <p:tavLst>
                                        <p:tav tm="0">
                                          <p:val>
                                            <p:fltVal val="0"/>
                                          </p:val>
                                        </p:tav>
                                        <p:tav tm="20000">
                                          <p:val>
                                            <p:fltVal val="90"/>
                                          </p:val>
                                        </p:tav>
                                        <p:tav tm="20000">
                                          <p:val>
                                            <p:fltVal val="90"/>
                                          </p:val>
                                        </p:tav>
                                        <p:tav tm="100000">
                                          <p:val>
                                            <p:fltVal val="90"/>
                                          </p:val>
                                        </p:tav>
                                      </p:tavLst>
                                    </p:anim>
                                    <p:anim calcmode="lin" valueType="num">
                                      <p:cBhvr>
                                        <p:cTn id="16" dur="1000"/>
                                        <p:tgtEl>
                                          <p:spTgt spid="7">
                                            <p:txEl>
                                              <p:pRg st="0" end="0"/>
                                            </p:txEl>
                                          </p:spTgt>
                                        </p:tgtEl>
                                        <p:attrNameLst>
                                          <p:attrName>ppt_x</p:attrName>
                                        </p:attrNameLst>
                                      </p:cBhvr>
                                      <p:tavLst>
                                        <p:tav tm="0">
                                          <p:val>
                                            <p:strVal val="ppt_x"/>
                                          </p:val>
                                        </p:tav>
                                        <p:tav tm="50000">
                                          <p:val>
                                            <p:fltVal val="0.95"/>
                                          </p:val>
                                        </p:tav>
                                        <p:tav tm="100000">
                                          <p:val>
                                            <p:fltVal val="-1"/>
                                          </p:val>
                                        </p:tav>
                                      </p:tavLst>
                                    </p:anim>
                                    <p:anim calcmode="lin" valueType="num">
                                      <p:cBhvr>
                                        <p:cTn id="17" dur="1000"/>
                                        <p:tgtEl>
                                          <p:spTgt spid="7">
                                            <p:txEl>
                                              <p:pRg st="0" end="0"/>
                                            </p:txEl>
                                          </p:spTgt>
                                        </p:tgtEl>
                                        <p:attrNameLst>
                                          <p:attrName>ppt_y</p:attrName>
                                        </p:attrNameLst>
                                      </p:cBhvr>
                                      <p:tavLst>
                                        <p:tav tm="0">
                                          <p:val>
                                            <p:strVal val="ppt_y"/>
                                          </p:val>
                                        </p:tav>
                                        <p:tav tm="100000">
                                          <p:val>
                                            <p:strVal val="ppt_y"/>
                                          </p:val>
                                        </p:tav>
                                      </p:tavLst>
                                    </p:anim>
                                    <p:animEffect transition="out" filter="fade">
                                      <p:cBhvr>
                                        <p:cTn id="18" dur="1000"/>
                                        <p:tgtEl>
                                          <p:spTgt spid="7">
                                            <p:txEl>
                                              <p:pRg st="0" end="0"/>
                                            </p:txEl>
                                          </p:spTgt>
                                        </p:tgtEl>
                                      </p:cBhvr>
                                    </p:animEffect>
                                    <p:set>
                                      <p:cBhvr>
                                        <p:cTn id="19" dur="1" fill="hold">
                                          <p:stCondLst>
                                            <p:cond delay="999"/>
                                          </p:stCondLst>
                                        </p:cTn>
                                        <p:tgtEl>
                                          <p:spTgt spid="7">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p"/>
      <p:bldP spid="7" grpI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4357718"/>
          </a:xfrm>
        </p:spPr>
        <p:txBody>
          <a:bodyPr>
            <a:normAutofit/>
          </a:bodyPr>
          <a:lstStyle/>
          <a:p>
            <a:pPr marL="0" indent="357188" algn="r" rtl="1">
              <a:lnSpc>
                <a:spcPct val="150000"/>
              </a:lnSpc>
              <a:buNone/>
            </a:pPr>
            <a:r>
              <a:rPr lang="ar-DZ" sz="2200" dirty="0" smtClean="0">
                <a:latin typeface="Sakkal Majalla" pitchFamily="2" charset="-78"/>
                <a:cs typeface="Simplified Arabic" pitchFamily="2" charset="-78"/>
              </a:rPr>
              <a:t>    </a:t>
            </a:r>
            <a:r>
              <a:rPr lang="ar-DZ" sz="2200" b="1" dirty="0" smtClean="0">
                <a:latin typeface="Sakkal Majalla" pitchFamily="2" charset="-78"/>
                <a:cs typeface="Simplified Arabic" pitchFamily="2" charset="-78"/>
              </a:rPr>
              <a:t>ويسمى أيضا بالمنهج التحليلي والاستنباطي</a:t>
            </a:r>
            <a:r>
              <a:rPr lang="ar-DZ" sz="2200" dirty="0" smtClean="0">
                <a:latin typeface="Sakkal Majalla" pitchFamily="2" charset="-78"/>
                <a:cs typeface="Simplified Arabic" pitchFamily="2" charset="-78"/>
              </a:rPr>
              <a:t>.</a:t>
            </a:r>
          </a:p>
          <a:p>
            <a:pPr marL="0" indent="357188" algn="r" rtl="1">
              <a:lnSpc>
                <a:spcPct val="150000"/>
              </a:lnSpc>
              <a:buNone/>
            </a:pPr>
            <a:r>
              <a:rPr lang="ar-DZ" sz="2200" dirty="0" smtClean="0">
                <a:latin typeface="Sakkal Majalla" pitchFamily="2" charset="-78"/>
                <a:cs typeface="Simplified Arabic" pitchFamily="2" charset="-78"/>
              </a:rPr>
              <a:t>يُعرف بأنه: المنهج الذي يقارب الحقيقة </a:t>
            </a:r>
            <a:r>
              <a:rPr lang="ar-DZ" sz="2200" dirty="0" err="1" smtClean="0">
                <a:latin typeface="Sakkal Majalla" pitchFamily="2" charset="-78"/>
                <a:cs typeface="Simplified Arabic" pitchFamily="2" charset="-78"/>
              </a:rPr>
              <a:t>بالإستدلال</a:t>
            </a:r>
            <a:r>
              <a:rPr lang="ar-DZ" sz="2200" dirty="0" smtClean="0">
                <a:latin typeface="Sakkal Majalla" pitchFamily="2" charset="-78"/>
                <a:cs typeface="Simplified Arabic" pitchFamily="2" charset="-78"/>
              </a:rPr>
              <a:t> من حيث هو عملية عقلية تنتقل فيها من قضية أو عدة قضايا إلى قضية أخرى تُستخلص منها مباشرة دون اللجوء إلى التجربة، ويستلزم عادة أن تكون القضايا المستنتجة جديدة بالنسبة للقضايا </a:t>
            </a:r>
            <a:r>
              <a:rPr lang="ar-DZ" sz="2200" dirty="0" err="1" smtClean="0">
                <a:latin typeface="Sakkal Majalla" pitchFamily="2" charset="-78"/>
                <a:cs typeface="Simplified Arabic" pitchFamily="2" charset="-78"/>
              </a:rPr>
              <a:t>الاصلية</a:t>
            </a:r>
            <a:r>
              <a:rPr lang="ar-DZ" sz="2200" dirty="0" smtClean="0">
                <a:latin typeface="Sakkal Majalla" pitchFamily="2" charset="-78"/>
                <a:cs typeface="Simplified Arabic" pitchFamily="2" charset="-78"/>
              </a:rPr>
              <a:t>.</a:t>
            </a:r>
            <a:endParaRPr lang="fr-FR" sz="2200" dirty="0" smtClean="0">
              <a:latin typeface="Sakkal Majalla" pitchFamily="2" charset="-78"/>
              <a:cs typeface="Simplified Arabic" pitchFamily="2" charset="-78"/>
            </a:endParaRPr>
          </a:p>
          <a:p>
            <a:pPr marL="0" indent="357188" algn="r" rtl="1">
              <a:lnSpc>
                <a:spcPct val="150000"/>
              </a:lnSpc>
              <a:buNone/>
            </a:pPr>
            <a:r>
              <a:rPr lang="ar-DZ" sz="2200" dirty="0" smtClean="0">
                <a:latin typeface="Sakkal Majalla" pitchFamily="2" charset="-78"/>
                <a:cs typeface="Simplified Arabic" pitchFamily="2" charset="-78"/>
              </a:rPr>
              <a:t>ويعرف أيضا:هو المنهج الذي نسير فيه من مبدأ إلى قضايا تنتج عنه بالضرورة، دون اللجوء إلى التجربة</a:t>
            </a:r>
            <a:endParaRPr lang="fr-FR" sz="2200" dirty="0" smtClean="0">
              <a:latin typeface="Sakkal Majalla" pitchFamily="2" charset="-78"/>
              <a:cs typeface="Simplified Arabic" pitchFamily="2" charset="-78"/>
            </a:endParaRPr>
          </a:p>
          <a:p>
            <a:pPr marL="0" indent="357188" algn="r" rtl="1">
              <a:lnSpc>
                <a:spcPct val="150000"/>
              </a:lnSpc>
              <a:buNone/>
            </a:pPr>
            <a:r>
              <a:rPr lang="ar-DZ" sz="2200" dirty="0" smtClean="0">
                <a:latin typeface="Sakkal Majalla" pitchFamily="2" charset="-78"/>
                <a:cs typeface="Simplified Arabic" pitchFamily="2" charset="-78"/>
              </a:rPr>
              <a:t>ويُعرف أيضا بأنه: الطريقة العلمية المعتمدة على الأدلة في إقامة حكم على ظاهرة انطلاقا من ظاهرة معلومة.</a:t>
            </a:r>
            <a:endParaRPr lang="fr-FR" sz="2200" dirty="0" smtClean="0">
              <a:latin typeface="Sakkal Majalla" pitchFamily="2" charset="-78"/>
              <a:cs typeface="Simplified Arabic" pitchFamily="2" charset="-78"/>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5" presetClass="entr" presetSubtype="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 calcmode="lin" valueType="num">
                                      <p:cBhvr>
                                        <p:cTn id="12" dur="10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3" dur="1000" fill="hold"/>
                                        <p:tgtEl>
                                          <p:spTgt spid="3">
                                            <p:txEl>
                                              <p:pRg st="1" end="1"/>
                                            </p:txEl>
                                          </p:spTgt>
                                        </p:tgtEl>
                                        <p:attrNameLst>
                                          <p:attrName>ppt_h</p:attrName>
                                        </p:attrNameLst>
                                      </p:cBhvr>
                                      <p:tavLst>
                                        <p:tav tm="0">
                                          <p:val>
                                            <p:fltVal val="0"/>
                                          </p:val>
                                        </p:tav>
                                        <p:tav tm="100000">
                                          <p:val>
                                            <p:strVal val="#ppt_h"/>
                                          </p:val>
                                        </p:tav>
                                      </p:tavLst>
                                    </p:anim>
                                    <p:anim calcmode="lin" valueType="num">
                                      <p:cBhvr>
                                        <p:cTn id="14" dur="1000" fill="hold"/>
                                        <p:tgtEl>
                                          <p:spTgt spid="3">
                                            <p:txEl>
                                              <p:pRg st="1" end="1"/>
                                            </p:txEl>
                                          </p:spTgt>
                                        </p:tgtEl>
                                        <p:attrNameLst>
                                          <p:attrName>ppt_x</p:attrName>
                                        </p:attrNameLst>
                                      </p:cBhvr>
                                      <p:tavLst>
                                        <p:tav tm="0" fmla="#ppt_x+(cos(-2*pi*(1-$))*-#ppt_x-sin(-2*pi*(1-$))*(1-#ppt_y))*(1-$)">
                                          <p:val>
                                            <p:fltVal val="0"/>
                                          </p:val>
                                        </p:tav>
                                        <p:tav tm="100000">
                                          <p:val>
                                            <p:fltVal val="1"/>
                                          </p:val>
                                        </p:tav>
                                      </p:tavLst>
                                    </p:anim>
                                    <p:anim calcmode="lin" valueType="num">
                                      <p:cBhvr>
                                        <p:cTn id="15" dur="1000" fill="hold"/>
                                        <p:tgtEl>
                                          <p:spTgt spid="3">
                                            <p:txEl>
                                              <p:pRg st="1" end="1"/>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16" fill="hold">
                      <p:stCondLst>
                        <p:cond delay="indefinite"/>
                      </p:stCondLst>
                      <p:childTnLst>
                        <p:par>
                          <p:cTn id="17" fill="hold">
                            <p:stCondLst>
                              <p:cond delay="0"/>
                            </p:stCondLst>
                            <p:childTnLst>
                              <p:par>
                                <p:cTn id="18" presetID="15" presetClass="entr" presetSubtype="0" fill="hold" nodeType="clickEffect">
                                  <p:stCondLst>
                                    <p:cond delay="0"/>
                                  </p:stCondLst>
                                  <p:childTnLst>
                                    <p:set>
                                      <p:cBhvr>
                                        <p:cTn id="19" dur="1" fill="hold">
                                          <p:stCondLst>
                                            <p:cond delay="0"/>
                                          </p:stCondLst>
                                        </p:cTn>
                                        <p:tgtEl>
                                          <p:spTgt spid="3">
                                            <p:txEl>
                                              <p:pRg st="2" end="2"/>
                                            </p:txEl>
                                          </p:spTgt>
                                        </p:tgtEl>
                                        <p:attrNameLst>
                                          <p:attrName>style.visibility</p:attrName>
                                        </p:attrNameLst>
                                      </p:cBhvr>
                                      <p:to>
                                        <p:strVal val="visible"/>
                                      </p:to>
                                    </p:set>
                                    <p:anim calcmode="lin" valueType="num">
                                      <p:cBhvr>
                                        <p:cTn id="20" dur="10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1" dur="1000" fill="hold"/>
                                        <p:tgtEl>
                                          <p:spTgt spid="3">
                                            <p:txEl>
                                              <p:pRg st="2" end="2"/>
                                            </p:txEl>
                                          </p:spTgt>
                                        </p:tgtEl>
                                        <p:attrNameLst>
                                          <p:attrName>ppt_h</p:attrName>
                                        </p:attrNameLst>
                                      </p:cBhvr>
                                      <p:tavLst>
                                        <p:tav tm="0">
                                          <p:val>
                                            <p:fltVal val="0"/>
                                          </p:val>
                                        </p:tav>
                                        <p:tav tm="100000">
                                          <p:val>
                                            <p:strVal val="#ppt_h"/>
                                          </p:val>
                                        </p:tav>
                                      </p:tavLst>
                                    </p:anim>
                                    <p:anim calcmode="lin" valueType="num">
                                      <p:cBhvr>
                                        <p:cTn id="22" dur="1000" fill="hold"/>
                                        <p:tgtEl>
                                          <p:spTgt spid="3">
                                            <p:txEl>
                                              <p:pRg st="2" end="2"/>
                                            </p:txEl>
                                          </p:spTgt>
                                        </p:tgtEl>
                                        <p:attrNameLst>
                                          <p:attrName>ppt_x</p:attrName>
                                        </p:attrNameLst>
                                      </p:cBhvr>
                                      <p:tavLst>
                                        <p:tav tm="0" fmla="#ppt_x+(cos(-2*pi*(1-$))*-#ppt_x-sin(-2*pi*(1-$))*(1-#ppt_y))*(1-$)">
                                          <p:val>
                                            <p:fltVal val="0"/>
                                          </p:val>
                                        </p:tav>
                                        <p:tav tm="100000">
                                          <p:val>
                                            <p:fltVal val="1"/>
                                          </p:val>
                                        </p:tav>
                                      </p:tavLst>
                                    </p:anim>
                                    <p:anim calcmode="lin" valueType="num">
                                      <p:cBhvr>
                                        <p:cTn id="23" dur="1000" fill="hold"/>
                                        <p:tgtEl>
                                          <p:spTgt spid="3">
                                            <p:txEl>
                                              <p:pRg st="2" end="2"/>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par>
                    <p:cTn id="24" fill="hold">
                      <p:stCondLst>
                        <p:cond delay="indefinite"/>
                      </p:stCondLst>
                      <p:childTnLst>
                        <p:par>
                          <p:cTn id="25" fill="hold">
                            <p:stCondLst>
                              <p:cond delay="0"/>
                            </p:stCondLst>
                            <p:childTnLst>
                              <p:par>
                                <p:cTn id="26" presetID="15" presetClass="entr" presetSubtype="0" fill="hold"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 calcmode="lin" valueType="num">
                                      <p:cBhvr>
                                        <p:cTn id="28" dur="10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9" dur="1000" fill="hold"/>
                                        <p:tgtEl>
                                          <p:spTgt spid="3">
                                            <p:txEl>
                                              <p:pRg st="3" end="3"/>
                                            </p:txEl>
                                          </p:spTgt>
                                        </p:tgtEl>
                                        <p:attrNameLst>
                                          <p:attrName>ppt_h</p:attrName>
                                        </p:attrNameLst>
                                      </p:cBhvr>
                                      <p:tavLst>
                                        <p:tav tm="0">
                                          <p:val>
                                            <p:fltVal val="0"/>
                                          </p:val>
                                        </p:tav>
                                        <p:tav tm="100000">
                                          <p:val>
                                            <p:strVal val="#ppt_h"/>
                                          </p:val>
                                        </p:tav>
                                      </p:tavLst>
                                    </p:anim>
                                    <p:anim calcmode="lin" valueType="num">
                                      <p:cBhvr>
                                        <p:cTn id="30" dur="1000" fill="hold"/>
                                        <p:tgtEl>
                                          <p:spTgt spid="3">
                                            <p:txEl>
                                              <p:pRg st="3" end="3"/>
                                            </p:txEl>
                                          </p:spTgt>
                                        </p:tgtEl>
                                        <p:attrNameLst>
                                          <p:attrName>ppt_x</p:attrName>
                                        </p:attrNameLst>
                                      </p:cBhvr>
                                      <p:tavLst>
                                        <p:tav tm="0" fmla="#ppt_x+(cos(-2*pi*(1-$))*-#ppt_x-sin(-2*pi*(1-$))*(1-#ppt_y))*(1-$)">
                                          <p:val>
                                            <p:fltVal val="0"/>
                                          </p:val>
                                        </p:tav>
                                        <p:tav tm="100000">
                                          <p:val>
                                            <p:fltVal val="1"/>
                                          </p:val>
                                        </p:tav>
                                      </p:tavLst>
                                    </p:anim>
                                    <p:anim calcmode="lin" valueType="num">
                                      <p:cBhvr>
                                        <p:cTn id="31" dur="1000" fill="hold"/>
                                        <p:tgtEl>
                                          <p:spTgt spid="3">
                                            <p:txEl>
                                              <p:pRg st="3" end="3"/>
                                            </p:txEl>
                                          </p:spTgt>
                                        </p:tgtEl>
                                        <p:attrNameLst>
                                          <p:attrName>ppt_y</p:attrName>
                                        </p:attrNameLst>
                                      </p:cBhvr>
                                      <p:tavLst>
                                        <p:tav tm="0" fmla="#ppt_y+(sin(-2*pi*(1-$))*-#ppt_x+cos(-2*pi*(1-$))*(1-#ppt_y))*(1-$)">
                                          <p:val>
                                            <p:fltVal val="0"/>
                                          </p:val>
                                        </p:tav>
                                        <p:tav tm="100000">
                                          <p:val>
                                            <p:fltVal val="1"/>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2071702"/>
          </a:xfrm>
        </p:spPr>
        <p:txBody>
          <a:bodyPr/>
          <a:lstStyle/>
          <a:p>
            <a:pPr algn="r" rtl="1">
              <a:buNone/>
            </a:pPr>
            <a:r>
              <a:rPr lang="ar-DZ" sz="2400" b="1" u="sng" dirty="0" smtClean="0">
                <a:latin typeface="Sakkal Majalla" pitchFamily="2" charset="-78"/>
                <a:cs typeface="Simplified Arabic" pitchFamily="2" charset="-78"/>
              </a:rPr>
              <a:t>مبادئه</a:t>
            </a:r>
            <a:r>
              <a:rPr lang="ar-DZ" sz="2400" dirty="0" smtClean="0">
                <a:latin typeface="Sakkal Majalla" pitchFamily="2" charset="-78"/>
                <a:cs typeface="Simplified Arabic" pitchFamily="2" charset="-78"/>
              </a:rPr>
              <a:t>:</a:t>
            </a:r>
            <a:endParaRPr lang="fr-FR" sz="2400" dirty="0" smtClean="0">
              <a:latin typeface="Sakkal Majalla" pitchFamily="2" charset="-78"/>
              <a:cs typeface="Simplified Arabic" pitchFamily="2" charset="-78"/>
            </a:endParaRPr>
          </a:p>
          <a:p>
            <a:pPr lvl="0" algn="r" rtl="1">
              <a:buFont typeface="Wingdings" pitchFamily="2" charset="2"/>
              <a:buChar char="§"/>
            </a:pPr>
            <a:r>
              <a:rPr lang="ar-DZ" sz="2400" b="1" dirty="0" smtClean="0">
                <a:latin typeface="Sakkal Majalla" pitchFamily="2" charset="-78"/>
                <a:cs typeface="Simplified Arabic" pitchFamily="2" charset="-78"/>
              </a:rPr>
              <a:t>البديهيات</a:t>
            </a:r>
            <a:endParaRPr lang="fr-FR" sz="2400" b="1" dirty="0" smtClean="0">
              <a:latin typeface="Sakkal Majalla" pitchFamily="2" charset="-78"/>
              <a:cs typeface="Simplified Arabic" pitchFamily="2" charset="-78"/>
            </a:endParaRPr>
          </a:p>
          <a:p>
            <a:pPr lvl="0" algn="r" rtl="1">
              <a:buFont typeface="Wingdings" pitchFamily="2" charset="2"/>
              <a:buChar char="§"/>
            </a:pPr>
            <a:r>
              <a:rPr lang="ar-DZ" sz="2400" b="1" dirty="0" smtClean="0">
                <a:latin typeface="Sakkal Majalla" pitchFamily="2" charset="-78"/>
                <a:cs typeface="Simplified Arabic" pitchFamily="2" charset="-78"/>
              </a:rPr>
              <a:t>المسلمات ( المصادرات)</a:t>
            </a:r>
            <a:endParaRPr lang="fr-FR" sz="2400" b="1" dirty="0" smtClean="0">
              <a:latin typeface="Sakkal Majalla" pitchFamily="2" charset="-78"/>
              <a:cs typeface="Simplified Arabic" pitchFamily="2" charset="-78"/>
            </a:endParaRPr>
          </a:p>
          <a:p>
            <a:pPr lvl="0" algn="r" rtl="1">
              <a:buFont typeface="Wingdings" pitchFamily="2" charset="2"/>
              <a:buChar char="§"/>
            </a:pPr>
            <a:r>
              <a:rPr lang="ar-DZ" sz="2400" b="1" dirty="0" smtClean="0">
                <a:latin typeface="Sakkal Majalla" pitchFamily="2" charset="-78"/>
                <a:cs typeface="Simplified Arabic" pitchFamily="2" charset="-78"/>
              </a:rPr>
              <a:t>التعريفات.</a:t>
            </a:r>
            <a:endParaRPr lang="fr-FR" sz="2400" b="1" dirty="0" smtClean="0">
              <a:latin typeface="Sakkal Majalla" pitchFamily="2" charset="-78"/>
              <a:cs typeface="Simplified Arabic" pitchFamily="2" charset="-78"/>
            </a:endParaRPr>
          </a:p>
          <a:p>
            <a:endParaRPr lang="fr-FR"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753120"/>
          </a:xfrm>
        </p:spPr>
        <p:txBody>
          <a:bodyPr>
            <a:normAutofit fontScale="92500" lnSpcReduction="10000"/>
          </a:bodyPr>
          <a:lstStyle/>
          <a:p>
            <a:pPr algn="just" rtl="1">
              <a:buNone/>
            </a:pPr>
            <a:r>
              <a:rPr lang="ar-DZ" sz="2200" b="1" u="sng" dirty="0" smtClean="0">
                <a:latin typeface="Sakkal Majalla" pitchFamily="2" charset="-78"/>
                <a:cs typeface="Simplified Arabic" pitchFamily="2" charset="-78"/>
              </a:rPr>
              <a:t>أدوات الاستدلال: </a:t>
            </a:r>
            <a:endParaRPr lang="fr-FR" sz="2200" dirty="0" smtClean="0">
              <a:latin typeface="Sakkal Majalla" pitchFamily="2" charset="-78"/>
              <a:cs typeface="Simplified Arabic" pitchFamily="2" charset="-78"/>
            </a:endParaRPr>
          </a:p>
          <a:p>
            <a:pPr algn="just" rtl="1">
              <a:buNone/>
            </a:pPr>
            <a:r>
              <a:rPr lang="ar-DZ" sz="2200" b="1" dirty="0" smtClean="0">
                <a:latin typeface="Sakkal Majalla" pitchFamily="2" charset="-78"/>
                <a:cs typeface="Simplified Arabic" pitchFamily="2" charset="-78"/>
              </a:rPr>
              <a:t>القياس</a:t>
            </a:r>
            <a:r>
              <a:rPr lang="ar-DZ" sz="2200" dirty="0" smtClean="0">
                <a:latin typeface="Sakkal Majalla" pitchFamily="2" charset="-78"/>
                <a:cs typeface="Simplified Arabic" pitchFamily="2" charset="-78"/>
              </a:rPr>
              <a:t>: وهو </a:t>
            </a:r>
            <a:r>
              <a:rPr lang="ar-DZ" sz="2200" dirty="0" err="1" smtClean="0">
                <a:latin typeface="Sakkal Majalla" pitchFamily="2" charset="-78"/>
                <a:cs typeface="Simplified Arabic" pitchFamily="2" charset="-78"/>
              </a:rPr>
              <a:t>الإنطلاق</a:t>
            </a:r>
            <a:r>
              <a:rPr lang="ar-DZ" sz="2200" dirty="0" smtClean="0">
                <a:latin typeface="Sakkal Majalla" pitchFamily="2" charset="-78"/>
                <a:cs typeface="Simplified Arabic" pitchFamily="2" charset="-78"/>
              </a:rPr>
              <a:t> من مسلمات إلى نتائج </a:t>
            </a:r>
            <a:r>
              <a:rPr lang="ar-DZ" sz="2200" dirty="0" err="1" smtClean="0">
                <a:latin typeface="Sakkal Majalla" pitchFamily="2" charset="-78"/>
                <a:cs typeface="Simplified Arabic" pitchFamily="2" charset="-78"/>
              </a:rPr>
              <a:t>إفتراضية</a:t>
            </a:r>
            <a:r>
              <a:rPr lang="ar-DZ" sz="2200" dirty="0" smtClean="0">
                <a:latin typeface="Sakkal Majalla" pitchFamily="2" charset="-78"/>
                <a:cs typeface="Simplified Arabic" pitchFamily="2" charset="-78"/>
              </a:rPr>
              <a:t>.</a:t>
            </a:r>
            <a:endParaRPr lang="fr-FR" sz="2200" dirty="0" smtClean="0">
              <a:latin typeface="Sakkal Majalla" pitchFamily="2" charset="-78"/>
              <a:cs typeface="Simplified Arabic" pitchFamily="2" charset="-78"/>
            </a:endParaRPr>
          </a:p>
          <a:p>
            <a:pPr algn="just" rtl="1">
              <a:buNone/>
            </a:pPr>
            <a:r>
              <a:rPr lang="ar-DZ" sz="2200" b="1" dirty="0" smtClean="0">
                <a:latin typeface="Sakkal Majalla" pitchFamily="2" charset="-78"/>
                <a:cs typeface="Simplified Arabic" pitchFamily="2" charset="-78"/>
              </a:rPr>
              <a:t>التجريب العقلي</a:t>
            </a:r>
            <a:r>
              <a:rPr lang="ar-DZ" sz="2200" dirty="0" smtClean="0">
                <a:latin typeface="Sakkal Majalla" pitchFamily="2" charset="-78"/>
                <a:cs typeface="Simplified Arabic" pitchFamily="2" charset="-78"/>
              </a:rPr>
              <a:t>: التركيب </a:t>
            </a:r>
          </a:p>
          <a:p>
            <a:pPr algn="just" rtl="1">
              <a:buNone/>
            </a:pPr>
            <a:r>
              <a:rPr lang="ar-DZ" sz="2200" dirty="0" smtClean="0">
                <a:latin typeface="Sakkal Majalla" pitchFamily="2" charset="-78"/>
                <a:cs typeface="Simplified Arabic" pitchFamily="2" charset="-78"/>
              </a:rPr>
              <a:t>وأدواته عند العرب </a:t>
            </a:r>
            <a:r>
              <a:rPr lang="ar-DZ" sz="2200" dirty="0" err="1" smtClean="0">
                <a:latin typeface="Sakkal Majalla" pitchFamily="2" charset="-78"/>
                <a:cs typeface="Simplified Arabic" pitchFamily="2" charset="-78"/>
              </a:rPr>
              <a:t>و</a:t>
            </a:r>
            <a:r>
              <a:rPr lang="ar-DZ" sz="2200" dirty="0" smtClean="0">
                <a:latin typeface="Sakkal Majalla" pitchFamily="2" charset="-78"/>
                <a:cs typeface="Simplified Arabic" pitchFamily="2" charset="-78"/>
              </a:rPr>
              <a:t> الذي من خلاله يظهر المنهج الاستدلالي بالشكل الذي يساعد توسيع مجال </a:t>
            </a:r>
            <a:r>
              <a:rPr lang="ar-DZ" sz="2200" dirty="0" err="1" smtClean="0">
                <a:latin typeface="Sakkal Majalla" pitchFamily="2" charset="-78"/>
                <a:cs typeface="Simplified Arabic" pitchFamily="2" charset="-78"/>
              </a:rPr>
              <a:t>إستخدامه</a:t>
            </a:r>
            <a:r>
              <a:rPr lang="ar-DZ" sz="2200" dirty="0" smtClean="0">
                <a:latin typeface="Sakkal Majalla" pitchFamily="2" charset="-78"/>
                <a:cs typeface="Simplified Arabic" pitchFamily="2" charset="-78"/>
              </a:rPr>
              <a:t>.</a:t>
            </a:r>
            <a:endParaRPr lang="fr-FR" sz="2200" dirty="0" smtClean="0">
              <a:latin typeface="Sakkal Majalla" pitchFamily="2" charset="-78"/>
              <a:cs typeface="Simplified Arabic" pitchFamily="2" charset="-78"/>
            </a:endParaRPr>
          </a:p>
          <a:p>
            <a:pPr algn="just" rtl="1">
              <a:buNone/>
            </a:pPr>
            <a:r>
              <a:rPr lang="ar-DZ" sz="2200" b="1" dirty="0" smtClean="0">
                <a:latin typeface="Sakkal Majalla" pitchFamily="2" charset="-78"/>
                <a:cs typeface="Simplified Arabic" pitchFamily="2" charset="-78"/>
              </a:rPr>
              <a:t>1-القياس</a:t>
            </a:r>
            <a:r>
              <a:rPr lang="ar-DZ" sz="2200" dirty="0" smtClean="0">
                <a:latin typeface="Sakkal Majalla" pitchFamily="2" charset="-78"/>
                <a:cs typeface="Simplified Arabic" pitchFamily="2" charset="-78"/>
              </a:rPr>
              <a:t>: </a:t>
            </a:r>
          </a:p>
          <a:p>
            <a:pPr algn="just" rtl="1">
              <a:buNone/>
            </a:pPr>
            <a:r>
              <a:rPr lang="ar-DZ" sz="2200" b="1" dirty="0" smtClean="0">
                <a:latin typeface="Sakkal Majalla" pitchFamily="2" charset="-78"/>
                <a:cs typeface="Simplified Arabic" pitchFamily="2" charset="-78"/>
              </a:rPr>
              <a:t>تعريفه:</a:t>
            </a:r>
          </a:p>
          <a:p>
            <a:pPr algn="just" rtl="1">
              <a:buNone/>
            </a:pPr>
            <a:r>
              <a:rPr lang="ar-DZ" sz="2200" b="1" dirty="0" smtClean="0">
                <a:latin typeface="Sakkal Majalla" pitchFamily="2" charset="-78"/>
                <a:cs typeface="Simplified Arabic" pitchFamily="2" charset="-78"/>
              </a:rPr>
              <a:t>لغة</a:t>
            </a:r>
            <a:r>
              <a:rPr lang="ar-DZ" sz="2200" dirty="0" smtClean="0">
                <a:latin typeface="Sakkal Majalla" pitchFamily="2" charset="-78"/>
                <a:cs typeface="Simplified Arabic" pitchFamily="2" charset="-78"/>
              </a:rPr>
              <a:t>: تقدير شيء بشيء آخر، ويُطلق على مقارنة شيء بغيره، وقد شاع إستعمال القياس في التسوية</a:t>
            </a:r>
          </a:p>
          <a:p>
            <a:pPr algn="just" rtl="1">
              <a:buNone/>
            </a:pPr>
            <a:r>
              <a:rPr lang="ar-DZ" sz="2200" dirty="0" smtClean="0">
                <a:latin typeface="Sakkal Majalla" pitchFamily="2" charset="-78"/>
                <a:cs typeface="Simplified Arabic" pitchFamily="2" charset="-78"/>
              </a:rPr>
              <a:t>بين الشيئين. </a:t>
            </a:r>
            <a:endParaRPr lang="fr-FR" sz="2200" dirty="0" smtClean="0">
              <a:latin typeface="Sakkal Majalla" pitchFamily="2" charset="-78"/>
              <a:cs typeface="Simplified Arabic" pitchFamily="2" charset="-78"/>
            </a:endParaRPr>
          </a:p>
          <a:p>
            <a:pPr lvl="0" algn="just" rtl="1">
              <a:buNone/>
            </a:pPr>
            <a:r>
              <a:rPr lang="ar-DZ" sz="2200" b="1" dirty="0" smtClean="0">
                <a:latin typeface="Sakkal Majalla" pitchFamily="2" charset="-78"/>
                <a:cs typeface="Simplified Arabic" pitchFamily="2" charset="-78"/>
              </a:rPr>
              <a:t>في الاصطلاح:</a:t>
            </a:r>
            <a:r>
              <a:rPr lang="ar-DZ" sz="2200" dirty="0" smtClean="0">
                <a:latin typeface="Sakkal Majalla" pitchFamily="2" charset="-78"/>
                <a:cs typeface="Simplified Arabic" pitchFamily="2" charset="-78"/>
              </a:rPr>
              <a:t> إلحاق الفروع بأصولها لعلة جامعة.</a:t>
            </a:r>
            <a:endParaRPr lang="fr-FR" sz="2200" dirty="0" smtClean="0">
              <a:latin typeface="Sakkal Majalla" pitchFamily="2" charset="-78"/>
              <a:cs typeface="Simplified Arabic" pitchFamily="2" charset="-78"/>
            </a:endParaRPr>
          </a:p>
          <a:p>
            <a:pPr algn="just" rtl="1">
              <a:buNone/>
            </a:pPr>
            <a:r>
              <a:rPr lang="ar-DZ" sz="2200" b="1" dirty="0" smtClean="0">
                <a:latin typeface="Sakkal Majalla" pitchFamily="2" charset="-78"/>
                <a:cs typeface="Simplified Arabic" pitchFamily="2" charset="-78"/>
              </a:rPr>
              <a:t>أركانه</a:t>
            </a:r>
            <a:r>
              <a:rPr lang="ar-DZ" sz="2200" dirty="0" smtClean="0">
                <a:latin typeface="Sakkal Majalla" pitchFamily="2" charset="-78"/>
                <a:cs typeface="Simplified Arabic" pitchFamily="2" charset="-78"/>
              </a:rPr>
              <a:t>: </a:t>
            </a:r>
          </a:p>
          <a:p>
            <a:pPr lvl="1" algn="just" rtl="1">
              <a:buFont typeface="Wingdings" pitchFamily="2" charset="2"/>
              <a:buChar char="ü"/>
            </a:pPr>
            <a:r>
              <a:rPr lang="ar-DZ" sz="2000" dirty="0" smtClean="0">
                <a:latin typeface="Sakkal Majalla" pitchFamily="2" charset="-78"/>
                <a:cs typeface="Simplified Arabic" pitchFamily="2" charset="-78"/>
              </a:rPr>
              <a:t>الأصل ( </a:t>
            </a:r>
            <a:r>
              <a:rPr lang="ar-DZ" sz="2000" dirty="0" err="1" smtClean="0">
                <a:latin typeface="Sakkal Majalla" pitchFamily="2" charset="-78"/>
                <a:cs typeface="Simplified Arabic" pitchFamily="2" charset="-78"/>
              </a:rPr>
              <a:t>المَقِيس</a:t>
            </a:r>
            <a:r>
              <a:rPr lang="ar-DZ" sz="2000" dirty="0" smtClean="0">
                <a:latin typeface="Sakkal Majalla" pitchFamily="2" charset="-78"/>
                <a:cs typeface="Simplified Arabic" pitchFamily="2" charset="-78"/>
              </a:rPr>
              <a:t> عليه) ما ورد النص بحكمه.</a:t>
            </a:r>
            <a:endParaRPr lang="fr-FR" sz="2000" dirty="0" smtClean="0">
              <a:latin typeface="Sakkal Majalla" pitchFamily="2" charset="-78"/>
              <a:cs typeface="Simplified Arabic" pitchFamily="2" charset="-78"/>
            </a:endParaRPr>
          </a:p>
          <a:p>
            <a:pPr lvl="1" algn="just" rtl="1">
              <a:buFont typeface="Wingdings" pitchFamily="2" charset="2"/>
              <a:buChar char="ü"/>
            </a:pPr>
            <a:r>
              <a:rPr lang="ar-DZ" sz="2000" dirty="0" smtClean="0">
                <a:latin typeface="Sakkal Majalla" pitchFamily="2" charset="-78"/>
                <a:cs typeface="Simplified Arabic" pitchFamily="2" charset="-78"/>
              </a:rPr>
              <a:t>الفرع ( المقيس) ما لم يرد نص بحكمه. </a:t>
            </a:r>
            <a:endParaRPr lang="fr-FR" sz="2000" dirty="0" smtClean="0">
              <a:latin typeface="Sakkal Majalla" pitchFamily="2" charset="-78"/>
              <a:cs typeface="Simplified Arabic" pitchFamily="2" charset="-78"/>
            </a:endParaRPr>
          </a:p>
          <a:p>
            <a:pPr lvl="1" algn="just" rtl="1">
              <a:buFont typeface="Wingdings" pitchFamily="2" charset="2"/>
              <a:buChar char="ü"/>
            </a:pPr>
            <a:r>
              <a:rPr lang="ar-DZ" sz="2000" dirty="0" smtClean="0">
                <a:latin typeface="Sakkal Majalla" pitchFamily="2" charset="-78"/>
                <a:cs typeface="Simplified Arabic" pitchFamily="2" charset="-78"/>
              </a:rPr>
              <a:t>الحكم: الحل الوارد في النص لموضوع الظاهرة.</a:t>
            </a:r>
            <a:endParaRPr lang="fr-FR" sz="2000" dirty="0" smtClean="0">
              <a:latin typeface="Sakkal Majalla" pitchFamily="2" charset="-78"/>
              <a:cs typeface="Simplified Arabic" pitchFamily="2" charset="-78"/>
            </a:endParaRPr>
          </a:p>
          <a:p>
            <a:pPr lvl="1" algn="just" rtl="1">
              <a:buFont typeface="Wingdings" pitchFamily="2" charset="2"/>
              <a:buChar char="ü"/>
            </a:pPr>
            <a:r>
              <a:rPr lang="ar-DZ" sz="2000" dirty="0" smtClean="0">
                <a:latin typeface="Sakkal Majalla" pitchFamily="2" charset="-78"/>
                <a:cs typeface="Simplified Arabic" pitchFamily="2" charset="-78"/>
              </a:rPr>
              <a:t>العلة: الوصف الموجود في </a:t>
            </a:r>
            <a:r>
              <a:rPr lang="ar-DZ" sz="2000" dirty="0" err="1" smtClean="0">
                <a:latin typeface="Sakkal Majalla" pitchFamily="2" charset="-78"/>
                <a:cs typeface="Simplified Arabic" pitchFamily="2" charset="-78"/>
              </a:rPr>
              <a:t>الاصل</a:t>
            </a:r>
            <a:r>
              <a:rPr lang="ar-DZ" sz="2000" dirty="0" smtClean="0">
                <a:latin typeface="Sakkal Majalla" pitchFamily="2" charset="-78"/>
                <a:cs typeface="Simplified Arabic" pitchFamily="2" charset="-78"/>
              </a:rPr>
              <a:t> والذي عليه كان الحكم. </a:t>
            </a:r>
            <a:endParaRPr lang="fr-FR" sz="2000" dirty="0" smtClean="0">
              <a:latin typeface="Sakkal Majalla" pitchFamily="2" charset="-78"/>
              <a:cs typeface="Simplified Arabic" pitchFamily="2" charset="-78"/>
            </a:endParaRPr>
          </a:p>
          <a:p>
            <a:pPr algn="just" rtl="1">
              <a:buNone/>
            </a:pPr>
            <a:r>
              <a:rPr lang="ar-DZ" sz="2200" b="1" dirty="0" smtClean="0">
                <a:latin typeface="Sakkal Majalla" pitchFamily="2" charset="-78"/>
                <a:cs typeface="Simplified Arabic" pitchFamily="2" charset="-78"/>
              </a:rPr>
              <a:t>2-الاستنباط:</a:t>
            </a:r>
            <a:r>
              <a:rPr lang="ar-DZ" sz="2200" dirty="0" smtClean="0">
                <a:latin typeface="Sakkal Majalla" pitchFamily="2" charset="-78"/>
                <a:cs typeface="Simplified Arabic" pitchFamily="2" charset="-78"/>
              </a:rPr>
              <a:t> الانتقال بالاستنتاج من الكل إلى الجزء</a:t>
            </a:r>
            <a:endParaRPr lang="fr-FR" sz="2200" dirty="0" smtClean="0">
              <a:latin typeface="Sakkal Majalla" pitchFamily="2" charset="-78"/>
              <a:cs typeface="Simplified Arabic" pitchFamily="2" charset="-78"/>
            </a:endParaRPr>
          </a:p>
          <a:p>
            <a:pPr algn="just" rtl="1">
              <a:buNone/>
            </a:pPr>
            <a:r>
              <a:rPr lang="ar-DZ" sz="2200" b="1" dirty="0" smtClean="0">
                <a:latin typeface="Sakkal Majalla" pitchFamily="2" charset="-78"/>
                <a:cs typeface="Simplified Arabic" pitchFamily="2" charset="-78"/>
              </a:rPr>
              <a:t>3-الاستقراء: </a:t>
            </a:r>
            <a:r>
              <a:rPr lang="ar-DZ" sz="2200" dirty="0" smtClean="0">
                <a:latin typeface="Sakkal Majalla" pitchFamily="2" charset="-78"/>
                <a:cs typeface="Simplified Arabic" pitchFamily="2" charset="-78"/>
              </a:rPr>
              <a:t>الانتقال من الجزء إلى الكل </a:t>
            </a:r>
            <a:endParaRPr lang="fr-FR" sz="2200" dirty="0" smtClean="0">
              <a:latin typeface="Sakkal Majalla" pitchFamily="2" charset="-78"/>
              <a:cs typeface="Simplified Arabic" pitchFamily="2" charset="-78"/>
            </a:endParaRPr>
          </a:p>
          <a:p>
            <a:pPr algn="r">
              <a:buNone/>
            </a:pPr>
            <a:endParaRPr lang="fr-FR" dirty="0">
              <a:latin typeface="Sakkal Majalla" pitchFamily="2" charset="-78"/>
              <a:cs typeface="Sakkal Majalla"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47" presetClass="entr" presetSubtype="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par>
                                <p:cTn id="17" presetID="47" presetClass="entr" presetSubtype="0" fill="hold" nodeType="with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fade">
                                      <p:cBhvr>
                                        <p:cTn id="19" dur="1000"/>
                                        <p:tgtEl>
                                          <p:spTgt spid="3">
                                            <p:txEl>
                                              <p:pRg st="2" end="2"/>
                                            </p:txEl>
                                          </p:spTgt>
                                        </p:tgtEl>
                                      </p:cBhvr>
                                    </p:animEffect>
                                    <p:anim calcmode="lin" valueType="num">
                                      <p:cBhvr>
                                        <p:cTn id="20"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47" presetClass="entr" presetSubtype="0" fill="hold" nodeType="clickEffect">
                                  <p:stCondLst>
                                    <p:cond delay="0"/>
                                  </p:stCondLst>
                                  <p:childTnLst>
                                    <p:set>
                                      <p:cBhvr>
                                        <p:cTn id="25" dur="1" fill="hold">
                                          <p:stCondLst>
                                            <p:cond delay="0"/>
                                          </p:stCondLst>
                                        </p:cTn>
                                        <p:tgtEl>
                                          <p:spTgt spid="3">
                                            <p:txEl>
                                              <p:pRg st="3" end="3"/>
                                            </p:txEl>
                                          </p:spTgt>
                                        </p:tgtEl>
                                        <p:attrNameLst>
                                          <p:attrName>style.visibility</p:attrName>
                                        </p:attrNameLst>
                                      </p:cBhvr>
                                      <p:to>
                                        <p:strVal val="visible"/>
                                      </p:to>
                                    </p:set>
                                    <p:animEffect transition="in" filter="fade">
                                      <p:cBhvr>
                                        <p:cTn id="26" dur="1000"/>
                                        <p:tgtEl>
                                          <p:spTgt spid="3">
                                            <p:txEl>
                                              <p:pRg st="3" end="3"/>
                                            </p:txEl>
                                          </p:spTgt>
                                        </p:tgtEl>
                                      </p:cBhvr>
                                    </p:animEffect>
                                    <p:anim calcmode="lin" valueType="num">
                                      <p:cBhvr>
                                        <p:cTn id="27"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8"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7" presetClass="entr" presetSubtype="0" fill="hold"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animEffect transition="in" filter="fade">
                                      <p:cBhvr>
                                        <p:cTn id="33" dur="1000"/>
                                        <p:tgtEl>
                                          <p:spTgt spid="3">
                                            <p:txEl>
                                              <p:pRg st="4" end="4"/>
                                            </p:txEl>
                                          </p:spTgt>
                                        </p:tgtEl>
                                      </p:cBhvr>
                                    </p:animEffect>
                                    <p:anim calcmode="lin" valueType="num">
                                      <p:cBhvr>
                                        <p:cTn id="34"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5" dur="1000" fill="hold"/>
                                        <p:tgtEl>
                                          <p:spTgt spid="3">
                                            <p:txEl>
                                              <p:pRg st="4" end="4"/>
                                            </p:txEl>
                                          </p:spTgt>
                                        </p:tgtEl>
                                        <p:attrNameLst>
                                          <p:attrName>ppt_y</p:attrName>
                                        </p:attrNameLst>
                                      </p:cBhvr>
                                      <p:tavLst>
                                        <p:tav tm="0">
                                          <p:val>
                                            <p:strVal val="#ppt_y-.1"/>
                                          </p:val>
                                        </p:tav>
                                        <p:tav tm="100000">
                                          <p:val>
                                            <p:strVal val="#ppt_y"/>
                                          </p:val>
                                        </p:tav>
                                      </p:tavLst>
                                    </p:anim>
                                  </p:childTnLst>
                                </p:cTn>
                              </p:par>
                              <p:par>
                                <p:cTn id="36" presetID="47" presetClass="entr" presetSubtype="0" fill="hold" nodeType="with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Effect transition="in" filter="fade">
                                      <p:cBhvr>
                                        <p:cTn id="38" dur="1000"/>
                                        <p:tgtEl>
                                          <p:spTgt spid="3">
                                            <p:txEl>
                                              <p:pRg st="5" end="5"/>
                                            </p:txEl>
                                          </p:spTgt>
                                        </p:tgtEl>
                                      </p:cBhvr>
                                    </p:animEffect>
                                    <p:anim calcmode="lin" valueType="num">
                                      <p:cBhvr>
                                        <p:cTn id="39" dur="1000" fill="hold"/>
                                        <p:tgtEl>
                                          <p:spTgt spid="3">
                                            <p:txEl>
                                              <p:pRg st="5" end="5"/>
                                            </p:txEl>
                                          </p:spTgt>
                                        </p:tgtEl>
                                        <p:attrNameLst>
                                          <p:attrName>ppt_x</p:attrName>
                                        </p:attrNameLst>
                                      </p:cBhvr>
                                      <p:tavLst>
                                        <p:tav tm="0">
                                          <p:val>
                                            <p:strVal val="#ppt_x"/>
                                          </p:val>
                                        </p:tav>
                                        <p:tav tm="100000">
                                          <p:val>
                                            <p:strVal val="#ppt_x"/>
                                          </p:val>
                                        </p:tav>
                                      </p:tavLst>
                                    </p:anim>
                                    <p:anim calcmode="lin" valueType="num">
                                      <p:cBhvr>
                                        <p:cTn id="40" dur="1000" fill="hold"/>
                                        <p:tgtEl>
                                          <p:spTgt spid="3">
                                            <p:txEl>
                                              <p:pRg st="5" end="5"/>
                                            </p:txEl>
                                          </p:spTgt>
                                        </p:tgtEl>
                                        <p:attrNameLst>
                                          <p:attrName>ppt_y</p:attrName>
                                        </p:attrNameLst>
                                      </p:cBhvr>
                                      <p:tavLst>
                                        <p:tav tm="0">
                                          <p:val>
                                            <p:strVal val="#ppt_y-.1"/>
                                          </p:val>
                                        </p:tav>
                                        <p:tav tm="100000">
                                          <p:val>
                                            <p:strVal val="#ppt_y"/>
                                          </p:val>
                                        </p:tav>
                                      </p:tavLst>
                                    </p:anim>
                                  </p:childTnLst>
                                </p:cTn>
                              </p:par>
                              <p:par>
                                <p:cTn id="41" presetID="47" presetClass="entr" presetSubtype="0" fill="hold" nodeType="with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Effect transition="in" filter="fade">
                                      <p:cBhvr>
                                        <p:cTn id="43" dur="1000"/>
                                        <p:tgtEl>
                                          <p:spTgt spid="3">
                                            <p:txEl>
                                              <p:pRg st="6" end="6"/>
                                            </p:txEl>
                                          </p:spTgt>
                                        </p:tgtEl>
                                      </p:cBhvr>
                                    </p:animEffect>
                                    <p:anim calcmode="lin" valueType="num">
                                      <p:cBhvr>
                                        <p:cTn id="44" dur="1000" fill="hold"/>
                                        <p:tgtEl>
                                          <p:spTgt spid="3">
                                            <p:txEl>
                                              <p:pRg st="6" end="6"/>
                                            </p:txEl>
                                          </p:spTgt>
                                        </p:tgtEl>
                                        <p:attrNameLst>
                                          <p:attrName>ppt_x</p:attrName>
                                        </p:attrNameLst>
                                      </p:cBhvr>
                                      <p:tavLst>
                                        <p:tav tm="0">
                                          <p:val>
                                            <p:strVal val="#ppt_x"/>
                                          </p:val>
                                        </p:tav>
                                        <p:tav tm="100000">
                                          <p:val>
                                            <p:strVal val="#ppt_x"/>
                                          </p:val>
                                        </p:tav>
                                      </p:tavLst>
                                    </p:anim>
                                    <p:anim calcmode="lin" valueType="num">
                                      <p:cBhvr>
                                        <p:cTn id="45" dur="1000" fill="hold"/>
                                        <p:tgtEl>
                                          <p:spTgt spid="3">
                                            <p:txEl>
                                              <p:pRg st="6" end="6"/>
                                            </p:txEl>
                                          </p:spTgt>
                                        </p:tgtEl>
                                        <p:attrNameLst>
                                          <p:attrName>ppt_y</p:attrName>
                                        </p:attrNameLst>
                                      </p:cBhvr>
                                      <p:tavLst>
                                        <p:tav tm="0">
                                          <p:val>
                                            <p:strVal val="#ppt_y-.1"/>
                                          </p:val>
                                        </p:tav>
                                        <p:tav tm="100000">
                                          <p:val>
                                            <p:strVal val="#ppt_y"/>
                                          </p:val>
                                        </p:tav>
                                      </p:tavLst>
                                    </p:anim>
                                  </p:childTnLst>
                                </p:cTn>
                              </p:par>
                              <p:par>
                                <p:cTn id="46" presetID="47" presetClass="entr" presetSubtype="0" fill="hold" nodeType="withEffect">
                                  <p:stCondLst>
                                    <p:cond delay="0"/>
                                  </p:stCondLst>
                                  <p:childTnLst>
                                    <p:set>
                                      <p:cBhvr>
                                        <p:cTn id="47" dur="1" fill="hold">
                                          <p:stCondLst>
                                            <p:cond delay="0"/>
                                          </p:stCondLst>
                                        </p:cTn>
                                        <p:tgtEl>
                                          <p:spTgt spid="3">
                                            <p:txEl>
                                              <p:pRg st="7" end="7"/>
                                            </p:txEl>
                                          </p:spTgt>
                                        </p:tgtEl>
                                        <p:attrNameLst>
                                          <p:attrName>style.visibility</p:attrName>
                                        </p:attrNameLst>
                                      </p:cBhvr>
                                      <p:to>
                                        <p:strVal val="visible"/>
                                      </p:to>
                                    </p:set>
                                    <p:animEffect transition="in" filter="fade">
                                      <p:cBhvr>
                                        <p:cTn id="48" dur="1000"/>
                                        <p:tgtEl>
                                          <p:spTgt spid="3">
                                            <p:txEl>
                                              <p:pRg st="7" end="7"/>
                                            </p:txEl>
                                          </p:spTgt>
                                        </p:tgtEl>
                                      </p:cBhvr>
                                    </p:animEffect>
                                    <p:anim calcmode="lin" valueType="num">
                                      <p:cBhvr>
                                        <p:cTn id="49" dur="1000" fill="hold"/>
                                        <p:tgtEl>
                                          <p:spTgt spid="3">
                                            <p:txEl>
                                              <p:pRg st="7" end="7"/>
                                            </p:txEl>
                                          </p:spTgt>
                                        </p:tgtEl>
                                        <p:attrNameLst>
                                          <p:attrName>ppt_x</p:attrName>
                                        </p:attrNameLst>
                                      </p:cBhvr>
                                      <p:tavLst>
                                        <p:tav tm="0">
                                          <p:val>
                                            <p:strVal val="#ppt_x"/>
                                          </p:val>
                                        </p:tav>
                                        <p:tav tm="100000">
                                          <p:val>
                                            <p:strVal val="#ppt_x"/>
                                          </p:val>
                                        </p:tav>
                                      </p:tavLst>
                                    </p:anim>
                                    <p:anim calcmode="lin" valueType="num">
                                      <p:cBhvr>
                                        <p:cTn id="50" dur="1000" fill="hold"/>
                                        <p:tgtEl>
                                          <p:spTgt spid="3">
                                            <p:txEl>
                                              <p:pRg st="7" end="7"/>
                                            </p:txEl>
                                          </p:spTgt>
                                        </p:tgtEl>
                                        <p:attrNameLst>
                                          <p:attrName>ppt_y</p:attrName>
                                        </p:attrNameLst>
                                      </p:cBhvr>
                                      <p:tavLst>
                                        <p:tav tm="0">
                                          <p:val>
                                            <p:strVal val="#ppt_y-.1"/>
                                          </p:val>
                                        </p:tav>
                                        <p:tav tm="100000">
                                          <p:val>
                                            <p:strVal val="#ppt_y"/>
                                          </p:val>
                                        </p:tav>
                                      </p:tavLst>
                                    </p:anim>
                                  </p:childTnLst>
                                </p:cTn>
                              </p:par>
                              <p:par>
                                <p:cTn id="51" presetID="47" presetClass="entr" presetSubtype="0" fill="hold" nodeType="withEffect">
                                  <p:stCondLst>
                                    <p:cond delay="0"/>
                                  </p:stCondLst>
                                  <p:childTnLst>
                                    <p:set>
                                      <p:cBhvr>
                                        <p:cTn id="52" dur="1" fill="hold">
                                          <p:stCondLst>
                                            <p:cond delay="0"/>
                                          </p:stCondLst>
                                        </p:cTn>
                                        <p:tgtEl>
                                          <p:spTgt spid="3">
                                            <p:txEl>
                                              <p:pRg st="8" end="8"/>
                                            </p:txEl>
                                          </p:spTgt>
                                        </p:tgtEl>
                                        <p:attrNameLst>
                                          <p:attrName>style.visibility</p:attrName>
                                        </p:attrNameLst>
                                      </p:cBhvr>
                                      <p:to>
                                        <p:strVal val="visible"/>
                                      </p:to>
                                    </p:set>
                                    <p:animEffect transition="in" filter="fade">
                                      <p:cBhvr>
                                        <p:cTn id="53" dur="1000"/>
                                        <p:tgtEl>
                                          <p:spTgt spid="3">
                                            <p:txEl>
                                              <p:pRg st="8" end="8"/>
                                            </p:txEl>
                                          </p:spTgt>
                                        </p:tgtEl>
                                      </p:cBhvr>
                                    </p:animEffect>
                                    <p:anim calcmode="lin" valueType="num">
                                      <p:cBhvr>
                                        <p:cTn id="54" dur="1000" fill="hold"/>
                                        <p:tgtEl>
                                          <p:spTgt spid="3">
                                            <p:txEl>
                                              <p:pRg st="8" end="8"/>
                                            </p:txEl>
                                          </p:spTgt>
                                        </p:tgtEl>
                                        <p:attrNameLst>
                                          <p:attrName>ppt_x</p:attrName>
                                        </p:attrNameLst>
                                      </p:cBhvr>
                                      <p:tavLst>
                                        <p:tav tm="0">
                                          <p:val>
                                            <p:strVal val="#ppt_x"/>
                                          </p:val>
                                        </p:tav>
                                        <p:tav tm="100000">
                                          <p:val>
                                            <p:strVal val="#ppt_x"/>
                                          </p:val>
                                        </p:tav>
                                      </p:tavLst>
                                    </p:anim>
                                    <p:anim calcmode="lin" valueType="num">
                                      <p:cBhvr>
                                        <p:cTn id="55" dur="1000" fill="hold"/>
                                        <p:tgtEl>
                                          <p:spTgt spid="3">
                                            <p:txEl>
                                              <p:pRg st="8" end="8"/>
                                            </p:txEl>
                                          </p:spTgt>
                                        </p:tgtEl>
                                        <p:attrNameLst>
                                          <p:attrName>ppt_y</p:attrName>
                                        </p:attrNameLst>
                                      </p:cBhvr>
                                      <p:tavLst>
                                        <p:tav tm="0">
                                          <p:val>
                                            <p:strVal val="#ppt_y-.1"/>
                                          </p:val>
                                        </p:tav>
                                        <p:tav tm="100000">
                                          <p:val>
                                            <p:strVal val="#ppt_y"/>
                                          </p:val>
                                        </p:tav>
                                      </p:tavLst>
                                    </p:anim>
                                  </p:childTnLst>
                                </p:cTn>
                              </p:par>
                            </p:childTnLst>
                          </p:cTn>
                        </p:par>
                      </p:childTnLst>
                    </p:cTn>
                  </p:par>
                  <p:par>
                    <p:cTn id="56" fill="hold">
                      <p:stCondLst>
                        <p:cond delay="indefinite"/>
                      </p:stCondLst>
                      <p:childTnLst>
                        <p:par>
                          <p:cTn id="57" fill="hold">
                            <p:stCondLst>
                              <p:cond delay="0"/>
                            </p:stCondLst>
                            <p:childTnLst>
                              <p:par>
                                <p:cTn id="58" presetID="47" presetClass="entr" presetSubtype="0" fill="hold" nodeType="clickEffect">
                                  <p:stCondLst>
                                    <p:cond delay="0"/>
                                  </p:stCondLst>
                                  <p:childTnLst>
                                    <p:set>
                                      <p:cBhvr>
                                        <p:cTn id="59" dur="1" fill="hold">
                                          <p:stCondLst>
                                            <p:cond delay="0"/>
                                          </p:stCondLst>
                                        </p:cTn>
                                        <p:tgtEl>
                                          <p:spTgt spid="3">
                                            <p:txEl>
                                              <p:pRg st="9" end="9"/>
                                            </p:txEl>
                                          </p:spTgt>
                                        </p:tgtEl>
                                        <p:attrNameLst>
                                          <p:attrName>style.visibility</p:attrName>
                                        </p:attrNameLst>
                                      </p:cBhvr>
                                      <p:to>
                                        <p:strVal val="visible"/>
                                      </p:to>
                                    </p:set>
                                    <p:animEffect transition="in" filter="fade">
                                      <p:cBhvr>
                                        <p:cTn id="60" dur="1000"/>
                                        <p:tgtEl>
                                          <p:spTgt spid="3">
                                            <p:txEl>
                                              <p:pRg st="9" end="9"/>
                                            </p:txEl>
                                          </p:spTgt>
                                        </p:tgtEl>
                                      </p:cBhvr>
                                    </p:animEffect>
                                    <p:anim calcmode="lin" valueType="num">
                                      <p:cBhvr>
                                        <p:cTn id="61" dur="1000" fill="hold"/>
                                        <p:tgtEl>
                                          <p:spTgt spid="3">
                                            <p:txEl>
                                              <p:pRg st="9" end="9"/>
                                            </p:txEl>
                                          </p:spTgt>
                                        </p:tgtEl>
                                        <p:attrNameLst>
                                          <p:attrName>ppt_x</p:attrName>
                                        </p:attrNameLst>
                                      </p:cBhvr>
                                      <p:tavLst>
                                        <p:tav tm="0">
                                          <p:val>
                                            <p:strVal val="#ppt_x"/>
                                          </p:val>
                                        </p:tav>
                                        <p:tav tm="100000">
                                          <p:val>
                                            <p:strVal val="#ppt_x"/>
                                          </p:val>
                                        </p:tav>
                                      </p:tavLst>
                                    </p:anim>
                                    <p:anim calcmode="lin" valueType="num">
                                      <p:cBhvr>
                                        <p:cTn id="62" dur="1000" fill="hold"/>
                                        <p:tgtEl>
                                          <p:spTgt spid="3">
                                            <p:txEl>
                                              <p:pRg st="9" end="9"/>
                                            </p:txEl>
                                          </p:spTgt>
                                        </p:tgtEl>
                                        <p:attrNameLst>
                                          <p:attrName>ppt_y</p:attrName>
                                        </p:attrNameLst>
                                      </p:cBhvr>
                                      <p:tavLst>
                                        <p:tav tm="0">
                                          <p:val>
                                            <p:strVal val="#ppt_y-.1"/>
                                          </p:val>
                                        </p:tav>
                                        <p:tav tm="100000">
                                          <p:val>
                                            <p:strVal val="#ppt_y"/>
                                          </p:val>
                                        </p:tav>
                                      </p:tavLst>
                                    </p:anim>
                                  </p:childTnLst>
                                </p:cTn>
                              </p:par>
                              <p:par>
                                <p:cTn id="63" presetID="47" presetClass="entr" presetSubtype="0" fill="hold" nodeType="withEffect">
                                  <p:stCondLst>
                                    <p:cond delay="0"/>
                                  </p:stCondLst>
                                  <p:childTnLst>
                                    <p:set>
                                      <p:cBhvr>
                                        <p:cTn id="64" dur="1" fill="hold">
                                          <p:stCondLst>
                                            <p:cond delay="0"/>
                                          </p:stCondLst>
                                        </p:cTn>
                                        <p:tgtEl>
                                          <p:spTgt spid="3">
                                            <p:txEl>
                                              <p:pRg st="10" end="10"/>
                                            </p:txEl>
                                          </p:spTgt>
                                        </p:tgtEl>
                                        <p:attrNameLst>
                                          <p:attrName>style.visibility</p:attrName>
                                        </p:attrNameLst>
                                      </p:cBhvr>
                                      <p:to>
                                        <p:strVal val="visible"/>
                                      </p:to>
                                    </p:set>
                                    <p:animEffect transition="in" filter="fade">
                                      <p:cBhvr>
                                        <p:cTn id="65" dur="1000"/>
                                        <p:tgtEl>
                                          <p:spTgt spid="3">
                                            <p:txEl>
                                              <p:pRg st="10" end="10"/>
                                            </p:txEl>
                                          </p:spTgt>
                                        </p:tgtEl>
                                      </p:cBhvr>
                                    </p:animEffect>
                                    <p:anim calcmode="lin" valueType="num">
                                      <p:cBhvr>
                                        <p:cTn id="66" dur="1000" fill="hold"/>
                                        <p:tgtEl>
                                          <p:spTgt spid="3">
                                            <p:txEl>
                                              <p:pRg st="10" end="10"/>
                                            </p:txEl>
                                          </p:spTgt>
                                        </p:tgtEl>
                                        <p:attrNameLst>
                                          <p:attrName>ppt_x</p:attrName>
                                        </p:attrNameLst>
                                      </p:cBhvr>
                                      <p:tavLst>
                                        <p:tav tm="0">
                                          <p:val>
                                            <p:strVal val="#ppt_x"/>
                                          </p:val>
                                        </p:tav>
                                        <p:tav tm="100000">
                                          <p:val>
                                            <p:strVal val="#ppt_x"/>
                                          </p:val>
                                        </p:tav>
                                      </p:tavLst>
                                    </p:anim>
                                    <p:anim calcmode="lin" valueType="num">
                                      <p:cBhvr>
                                        <p:cTn id="67" dur="1000" fill="hold"/>
                                        <p:tgtEl>
                                          <p:spTgt spid="3">
                                            <p:txEl>
                                              <p:pRg st="10" end="10"/>
                                            </p:txEl>
                                          </p:spTgt>
                                        </p:tgtEl>
                                        <p:attrNameLst>
                                          <p:attrName>ppt_y</p:attrName>
                                        </p:attrNameLst>
                                      </p:cBhvr>
                                      <p:tavLst>
                                        <p:tav tm="0">
                                          <p:val>
                                            <p:strVal val="#ppt_y-.1"/>
                                          </p:val>
                                        </p:tav>
                                        <p:tav tm="100000">
                                          <p:val>
                                            <p:strVal val="#ppt_y"/>
                                          </p:val>
                                        </p:tav>
                                      </p:tavLst>
                                    </p:anim>
                                  </p:childTnLst>
                                </p:cTn>
                              </p:par>
                              <p:par>
                                <p:cTn id="68" presetID="47" presetClass="entr" presetSubtype="0" fill="hold" nodeType="withEffect">
                                  <p:stCondLst>
                                    <p:cond delay="0"/>
                                  </p:stCondLst>
                                  <p:childTnLst>
                                    <p:set>
                                      <p:cBhvr>
                                        <p:cTn id="69" dur="1" fill="hold">
                                          <p:stCondLst>
                                            <p:cond delay="0"/>
                                          </p:stCondLst>
                                        </p:cTn>
                                        <p:tgtEl>
                                          <p:spTgt spid="3">
                                            <p:txEl>
                                              <p:pRg st="11" end="11"/>
                                            </p:txEl>
                                          </p:spTgt>
                                        </p:tgtEl>
                                        <p:attrNameLst>
                                          <p:attrName>style.visibility</p:attrName>
                                        </p:attrNameLst>
                                      </p:cBhvr>
                                      <p:to>
                                        <p:strVal val="visible"/>
                                      </p:to>
                                    </p:set>
                                    <p:animEffect transition="in" filter="fade">
                                      <p:cBhvr>
                                        <p:cTn id="70" dur="1000"/>
                                        <p:tgtEl>
                                          <p:spTgt spid="3">
                                            <p:txEl>
                                              <p:pRg st="11" end="11"/>
                                            </p:txEl>
                                          </p:spTgt>
                                        </p:tgtEl>
                                      </p:cBhvr>
                                    </p:animEffect>
                                    <p:anim calcmode="lin" valueType="num">
                                      <p:cBhvr>
                                        <p:cTn id="71" dur="1000" fill="hold"/>
                                        <p:tgtEl>
                                          <p:spTgt spid="3">
                                            <p:txEl>
                                              <p:pRg st="11" end="11"/>
                                            </p:txEl>
                                          </p:spTgt>
                                        </p:tgtEl>
                                        <p:attrNameLst>
                                          <p:attrName>ppt_x</p:attrName>
                                        </p:attrNameLst>
                                      </p:cBhvr>
                                      <p:tavLst>
                                        <p:tav tm="0">
                                          <p:val>
                                            <p:strVal val="#ppt_x"/>
                                          </p:val>
                                        </p:tav>
                                        <p:tav tm="100000">
                                          <p:val>
                                            <p:strVal val="#ppt_x"/>
                                          </p:val>
                                        </p:tav>
                                      </p:tavLst>
                                    </p:anim>
                                    <p:anim calcmode="lin" valueType="num">
                                      <p:cBhvr>
                                        <p:cTn id="72" dur="1000" fill="hold"/>
                                        <p:tgtEl>
                                          <p:spTgt spid="3">
                                            <p:txEl>
                                              <p:pRg st="11" end="11"/>
                                            </p:txEl>
                                          </p:spTgt>
                                        </p:tgtEl>
                                        <p:attrNameLst>
                                          <p:attrName>ppt_y</p:attrName>
                                        </p:attrNameLst>
                                      </p:cBhvr>
                                      <p:tavLst>
                                        <p:tav tm="0">
                                          <p:val>
                                            <p:strVal val="#ppt_y-.1"/>
                                          </p:val>
                                        </p:tav>
                                        <p:tav tm="100000">
                                          <p:val>
                                            <p:strVal val="#ppt_y"/>
                                          </p:val>
                                        </p:tav>
                                      </p:tavLst>
                                    </p:anim>
                                  </p:childTnLst>
                                </p:cTn>
                              </p:par>
                              <p:par>
                                <p:cTn id="73" presetID="47" presetClass="entr" presetSubtype="0" fill="hold" nodeType="withEffect">
                                  <p:stCondLst>
                                    <p:cond delay="0"/>
                                  </p:stCondLst>
                                  <p:childTnLst>
                                    <p:set>
                                      <p:cBhvr>
                                        <p:cTn id="74" dur="1" fill="hold">
                                          <p:stCondLst>
                                            <p:cond delay="0"/>
                                          </p:stCondLst>
                                        </p:cTn>
                                        <p:tgtEl>
                                          <p:spTgt spid="3">
                                            <p:txEl>
                                              <p:pRg st="12" end="12"/>
                                            </p:txEl>
                                          </p:spTgt>
                                        </p:tgtEl>
                                        <p:attrNameLst>
                                          <p:attrName>style.visibility</p:attrName>
                                        </p:attrNameLst>
                                      </p:cBhvr>
                                      <p:to>
                                        <p:strVal val="visible"/>
                                      </p:to>
                                    </p:set>
                                    <p:animEffect transition="in" filter="fade">
                                      <p:cBhvr>
                                        <p:cTn id="75" dur="1000"/>
                                        <p:tgtEl>
                                          <p:spTgt spid="3">
                                            <p:txEl>
                                              <p:pRg st="12" end="12"/>
                                            </p:txEl>
                                          </p:spTgt>
                                        </p:tgtEl>
                                      </p:cBhvr>
                                    </p:animEffect>
                                    <p:anim calcmode="lin" valueType="num">
                                      <p:cBhvr>
                                        <p:cTn id="76" dur="1000" fill="hold"/>
                                        <p:tgtEl>
                                          <p:spTgt spid="3">
                                            <p:txEl>
                                              <p:pRg st="12" end="12"/>
                                            </p:txEl>
                                          </p:spTgt>
                                        </p:tgtEl>
                                        <p:attrNameLst>
                                          <p:attrName>ppt_x</p:attrName>
                                        </p:attrNameLst>
                                      </p:cBhvr>
                                      <p:tavLst>
                                        <p:tav tm="0">
                                          <p:val>
                                            <p:strVal val="#ppt_x"/>
                                          </p:val>
                                        </p:tav>
                                        <p:tav tm="100000">
                                          <p:val>
                                            <p:strVal val="#ppt_x"/>
                                          </p:val>
                                        </p:tav>
                                      </p:tavLst>
                                    </p:anim>
                                    <p:anim calcmode="lin" valueType="num">
                                      <p:cBhvr>
                                        <p:cTn id="77" dur="1000" fill="hold"/>
                                        <p:tgtEl>
                                          <p:spTgt spid="3">
                                            <p:txEl>
                                              <p:pRg st="12" end="12"/>
                                            </p:txEl>
                                          </p:spTgt>
                                        </p:tgtEl>
                                        <p:attrNameLst>
                                          <p:attrName>ppt_y</p:attrName>
                                        </p:attrNameLst>
                                      </p:cBhvr>
                                      <p:tavLst>
                                        <p:tav tm="0">
                                          <p:val>
                                            <p:strVal val="#ppt_y-.1"/>
                                          </p:val>
                                        </p:tav>
                                        <p:tav tm="100000">
                                          <p:val>
                                            <p:strVal val="#ppt_y"/>
                                          </p:val>
                                        </p:tav>
                                      </p:tavLst>
                                    </p:anim>
                                  </p:childTnLst>
                                </p:cTn>
                              </p:par>
                              <p:par>
                                <p:cTn id="78" presetID="47" presetClass="entr" presetSubtype="0" fill="hold" nodeType="withEffect">
                                  <p:stCondLst>
                                    <p:cond delay="0"/>
                                  </p:stCondLst>
                                  <p:childTnLst>
                                    <p:set>
                                      <p:cBhvr>
                                        <p:cTn id="79" dur="1" fill="hold">
                                          <p:stCondLst>
                                            <p:cond delay="0"/>
                                          </p:stCondLst>
                                        </p:cTn>
                                        <p:tgtEl>
                                          <p:spTgt spid="3">
                                            <p:txEl>
                                              <p:pRg st="13" end="13"/>
                                            </p:txEl>
                                          </p:spTgt>
                                        </p:tgtEl>
                                        <p:attrNameLst>
                                          <p:attrName>style.visibility</p:attrName>
                                        </p:attrNameLst>
                                      </p:cBhvr>
                                      <p:to>
                                        <p:strVal val="visible"/>
                                      </p:to>
                                    </p:set>
                                    <p:animEffect transition="in" filter="fade">
                                      <p:cBhvr>
                                        <p:cTn id="80" dur="1000"/>
                                        <p:tgtEl>
                                          <p:spTgt spid="3">
                                            <p:txEl>
                                              <p:pRg st="13" end="13"/>
                                            </p:txEl>
                                          </p:spTgt>
                                        </p:tgtEl>
                                      </p:cBhvr>
                                    </p:animEffect>
                                    <p:anim calcmode="lin" valueType="num">
                                      <p:cBhvr>
                                        <p:cTn id="81" dur="1000" fill="hold"/>
                                        <p:tgtEl>
                                          <p:spTgt spid="3">
                                            <p:txEl>
                                              <p:pRg st="13" end="13"/>
                                            </p:txEl>
                                          </p:spTgt>
                                        </p:tgtEl>
                                        <p:attrNameLst>
                                          <p:attrName>ppt_x</p:attrName>
                                        </p:attrNameLst>
                                      </p:cBhvr>
                                      <p:tavLst>
                                        <p:tav tm="0">
                                          <p:val>
                                            <p:strVal val="#ppt_x"/>
                                          </p:val>
                                        </p:tav>
                                        <p:tav tm="100000">
                                          <p:val>
                                            <p:strVal val="#ppt_x"/>
                                          </p:val>
                                        </p:tav>
                                      </p:tavLst>
                                    </p:anim>
                                    <p:anim calcmode="lin" valueType="num">
                                      <p:cBhvr>
                                        <p:cTn id="82" dur="1000" fill="hold"/>
                                        <p:tgtEl>
                                          <p:spTgt spid="3">
                                            <p:txEl>
                                              <p:pRg st="13" end="13"/>
                                            </p:txEl>
                                          </p:spTgt>
                                        </p:tgtEl>
                                        <p:attrNameLst>
                                          <p:attrName>ppt_y</p:attrName>
                                        </p:attrNameLst>
                                      </p:cBhvr>
                                      <p:tavLst>
                                        <p:tav tm="0">
                                          <p:val>
                                            <p:strVal val="#ppt_y-.1"/>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47" presetClass="entr" presetSubtype="0" fill="hold" nodeType="clickEffect">
                                  <p:stCondLst>
                                    <p:cond delay="0"/>
                                  </p:stCondLst>
                                  <p:childTnLst>
                                    <p:set>
                                      <p:cBhvr>
                                        <p:cTn id="86" dur="1" fill="hold">
                                          <p:stCondLst>
                                            <p:cond delay="0"/>
                                          </p:stCondLst>
                                        </p:cTn>
                                        <p:tgtEl>
                                          <p:spTgt spid="3">
                                            <p:txEl>
                                              <p:pRg st="14" end="14"/>
                                            </p:txEl>
                                          </p:spTgt>
                                        </p:tgtEl>
                                        <p:attrNameLst>
                                          <p:attrName>style.visibility</p:attrName>
                                        </p:attrNameLst>
                                      </p:cBhvr>
                                      <p:to>
                                        <p:strVal val="visible"/>
                                      </p:to>
                                    </p:set>
                                    <p:animEffect transition="in" filter="fade">
                                      <p:cBhvr>
                                        <p:cTn id="87" dur="1000"/>
                                        <p:tgtEl>
                                          <p:spTgt spid="3">
                                            <p:txEl>
                                              <p:pRg st="14" end="14"/>
                                            </p:txEl>
                                          </p:spTgt>
                                        </p:tgtEl>
                                      </p:cBhvr>
                                    </p:animEffect>
                                    <p:anim calcmode="lin" valueType="num">
                                      <p:cBhvr>
                                        <p:cTn id="88" dur="1000" fill="hold"/>
                                        <p:tgtEl>
                                          <p:spTgt spid="3">
                                            <p:txEl>
                                              <p:pRg st="14" end="14"/>
                                            </p:txEl>
                                          </p:spTgt>
                                        </p:tgtEl>
                                        <p:attrNameLst>
                                          <p:attrName>ppt_x</p:attrName>
                                        </p:attrNameLst>
                                      </p:cBhvr>
                                      <p:tavLst>
                                        <p:tav tm="0">
                                          <p:val>
                                            <p:strVal val="#ppt_x"/>
                                          </p:val>
                                        </p:tav>
                                        <p:tav tm="100000">
                                          <p:val>
                                            <p:strVal val="#ppt_x"/>
                                          </p:val>
                                        </p:tav>
                                      </p:tavLst>
                                    </p:anim>
                                    <p:anim calcmode="lin" valueType="num">
                                      <p:cBhvr>
                                        <p:cTn id="89" dur="1000" fill="hold"/>
                                        <p:tgtEl>
                                          <p:spTgt spid="3">
                                            <p:txEl>
                                              <p:pRg st="14" end="14"/>
                                            </p:txEl>
                                          </p:spTgt>
                                        </p:tgtEl>
                                        <p:attrNameLst>
                                          <p:attrName>ppt_y</p:attrName>
                                        </p:attrNameLst>
                                      </p:cBhvr>
                                      <p:tavLst>
                                        <p:tav tm="0">
                                          <p:val>
                                            <p:strVal val="#ppt_y-.1"/>
                                          </p:val>
                                        </p:tav>
                                        <p:tav tm="100000">
                                          <p:val>
                                            <p:strVal val="#ppt_y"/>
                                          </p:val>
                                        </p:tav>
                                      </p:tavLst>
                                    </p:anim>
                                  </p:childTnLst>
                                </p:cTn>
                              </p:par>
                            </p:childTnLst>
                          </p:cTn>
                        </p:par>
                      </p:childTnLst>
                    </p:cTn>
                  </p:par>
                  <p:par>
                    <p:cTn id="90" fill="hold">
                      <p:stCondLst>
                        <p:cond delay="indefinite"/>
                      </p:stCondLst>
                      <p:childTnLst>
                        <p:par>
                          <p:cTn id="91" fill="hold">
                            <p:stCondLst>
                              <p:cond delay="0"/>
                            </p:stCondLst>
                            <p:childTnLst>
                              <p:par>
                                <p:cTn id="92" presetID="47" presetClass="entr" presetSubtype="0" fill="hold" nodeType="clickEffect">
                                  <p:stCondLst>
                                    <p:cond delay="0"/>
                                  </p:stCondLst>
                                  <p:childTnLst>
                                    <p:set>
                                      <p:cBhvr>
                                        <p:cTn id="93" dur="1" fill="hold">
                                          <p:stCondLst>
                                            <p:cond delay="0"/>
                                          </p:stCondLst>
                                        </p:cTn>
                                        <p:tgtEl>
                                          <p:spTgt spid="3">
                                            <p:txEl>
                                              <p:pRg st="15" end="15"/>
                                            </p:txEl>
                                          </p:spTgt>
                                        </p:tgtEl>
                                        <p:attrNameLst>
                                          <p:attrName>style.visibility</p:attrName>
                                        </p:attrNameLst>
                                      </p:cBhvr>
                                      <p:to>
                                        <p:strVal val="visible"/>
                                      </p:to>
                                    </p:set>
                                    <p:animEffect transition="in" filter="fade">
                                      <p:cBhvr>
                                        <p:cTn id="94" dur="1000"/>
                                        <p:tgtEl>
                                          <p:spTgt spid="3">
                                            <p:txEl>
                                              <p:pRg st="15" end="15"/>
                                            </p:txEl>
                                          </p:spTgt>
                                        </p:tgtEl>
                                      </p:cBhvr>
                                    </p:animEffect>
                                    <p:anim calcmode="lin" valueType="num">
                                      <p:cBhvr>
                                        <p:cTn id="95" dur="1000" fill="hold"/>
                                        <p:tgtEl>
                                          <p:spTgt spid="3">
                                            <p:txEl>
                                              <p:pRg st="15" end="15"/>
                                            </p:txEl>
                                          </p:spTgt>
                                        </p:tgtEl>
                                        <p:attrNameLst>
                                          <p:attrName>ppt_x</p:attrName>
                                        </p:attrNameLst>
                                      </p:cBhvr>
                                      <p:tavLst>
                                        <p:tav tm="0">
                                          <p:val>
                                            <p:strVal val="#ppt_x"/>
                                          </p:val>
                                        </p:tav>
                                        <p:tav tm="100000">
                                          <p:val>
                                            <p:strVal val="#ppt_x"/>
                                          </p:val>
                                        </p:tav>
                                      </p:tavLst>
                                    </p:anim>
                                    <p:anim calcmode="lin" valueType="num">
                                      <p:cBhvr>
                                        <p:cTn id="96" dur="1000" fill="hold"/>
                                        <p:tgtEl>
                                          <p:spTgt spid="3">
                                            <p:txEl>
                                              <p:pRg st="15" end="15"/>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643602"/>
          </a:xfrm>
        </p:spPr>
        <p:txBody>
          <a:bodyPr/>
          <a:lstStyle/>
          <a:p>
            <a:pPr algn="r" rtl="1">
              <a:buNone/>
            </a:pPr>
            <a:r>
              <a:rPr lang="ar-DZ" sz="2400" b="1" u="sng" dirty="0" smtClean="0">
                <a:cs typeface="Simplified Arabic" pitchFamily="2" charset="-78"/>
              </a:rPr>
              <a:t>استخدامه في الدراسات القانونية:</a:t>
            </a:r>
            <a:endParaRPr lang="fr-FR" sz="2400" dirty="0" smtClean="0">
              <a:cs typeface="Simplified Arabic" pitchFamily="2" charset="-78"/>
            </a:endParaRPr>
          </a:p>
          <a:p>
            <a:pPr algn="r" rtl="1">
              <a:buFont typeface="Wingdings" pitchFamily="2" charset="2"/>
              <a:buChar char="§"/>
            </a:pPr>
            <a:r>
              <a:rPr lang="ar-DZ" sz="2200" b="1" dirty="0" smtClean="0">
                <a:cs typeface="Simplified Arabic" pitchFamily="2" charset="-78"/>
              </a:rPr>
              <a:t>التفسير القانوني: </a:t>
            </a:r>
            <a:r>
              <a:rPr lang="ar-DZ" sz="2200" dirty="0" smtClean="0">
                <a:cs typeface="Simplified Arabic" pitchFamily="2" charset="-78"/>
              </a:rPr>
              <a:t>هو بيان المراد بالنصوص التشريعية، فهو الاستدلال على الحكم القانوني من نصوص التشريع.</a:t>
            </a:r>
          </a:p>
          <a:p>
            <a:pPr algn="r" rtl="1">
              <a:buFont typeface="Wingdings" pitchFamily="2" charset="2"/>
              <a:buChar char="§"/>
            </a:pPr>
            <a:r>
              <a:rPr lang="ar-DZ" sz="2200" b="1" dirty="0" err="1" smtClean="0">
                <a:cs typeface="Simplified Arabic" pitchFamily="2" charset="-78"/>
              </a:rPr>
              <a:t>التسبيب</a:t>
            </a:r>
            <a:r>
              <a:rPr lang="ar-DZ" sz="2200" b="1" dirty="0" smtClean="0">
                <a:cs typeface="Simplified Arabic" pitchFamily="2" charset="-78"/>
              </a:rPr>
              <a:t> القضائي:</a:t>
            </a:r>
            <a:r>
              <a:rPr lang="ar-DZ" sz="2200" dirty="0" smtClean="0">
                <a:cs typeface="Simplified Arabic" pitchFamily="2" charset="-78"/>
              </a:rPr>
              <a:t> هو عملية استدلال، وتتمثل في إيراد الحجج الواقعية والقانونية التي يبنى عليها الحكم والمنتجة له، أو هو الأسانيد العقلية والقانونية التي أقيم عليها القضاء والحكم.</a:t>
            </a:r>
            <a:endParaRPr lang="fr-FR" sz="2200" dirty="0">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heckerboard(across)">
                                      <p:cBhvr>
                                        <p:cTn id="14" dur="5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5" presetClass="entr" presetSubtype="1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heckerboard(across)">
                                      <p:cBhvr>
                                        <p:cTn id="19"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2357430"/>
            <a:ext cx="8229600" cy="1071570"/>
          </a:xfrm>
        </p:spPr>
        <p:txBody>
          <a:bodyPr/>
          <a:lstStyle/>
          <a:p>
            <a:pPr algn="ctr">
              <a:buNone/>
            </a:pPr>
            <a:r>
              <a:rPr lang="ar-DZ" sz="56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rPr>
              <a:t>المنهج المقارن</a:t>
            </a:r>
            <a:endParaRPr lang="fr-FR" sz="56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ea typeface="+mj-ea"/>
              <a:cs typeface="Simplified Arabic" pitchFamily="2" charset="-78"/>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nodeType="clickEffect">
                                  <p:stCondLst>
                                    <p:cond delay="0"/>
                                  </p:stCondLst>
                                  <p:iterate type="lt">
                                    <p:tmPct val="10000"/>
                                  </p:iterate>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3">
                                            <p:txEl>
                                              <p:pRg st="0" end="0"/>
                                            </p:txEl>
                                          </p:spTgt>
                                        </p:tgtEl>
                                        <p:attrNameLst>
                                          <p:attrName>ppt_y</p:attrName>
                                        </p:attrNameLst>
                                      </p:cBhvr>
                                      <p:tavLst>
                                        <p:tav tm="0">
                                          <p:val>
                                            <p:strVal val="#ppt_y"/>
                                          </p:val>
                                        </p:tav>
                                        <p:tav tm="100000">
                                          <p:val>
                                            <p:strVal val="#ppt_y"/>
                                          </p:val>
                                        </p:tav>
                                      </p:tavLst>
                                    </p:anim>
                                    <p:anim calcmode="lin" valueType="num">
                                      <p:cBhvr>
                                        <p:cTn id="9" dur="500" fill="hold"/>
                                        <p:tgtEl>
                                          <p:spTgt spid="3">
                                            <p:txEl>
                                              <p:pRg st="0" end="0"/>
                                            </p:txEl>
                                          </p:spTgt>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3">
                                            <p:txEl>
                                              <p:pRg st="0" end="0"/>
                                            </p:txEl>
                                          </p:spTgt>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3">
                                            <p:txEl>
                                              <p:pRg st="0" end="0"/>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48" presetClass="exit" presetSubtype="0" decel="50000" fill="hold" grpId="0" nodeType="clickEffect">
                                  <p:stCondLst>
                                    <p:cond delay="0"/>
                                  </p:stCondLst>
                                  <p:iterate type="lt">
                                    <p:tmPct val="0"/>
                                  </p:iterate>
                                  <p:childTnLst>
                                    <p:anim calcmode="lin" valueType="num">
                                      <p:cBhvr>
                                        <p:cTn id="15" dur="1000"/>
                                        <p:tgtEl>
                                          <p:spTgt spid="3">
                                            <p:txEl>
                                              <p:pRg st="0" end="0"/>
                                            </p:txEl>
                                          </p:spTgt>
                                        </p:tgtEl>
                                        <p:attrNameLst>
                                          <p:attrName>style.rotation</p:attrName>
                                        </p:attrNameLst>
                                      </p:cBhvr>
                                      <p:tavLst>
                                        <p:tav tm="0">
                                          <p:val>
                                            <p:fltVal val="0"/>
                                          </p:val>
                                        </p:tav>
                                        <p:tav tm="20000">
                                          <p:val>
                                            <p:fltVal val="90"/>
                                          </p:val>
                                        </p:tav>
                                        <p:tav tm="20000">
                                          <p:val>
                                            <p:fltVal val="90"/>
                                          </p:val>
                                        </p:tav>
                                        <p:tav tm="100000">
                                          <p:val>
                                            <p:fltVal val="90"/>
                                          </p:val>
                                        </p:tav>
                                      </p:tavLst>
                                    </p:anim>
                                    <p:anim calcmode="lin" valueType="num">
                                      <p:cBhvr>
                                        <p:cTn id="16" dur="1000"/>
                                        <p:tgtEl>
                                          <p:spTgt spid="3">
                                            <p:txEl>
                                              <p:pRg st="0" end="0"/>
                                            </p:txEl>
                                          </p:spTgt>
                                        </p:tgtEl>
                                        <p:attrNameLst>
                                          <p:attrName>ppt_x</p:attrName>
                                        </p:attrNameLst>
                                      </p:cBhvr>
                                      <p:tavLst>
                                        <p:tav tm="0">
                                          <p:val>
                                            <p:strVal val="ppt_x"/>
                                          </p:val>
                                        </p:tav>
                                        <p:tav tm="50000">
                                          <p:val>
                                            <p:fltVal val="0.95"/>
                                          </p:val>
                                        </p:tav>
                                        <p:tav tm="100000">
                                          <p:val>
                                            <p:fltVal val="-1"/>
                                          </p:val>
                                        </p:tav>
                                      </p:tavLst>
                                    </p:anim>
                                    <p:anim calcmode="lin" valueType="num">
                                      <p:cBhvr>
                                        <p:cTn id="17" dur="1000"/>
                                        <p:tgtEl>
                                          <p:spTgt spid="3">
                                            <p:txEl>
                                              <p:pRg st="0" end="0"/>
                                            </p:txEl>
                                          </p:spTgt>
                                        </p:tgtEl>
                                        <p:attrNameLst>
                                          <p:attrName>ppt_y</p:attrName>
                                        </p:attrNameLst>
                                      </p:cBhvr>
                                      <p:tavLst>
                                        <p:tav tm="0">
                                          <p:val>
                                            <p:strVal val="ppt_y"/>
                                          </p:val>
                                        </p:tav>
                                        <p:tav tm="100000">
                                          <p:val>
                                            <p:strVal val="ppt_y"/>
                                          </p:val>
                                        </p:tav>
                                      </p:tavLst>
                                    </p:anim>
                                    <p:animEffect transition="out" filter="fade">
                                      <p:cBhvr>
                                        <p:cTn id="18" dur="1000"/>
                                        <p:tgtEl>
                                          <p:spTgt spid="3">
                                            <p:txEl>
                                              <p:pRg st="0" end="0"/>
                                            </p:txEl>
                                          </p:spTgt>
                                        </p:tgtEl>
                                      </p:cBhvr>
                                    </p:animEffect>
                                    <p:set>
                                      <p:cBhvr>
                                        <p:cTn id="19" dur="1" fill="hold">
                                          <p:stCondLst>
                                            <p:cond delay="999"/>
                                          </p:stCondLst>
                                        </p:cTn>
                                        <p:tgtEl>
                                          <p:spTgt spid="3">
                                            <p:txEl>
                                              <p:pRg st="0" end="0"/>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457200" y="785794"/>
            <a:ext cx="8229600" cy="3714776"/>
          </a:xfrm>
          <a:prstGeom prst="rect">
            <a:avLst/>
          </a:prstGeom>
        </p:spPr>
        <p:txBody>
          <a:bodyPr vert="horz">
            <a:normAutofit/>
          </a:bodyPr>
          <a:lstStyle/>
          <a:p>
            <a:pPr algn="r" rtl="1">
              <a:lnSpc>
                <a:spcPct val="150000"/>
              </a:lnSpc>
            </a:pPr>
            <a:r>
              <a:rPr lang="ar-DZ" sz="2200" b="1" u="sng" dirty="0" smtClean="0">
                <a:cs typeface="Simplified Arabic" pitchFamily="2" charset="-78"/>
              </a:rPr>
              <a:t>تعريف المنهج المقارن:</a:t>
            </a:r>
          </a:p>
          <a:p>
            <a:pPr algn="r" rtl="1">
              <a:lnSpc>
                <a:spcPct val="150000"/>
              </a:lnSpc>
            </a:pPr>
            <a:r>
              <a:rPr lang="ar-DZ" sz="2200" b="1" dirty="0" smtClean="0">
                <a:cs typeface="Simplified Arabic" pitchFamily="2" charset="-78"/>
              </a:rPr>
              <a:t>لغة</a:t>
            </a:r>
            <a:r>
              <a:rPr lang="ar-DZ" sz="2200" dirty="0" smtClean="0">
                <a:cs typeface="Simplified Arabic" pitchFamily="2" charset="-78"/>
              </a:rPr>
              <a:t>: من الفعـل قرن أي لصـق وربط بين شيئيـن، لكن المنعي اللغوي السائد عرفا هو المقابلة.</a:t>
            </a:r>
            <a:endParaRPr lang="fr-FR" sz="2200" dirty="0" smtClean="0">
              <a:cs typeface="Simplified Arabic" pitchFamily="2" charset="-78"/>
            </a:endParaRPr>
          </a:p>
          <a:p>
            <a:pPr algn="r">
              <a:lnSpc>
                <a:spcPct val="150000"/>
              </a:lnSpc>
            </a:pPr>
            <a:r>
              <a:rPr lang="ar-DZ" sz="2200" b="1" dirty="0" err="1" smtClean="0">
                <a:cs typeface="Simplified Arabic" pitchFamily="2" charset="-78"/>
              </a:rPr>
              <a:t>إصطلاحا</a:t>
            </a:r>
            <a:r>
              <a:rPr lang="ar-DZ" sz="2200" dirty="0" smtClean="0">
                <a:cs typeface="Simplified Arabic" pitchFamily="2" charset="-78"/>
              </a:rPr>
              <a:t>: وهو الطريقة المتبعة من الباحث لمعرفة كيف تحدث الظواهر من خلال مقارنتها بعضها بعضـا من حيث أوجه الشبه والاختلاف. وذلك مـن أجـل التعرف على العوامل المسببة لحادث أو ظاهرة معينـة أو الظـروف المصاحبة لذلـك والكشـف على الروابط والعلاقات.</a:t>
            </a:r>
            <a:endParaRPr kumimoji="0" lang="fr-FR" sz="2200" b="0" i="0" u="none" strike="noStrike" kern="1200" cap="none" spc="0" normalizeH="0" baseline="0" noProof="0" dirty="0">
              <a:ln>
                <a:noFill/>
              </a:ln>
              <a:solidFill>
                <a:schemeClr val="tx1"/>
              </a:solidFill>
              <a:effectLst/>
              <a:uLnTx/>
              <a:uFillTx/>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checkerboard(across)">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checkerboard(across)">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heckerboard(across)">
                                      <p:cBhvr>
                                        <p:cTn id="17" dur="500"/>
                                        <p:tgtEl>
                                          <p:spTgt spid="4">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space réservé du contenu 2"/>
          <p:cNvSpPr txBox="1">
            <a:spLocks/>
          </p:cNvSpPr>
          <p:nvPr/>
        </p:nvSpPr>
        <p:spPr>
          <a:xfrm>
            <a:off x="457200" y="785794"/>
            <a:ext cx="8229600" cy="5500726"/>
          </a:xfrm>
          <a:prstGeom prst="rect">
            <a:avLst/>
          </a:prstGeom>
        </p:spPr>
        <p:txBody>
          <a:bodyPr vert="horz">
            <a:normAutofit fontScale="25000" lnSpcReduction="20000"/>
          </a:bodyPr>
          <a:lstStyle/>
          <a:p>
            <a:pPr algn="r" rtl="1">
              <a:lnSpc>
                <a:spcPct val="150000"/>
              </a:lnSpc>
            </a:pPr>
            <a:r>
              <a:rPr lang="ar-DZ" sz="8800" b="1" u="sng" dirty="0" smtClean="0">
                <a:cs typeface="Simplified Arabic" pitchFamily="2" charset="-78"/>
              </a:rPr>
              <a:t>أسس ومقومات المنهج المقارن:</a:t>
            </a:r>
          </a:p>
          <a:p>
            <a:pPr algn="r" rtl="1">
              <a:lnSpc>
                <a:spcPct val="150000"/>
              </a:lnSpc>
            </a:pPr>
            <a:r>
              <a:rPr lang="ar-DZ" sz="8800" b="1" u="sng" dirty="0" smtClean="0">
                <a:cs typeface="Simplified Arabic" pitchFamily="2" charset="-78"/>
              </a:rPr>
              <a:t>أ- ضبط </a:t>
            </a:r>
            <a:r>
              <a:rPr lang="ar-DZ" sz="8800" b="1" u="sng" dirty="0" err="1" smtClean="0">
                <a:cs typeface="Simplified Arabic" pitchFamily="2" charset="-78"/>
              </a:rPr>
              <a:t>اطار</a:t>
            </a:r>
            <a:r>
              <a:rPr lang="ar-DZ" sz="8800" b="1" u="sng" dirty="0" smtClean="0">
                <a:cs typeface="Simplified Arabic" pitchFamily="2" charset="-78"/>
              </a:rPr>
              <a:t> المقارنة:</a:t>
            </a:r>
            <a:r>
              <a:rPr lang="ar-DZ" sz="8800" b="1" dirty="0" smtClean="0">
                <a:cs typeface="Simplified Arabic" pitchFamily="2" charset="-78"/>
              </a:rPr>
              <a:t> </a:t>
            </a:r>
            <a:r>
              <a:rPr lang="ar-DZ" sz="8800" dirty="0" smtClean="0">
                <a:cs typeface="Simplified Arabic" pitchFamily="2" charset="-78"/>
              </a:rPr>
              <a:t>ونعني </a:t>
            </a:r>
            <a:r>
              <a:rPr lang="ar-DZ" sz="8800" dirty="0" err="1" smtClean="0">
                <a:cs typeface="Simplified Arabic" pitchFamily="2" charset="-78"/>
              </a:rPr>
              <a:t>به</a:t>
            </a:r>
            <a:r>
              <a:rPr lang="ar-DZ" sz="8800" dirty="0" smtClean="0">
                <a:cs typeface="Simplified Arabic" pitchFamily="2" charset="-78"/>
              </a:rPr>
              <a:t> ضبط الإطار الذي سيجري فيه الباحث المقارنة.</a:t>
            </a:r>
          </a:p>
          <a:p>
            <a:pPr algn="r" rtl="1">
              <a:lnSpc>
                <a:spcPct val="150000"/>
              </a:lnSpc>
              <a:buFont typeface="Arial" pitchFamily="34" charset="0"/>
              <a:buChar char="•"/>
            </a:pPr>
            <a:r>
              <a:rPr lang="ar-DZ" sz="8800" b="1" dirty="0" smtClean="0">
                <a:cs typeface="Simplified Arabic" pitchFamily="2" charset="-78"/>
              </a:rPr>
              <a:t> الإطار </a:t>
            </a:r>
            <a:r>
              <a:rPr lang="ar-DZ" sz="8800" b="1" dirty="0" err="1" smtClean="0">
                <a:cs typeface="Simplified Arabic" pitchFamily="2" charset="-78"/>
              </a:rPr>
              <a:t>الزماني</a:t>
            </a:r>
            <a:r>
              <a:rPr lang="ar-DZ" sz="8800" b="1" dirty="0" smtClean="0">
                <a:cs typeface="Simplified Arabic" pitchFamily="2" charset="-78"/>
              </a:rPr>
              <a:t>: </a:t>
            </a:r>
            <a:r>
              <a:rPr lang="ar-DZ" sz="8800" dirty="0" smtClean="0">
                <a:cs typeface="Simplified Arabic" pitchFamily="2" charset="-78"/>
              </a:rPr>
              <a:t>يضبط الباحث الفترة الزمنية التي ستجرى فيها المقارنة.</a:t>
            </a:r>
          </a:p>
          <a:p>
            <a:pPr algn="r" rtl="1">
              <a:lnSpc>
                <a:spcPct val="150000"/>
              </a:lnSpc>
              <a:buFont typeface="Arial" pitchFamily="34" charset="0"/>
              <a:buChar char="•"/>
            </a:pPr>
            <a:r>
              <a:rPr lang="ar-DZ" sz="8800" b="1" dirty="0" smtClean="0">
                <a:cs typeface="Simplified Arabic" pitchFamily="2" charset="-78"/>
              </a:rPr>
              <a:t> الإطار المكاني:</a:t>
            </a:r>
            <a:r>
              <a:rPr lang="ar-DZ" sz="8800" dirty="0" smtClean="0">
                <a:cs typeface="Simplified Arabic" pitchFamily="2" charset="-78"/>
              </a:rPr>
              <a:t> حيث يقع على الباحث ضبط المكان الذي قد يشمل الإقليم أو المدارس.</a:t>
            </a:r>
          </a:p>
          <a:p>
            <a:pPr algn="r" rtl="1">
              <a:lnSpc>
                <a:spcPct val="150000"/>
              </a:lnSpc>
              <a:buFont typeface="Arial" pitchFamily="34" charset="0"/>
              <a:buChar char="•"/>
            </a:pPr>
            <a:r>
              <a:rPr kumimoji="0" lang="ar-DZ" sz="8800" b="1" i="0" u="none" strike="noStrike" kern="1200" cap="none" spc="0" normalizeH="0" baseline="0" noProof="0" dirty="0" smtClean="0">
                <a:ln>
                  <a:noFill/>
                </a:ln>
                <a:solidFill>
                  <a:schemeClr val="tx1"/>
                </a:solidFill>
                <a:effectLst/>
                <a:uLnTx/>
                <a:uFillTx/>
                <a:latin typeface="Sakkal Majalla" pitchFamily="2" charset="-78"/>
                <a:cs typeface="Simplified Arabic" pitchFamily="2" charset="-78"/>
              </a:rPr>
              <a:t>الإطار الموضوعي</a:t>
            </a:r>
            <a:r>
              <a:rPr kumimoji="0" lang="ar-DZ" sz="8800" b="0" i="0" u="none" strike="noStrike" kern="1200" cap="none" spc="0" normalizeH="0" baseline="0" noProof="0" dirty="0" smtClean="0">
                <a:ln>
                  <a:noFill/>
                </a:ln>
                <a:solidFill>
                  <a:schemeClr val="tx1"/>
                </a:solidFill>
                <a:effectLst/>
                <a:uLnTx/>
                <a:uFillTx/>
                <a:latin typeface="Sakkal Majalla" pitchFamily="2" charset="-78"/>
                <a:cs typeface="Simplified Arabic" pitchFamily="2" charset="-78"/>
              </a:rPr>
              <a:t>: أي ضبط الموضوع الذي ستجرى حوله المقارنة. </a:t>
            </a:r>
          </a:p>
          <a:p>
            <a:pPr algn="r" rtl="1">
              <a:lnSpc>
                <a:spcPct val="150000"/>
              </a:lnSpc>
            </a:pPr>
            <a:r>
              <a:rPr lang="ar-DZ" sz="8800" b="1" u="sng" dirty="0" smtClean="0">
                <a:latin typeface="Sakkal Majalla" pitchFamily="2" charset="-78"/>
                <a:cs typeface="Simplified Arabic" pitchFamily="2" charset="-78"/>
              </a:rPr>
              <a:t>ب- ضبط المعيار: </a:t>
            </a:r>
          </a:p>
          <a:p>
            <a:pPr algn="r" rtl="1">
              <a:lnSpc>
                <a:spcPct val="150000"/>
              </a:lnSpc>
            </a:pPr>
            <a:r>
              <a:rPr lang="ar-DZ" sz="8800" b="1" dirty="0" smtClean="0">
                <a:latin typeface="Sakkal Majalla" pitchFamily="2" charset="-78"/>
                <a:cs typeface="Simplified Arabic" pitchFamily="2" charset="-78"/>
              </a:rPr>
              <a:t>      </a:t>
            </a:r>
            <a:r>
              <a:rPr lang="ar-DZ" sz="8800" dirty="0" smtClean="0">
                <a:latin typeface="Sakkal Majalla" pitchFamily="2" charset="-78"/>
                <a:cs typeface="Simplified Arabic" pitchFamily="2" charset="-78"/>
              </a:rPr>
              <a:t>يجب أن يتوفر فيه </a:t>
            </a:r>
            <a:r>
              <a:rPr lang="ar-DZ" sz="8800" dirty="0" err="1" smtClean="0">
                <a:latin typeface="Sakkal Majalla" pitchFamily="2" charset="-78"/>
                <a:cs typeface="Simplified Arabic" pitchFamily="2" charset="-78"/>
              </a:rPr>
              <a:t>مايلي</a:t>
            </a:r>
            <a:r>
              <a:rPr lang="ar-DZ" sz="8800" dirty="0" smtClean="0">
                <a:latin typeface="Sakkal Majalla" pitchFamily="2" charset="-78"/>
                <a:cs typeface="Simplified Arabic" pitchFamily="2" charset="-78"/>
              </a:rPr>
              <a:t>:</a:t>
            </a:r>
          </a:p>
          <a:p>
            <a:pPr algn="r" rtl="1">
              <a:lnSpc>
                <a:spcPct val="150000"/>
              </a:lnSpc>
              <a:buFont typeface="Arial" pitchFamily="34" charset="0"/>
              <a:buChar char="•"/>
            </a:pPr>
            <a:r>
              <a:rPr lang="ar-DZ" sz="8800" dirty="0" smtClean="0">
                <a:latin typeface="Sakkal Majalla" pitchFamily="2" charset="-78"/>
                <a:cs typeface="Simplified Arabic" pitchFamily="2" charset="-78"/>
              </a:rPr>
              <a:t>إمكانية توفر المعيار في موضوع المقارنة.</a:t>
            </a:r>
          </a:p>
          <a:p>
            <a:pPr algn="r" rtl="1">
              <a:lnSpc>
                <a:spcPct val="150000"/>
              </a:lnSpc>
              <a:buFont typeface="Arial" pitchFamily="34" charset="0"/>
              <a:buChar char="•"/>
            </a:pPr>
            <a:r>
              <a:rPr lang="ar-DZ" sz="8800" dirty="0" smtClean="0">
                <a:latin typeface="Sakkal Majalla" pitchFamily="2" charset="-78"/>
                <a:cs typeface="Simplified Arabic" pitchFamily="2" charset="-78"/>
              </a:rPr>
              <a:t>جدية معيار المقارنة</a:t>
            </a:r>
          </a:p>
          <a:p>
            <a:pPr algn="r" rtl="1">
              <a:lnSpc>
                <a:spcPct val="150000"/>
              </a:lnSpc>
            </a:pPr>
            <a:r>
              <a:rPr lang="ar-DZ" sz="8800" b="1" u="sng" dirty="0" smtClean="0">
                <a:latin typeface="Sakkal Majalla" pitchFamily="2" charset="-78"/>
                <a:cs typeface="Simplified Arabic" pitchFamily="2" charset="-78"/>
              </a:rPr>
              <a:t>طرق استخدامه:</a:t>
            </a:r>
          </a:p>
          <a:p>
            <a:pPr algn="r" rtl="1">
              <a:lnSpc>
                <a:spcPct val="150000"/>
              </a:lnSpc>
              <a:buFont typeface="Wingdings" pitchFamily="2" charset="2"/>
              <a:buChar char="§"/>
            </a:pPr>
            <a:r>
              <a:rPr lang="ar-DZ" sz="8800" dirty="0" smtClean="0">
                <a:latin typeface="Sakkal Majalla" pitchFamily="2" charset="-78"/>
                <a:cs typeface="Simplified Arabic" pitchFamily="2" charset="-78"/>
              </a:rPr>
              <a:t>الطريقة شكلية</a:t>
            </a:r>
          </a:p>
          <a:p>
            <a:pPr algn="r" rtl="1">
              <a:lnSpc>
                <a:spcPct val="150000"/>
              </a:lnSpc>
              <a:buFont typeface="Wingdings" pitchFamily="2" charset="2"/>
              <a:buChar char="§"/>
            </a:pPr>
            <a:r>
              <a:rPr lang="ar-DZ" sz="8800" dirty="0" smtClean="0">
                <a:latin typeface="Sakkal Majalla" pitchFamily="2" charset="-78"/>
                <a:cs typeface="Simplified Arabic" pitchFamily="2" charset="-78"/>
              </a:rPr>
              <a:t>الطريقة الموضوعية</a:t>
            </a:r>
          </a:p>
          <a:p>
            <a:pPr algn="r" rtl="1">
              <a:lnSpc>
                <a:spcPct val="150000"/>
              </a:lnSpc>
            </a:pPr>
            <a:endParaRPr kumimoji="0" lang="fr-FR" sz="2200" b="1" i="0" u="none" strike="noStrike" kern="1200" cap="none" spc="0" normalizeH="0" baseline="0" noProof="0" dirty="0">
              <a:ln>
                <a:noFill/>
              </a:ln>
              <a:solidFill>
                <a:schemeClr val="tx1"/>
              </a:solidFill>
              <a:effectLst/>
              <a:uLnTx/>
              <a:uFillTx/>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1000"/>
                                        <p:tgtEl>
                                          <p:spTgt spid="4">
                                            <p:txEl>
                                              <p:pRg st="0" end="0"/>
                                            </p:txEl>
                                          </p:spTgt>
                                        </p:tgtEl>
                                      </p:cBhvr>
                                    </p:animEffect>
                                    <p:anim calcmode="lin" valueType="num">
                                      <p:cBhvr>
                                        <p:cTn id="8"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5" presetClass="entr" presetSubtype="10" fill="hold" nodeType="clickEffect">
                                  <p:stCondLst>
                                    <p:cond delay="0"/>
                                  </p:stCondLst>
                                  <p:childTnLst>
                                    <p:set>
                                      <p:cBhvr>
                                        <p:cTn id="13" dur="1" fill="hold">
                                          <p:stCondLst>
                                            <p:cond delay="0"/>
                                          </p:stCondLst>
                                        </p:cTn>
                                        <p:tgtEl>
                                          <p:spTgt spid="4">
                                            <p:txEl>
                                              <p:pRg st="1" end="1"/>
                                            </p:txEl>
                                          </p:spTgt>
                                        </p:tgtEl>
                                        <p:attrNameLst>
                                          <p:attrName>style.visibility</p:attrName>
                                        </p:attrNameLst>
                                      </p:cBhvr>
                                      <p:to>
                                        <p:strVal val="visible"/>
                                      </p:to>
                                    </p:set>
                                    <p:animEffect transition="in" filter="checkerboard(across)">
                                      <p:cBhvr>
                                        <p:cTn id="14" dur="500"/>
                                        <p:tgtEl>
                                          <p:spTgt spid="4">
                                            <p:txEl>
                                              <p:pRg st="1" end="1"/>
                                            </p:txEl>
                                          </p:spTgt>
                                        </p:tgtEl>
                                      </p:cBhvr>
                                    </p:animEffect>
                                  </p:childTnLst>
                                </p:cTn>
                              </p:par>
                              <p:par>
                                <p:cTn id="15" presetID="5" presetClass="entr" presetSubtype="10" fill="hold" nodeType="with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checkerboard(across)">
                                      <p:cBhvr>
                                        <p:cTn id="17" dur="500"/>
                                        <p:tgtEl>
                                          <p:spTgt spid="4">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4">
                                            <p:txEl>
                                              <p:pRg st="3" end="3"/>
                                            </p:txEl>
                                          </p:spTgt>
                                        </p:tgtEl>
                                        <p:attrNameLst>
                                          <p:attrName>style.visibility</p:attrName>
                                        </p:attrNameLst>
                                      </p:cBhvr>
                                      <p:to>
                                        <p:strVal val="visible"/>
                                      </p:to>
                                    </p:set>
                                    <p:animEffect transition="in" filter="checkerboard(across)">
                                      <p:cBhvr>
                                        <p:cTn id="20" dur="500"/>
                                        <p:tgtEl>
                                          <p:spTgt spid="4">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Effect transition="in" filter="checkerboard(across)">
                                      <p:cBhvr>
                                        <p:cTn id="23" dur="500"/>
                                        <p:tgtEl>
                                          <p:spTgt spid="4">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4">
                                            <p:txEl>
                                              <p:pRg st="5" end="5"/>
                                            </p:txEl>
                                          </p:spTgt>
                                        </p:tgtEl>
                                        <p:attrNameLst>
                                          <p:attrName>style.visibility</p:attrName>
                                        </p:attrNameLst>
                                      </p:cBhvr>
                                      <p:to>
                                        <p:strVal val="visible"/>
                                      </p:to>
                                    </p:set>
                                    <p:animEffect transition="in" filter="checkerboard(across)">
                                      <p:cBhvr>
                                        <p:cTn id="28" dur="500"/>
                                        <p:tgtEl>
                                          <p:spTgt spid="4">
                                            <p:txEl>
                                              <p:pRg st="5" end="5"/>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Effect transition="in" filter="checkerboard(across)">
                                      <p:cBhvr>
                                        <p:cTn id="31" dur="500"/>
                                        <p:tgtEl>
                                          <p:spTgt spid="4">
                                            <p:txEl>
                                              <p:pRg st="6" end="6"/>
                                            </p:txEl>
                                          </p:spTgt>
                                        </p:tgtEl>
                                      </p:cBhvr>
                                    </p:animEffect>
                                  </p:childTnLst>
                                </p:cTn>
                              </p:par>
                              <p:par>
                                <p:cTn id="32" presetID="5" presetClass="entr" presetSubtype="10" fill="hold" nodeType="withEffect">
                                  <p:stCondLst>
                                    <p:cond delay="0"/>
                                  </p:stCondLst>
                                  <p:childTnLst>
                                    <p:set>
                                      <p:cBhvr>
                                        <p:cTn id="33" dur="1" fill="hold">
                                          <p:stCondLst>
                                            <p:cond delay="0"/>
                                          </p:stCondLst>
                                        </p:cTn>
                                        <p:tgtEl>
                                          <p:spTgt spid="4">
                                            <p:txEl>
                                              <p:pRg st="7" end="7"/>
                                            </p:txEl>
                                          </p:spTgt>
                                        </p:tgtEl>
                                        <p:attrNameLst>
                                          <p:attrName>style.visibility</p:attrName>
                                        </p:attrNameLst>
                                      </p:cBhvr>
                                      <p:to>
                                        <p:strVal val="visible"/>
                                      </p:to>
                                    </p:set>
                                    <p:animEffect transition="in" filter="checkerboard(across)">
                                      <p:cBhvr>
                                        <p:cTn id="34" dur="500"/>
                                        <p:tgtEl>
                                          <p:spTgt spid="4">
                                            <p:txEl>
                                              <p:pRg st="7" end="7"/>
                                            </p:txEl>
                                          </p:spTgt>
                                        </p:tgtEl>
                                      </p:cBhvr>
                                    </p:animEffect>
                                  </p:childTnLst>
                                </p:cTn>
                              </p:par>
                              <p:par>
                                <p:cTn id="35" presetID="5" presetClass="entr" presetSubtype="10" fill="hold" nodeType="withEffect">
                                  <p:stCondLst>
                                    <p:cond delay="0"/>
                                  </p:stCondLst>
                                  <p:childTnLst>
                                    <p:set>
                                      <p:cBhvr>
                                        <p:cTn id="36" dur="1" fill="hold">
                                          <p:stCondLst>
                                            <p:cond delay="0"/>
                                          </p:stCondLst>
                                        </p:cTn>
                                        <p:tgtEl>
                                          <p:spTgt spid="4">
                                            <p:txEl>
                                              <p:pRg st="8" end="8"/>
                                            </p:txEl>
                                          </p:spTgt>
                                        </p:tgtEl>
                                        <p:attrNameLst>
                                          <p:attrName>style.visibility</p:attrName>
                                        </p:attrNameLst>
                                      </p:cBhvr>
                                      <p:to>
                                        <p:strVal val="visible"/>
                                      </p:to>
                                    </p:set>
                                    <p:animEffect transition="in" filter="checkerboard(across)">
                                      <p:cBhvr>
                                        <p:cTn id="37" dur="500"/>
                                        <p:tgtEl>
                                          <p:spTgt spid="4">
                                            <p:txEl>
                                              <p:pRg st="8" end="8"/>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47" presetClass="entr" presetSubtype="0" fill="hold" nodeType="clickEffect">
                                  <p:stCondLst>
                                    <p:cond delay="0"/>
                                  </p:stCondLst>
                                  <p:childTnLst>
                                    <p:set>
                                      <p:cBhvr>
                                        <p:cTn id="41" dur="1" fill="hold">
                                          <p:stCondLst>
                                            <p:cond delay="0"/>
                                          </p:stCondLst>
                                        </p:cTn>
                                        <p:tgtEl>
                                          <p:spTgt spid="4">
                                            <p:txEl>
                                              <p:pRg st="9" end="9"/>
                                            </p:txEl>
                                          </p:spTgt>
                                        </p:tgtEl>
                                        <p:attrNameLst>
                                          <p:attrName>style.visibility</p:attrName>
                                        </p:attrNameLst>
                                      </p:cBhvr>
                                      <p:to>
                                        <p:strVal val="visible"/>
                                      </p:to>
                                    </p:set>
                                    <p:animEffect transition="in" filter="fade">
                                      <p:cBhvr>
                                        <p:cTn id="42" dur="1000"/>
                                        <p:tgtEl>
                                          <p:spTgt spid="4">
                                            <p:txEl>
                                              <p:pRg st="9" end="9"/>
                                            </p:txEl>
                                          </p:spTgt>
                                        </p:tgtEl>
                                      </p:cBhvr>
                                    </p:animEffect>
                                    <p:anim calcmode="lin" valueType="num">
                                      <p:cBhvr>
                                        <p:cTn id="43" dur="1000" fill="hold"/>
                                        <p:tgtEl>
                                          <p:spTgt spid="4">
                                            <p:txEl>
                                              <p:pRg st="9" end="9"/>
                                            </p:txEl>
                                          </p:spTgt>
                                        </p:tgtEl>
                                        <p:attrNameLst>
                                          <p:attrName>ppt_x</p:attrName>
                                        </p:attrNameLst>
                                      </p:cBhvr>
                                      <p:tavLst>
                                        <p:tav tm="0">
                                          <p:val>
                                            <p:strVal val="#ppt_x"/>
                                          </p:val>
                                        </p:tav>
                                        <p:tav tm="100000">
                                          <p:val>
                                            <p:strVal val="#ppt_x"/>
                                          </p:val>
                                        </p:tav>
                                      </p:tavLst>
                                    </p:anim>
                                    <p:anim calcmode="lin" valueType="num">
                                      <p:cBhvr>
                                        <p:cTn id="44" dur="1000" fill="hold"/>
                                        <p:tgtEl>
                                          <p:spTgt spid="4">
                                            <p:txEl>
                                              <p:pRg st="9" end="9"/>
                                            </p:txEl>
                                          </p:spTgt>
                                        </p:tgtEl>
                                        <p:attrNameLst>
                                          <p:attrName>ppt_y</p:attrName>
                                        </p:attrNameLst>
                                      </p:cBhvr>
                                      <p:tavLst>
                                        <p:tav tm="0">
                                          <p:val>
                                            <p:strVal val="#ppt_y-.1"/>
                                          </p:val>
                                        </p:tav>
                                        <p:tav tm="100000">
                                          <p:val>
                                            <p:strVal val="#ppt_y"/>
                                          </p:val>
                                        </p:tav>
                                      </p:tavLst>
                                    </p:anim>
                                  </p:childTnLst>
                                </p:cTn>
                              </p:par>
                              <p:par>
                                <p:cTn id="45" presetID="47" presetClass="entr" presetSubtype="0" fill="hold" nodeType="withEffect">
                                  <p:stCondLst>
                                    <p:cond delay="0"/>
                                  </p:stCondLst>
                                  <p:childTnLst>
                                    <p:set>
                                      <p:cBhvr>
                                        <p:cTn id="46" dur="1" fill="hold">
                                          <p:stCondLst>
                                            <p:cond delay="0"/>
                                          </p:stCondLst>
                                        </p:cTn>
                                        <p:tgtEl>
                                          <p:spTgt spid="4">
                                            <p:txEl>
                                              <p:pRg st="10" end="10"/>
                                            </p:txEl>
                                          </p:spTgt>
                                        </p:tgtEl>
                                        <p:attrNameLst>
                                          <p:attrName>style.visibility</p:attrName>
                                        </p:attrNameLst>
                                      </p:cBhvr>
                                      <p:to>
                                        <p:strVal val="visible"/>
                                      </p:to>
                                    </p:set>
                                    <p:animEffect transition="in" filter="fade">
                                      <p:cBhvr>
                                        <p:cTn id="47" dur="1000"/>
                                        <p:tgtEl>
                                          <p:spTgt spid="4">
                                            <p:txEl>
                                              <p:pRg st="10" end="10"/>
                                            </p:txEl>
                                          </p:spTgt>
                                        </p:tgtEl>
                                      </p:cBhvr>
                                    </p:animEffect>
                                    <p:anim calcmode="lin" valueType="num">
                                      <p:cBhvr>
                                        <p:cTn id="48" dur="1000" fill="hold"/>
                                        <p:tgtEl>
                                          <p:spTgt spid="4">
                                            <p:txEl>
                                              <p:pRg st="10" end="10"/>
                                            </p:txEl>
                                          </p:spTgt>
                                        </p:tgtEl>
                                        <p:attrNameLst>
                                          <p:attrName>ppt_x</p:attrName>
                                        </p:attrNameLst>
                                      </p:cBhvr>
                                      <p:tavLst>
                                        <p:tav tm="0">
                                          <p:val>
                                            <p:strVal val="#ppt_x"/>
                                          </p:val>
                                        </p:tav>
                                        <p:tav tm="100000">
                                          <p:val>
                                            <p:strVal val="#ppt_x"/>
                                          </p:val>
                                        </p:tav>
                                      </p:tavLst>
                                    </p:anim>
                                    <p:anim calcmode="lin" valueType="num">
                                      <p:cBhvr>
                                        <p:cTn id="49" dur="1000" fill="hold"/>
                                        <p:tgtEl>
                                          <p:spTgt spid="4">
                                            <p:txEl>
                                              <p:pRg st="10" end="10"/>
                                            </p:txEl>
                                          </p:spTgt>
                                        </p:tgtEl>
                                        <p:attrNameLst>
                                          <p:attrName>ppt_y</p:attrName>
                                        </p:attrNameLst>
                                      </p:cBhvr>
                                      <p:tavLst>
                                        <p:tav tm="0">
                                          <p:val>
                                            <p:strVal val="#ppt_y-.1"/>
                                          </p:val>
                                        </p:tav>
                                        <p:tav tm="100000">
                                          <p:val>
                                            <p:strVal val="#ppt_y"/>
                                          </p:val>
                                        </p:tav>
                                      </p:tavLst>
                                    </p:anim>
                                  </p:childTnLst>
                                </p:cTn>
                              </p:par>
                              <p:par>
                                <p:cTn id="50" presetID="47" presetClass="entr" presetSubtype="0" fill="hold" nodeType="withEffect">
                                  <p:stCondLst>
                                    <p:cond delay="0"/>
                                  </p:stCondLst>
                                  <p:childTnLst>
                                    <p:set>
                                      <p:cBhvr>
                                        <p:cTn id="51" dur="1" fill="hold">
                                          <p:stCondLst>
                                            <p:cond delay="0"/>
                                          </p:stCondLst>
                                        </p:cTn>
                                        <p:tgtEl>
                                          <p:spTgt spid="4">
                                            <p:txEl>
                                              <p:pRg st="11" end="11"/>
                                            </p:txEl>
                                          </p:spTgt>
                                        </p:tgtEl>
                                        <p:attrNameLst>
                                          <p:attrName>style.visibility</p:attrName>
                                        </p:attrNameLst>
                                      </p:cBhvr>
                                      <p:to>
                                        <p:strVal val="visible"/>
                                      </p:to>
                                    </p:set>
                                    <p:animEffect transition="in" filter="fade">
                                      <p:cBhvr>
                                        <p:cTn id="52" dur="1000"/>
                                        <p:tgtEl>
                                          <p:spTgt spid="4">
                                            <p:txEl>
                                              <p:pRg st="11" end="11"/>
                                            </p:txEl>
                                          </p:spTgt>
                                        </p:tgtEl>
                                      </p:cBhvr>
                                    </p:animEffect>
                                    <p:anim calcmode="lin" valueType="num">
                                      <p:cBhvr>
                                        <p:cTn id="53" dur="1000" fill="hold"/>
                                        <p:tgtEl>
                                          <p:spTgt spid="4">
                                            <p:txEl>
                                              <p:pRg st="11" end="11"/>
                                            </p:txEl>
                                          </p:spTgt>
                                        </p:tgtEl>
                                        <p:attrNameLst>
                                          <p:attrName>ppt_x</p:attrName>
                                        </p:attrNameLst>
                                      </p:cBhvr>
                                      <p:tavLst>
                                        <p:tav tm="0">
                                          <p:val>
                                            <p:strVal val="#ppt_x"/>
                                          </p:val>
                                        </p:tav>
                                        <p:tav tm="100000">
                                          <p:val>
                                            <p:strVal val="#ppt_x"/>
                                          </p:val>
                                        </p:tav>
                                      </p:tavLst>
                                    </p:anim>
                                    <p:anim calcmode="lin" valueType="num">
                                      <p:cBhvr>
                                        <p:cTn id="54" dur="1000" fill="hold"/>
                                        <p:tgtEl>
                                          <p:spTgt spid="4">
                                            <p:txEl>
                                              <p:pRg st="11" end="1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2357438"/>
            <a:ext cx="8229600" cy="1143000"/>
          </a:xfrm>
        </p:spPr>
        <p:txBody>
          <a:bodyPr>
            <a:noAutofit/>
          </a:bodyPr>
          <a:lstStyle/>
          <a:p>
            <a:pPr algn="ctr"/>
            <a:r>
              <a:rPr lang="ar-DZ"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rPr>
              <a:t>تعريف </a:t>
            </a:r>
            <a:r>
              <a:rPr lang="ar-SA"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rPr>
              <a:t>منهج البحث العلمي</a:t>
            </a:r>
            <a:endParaRPr lang="fr-FR" sz="6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1" presetClass="entr" presetSubtype="0" fill="hold" grpId="0"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770" decel="100000"/>
                                        <p:tgtEl>
                                          <p:spTgt spid="2"/>
                                        </p:tgtEl>
                                      </p:cBhvr>
                                    </p:animEffect>
                                    <p:animScale>
                                      <p:cBhvr>
                                        <p:cTn id="8" dur="770" decel="100000"/>
                                        <p:tgtEl>
                                          <p:spTgt spid="2"/>
                                        </p:tgtEl>
                                      </p:cBhvr>
                                      <p:from x="10000" y="10000"/>
                                      <p:to x="200000" y="450000"/>
                                    </p:animScale>
                                    <p:animScale>
                                      <p:cBhvr>
                                        <p:cTn id="9" dur="1230" accel="100000" fill="hold">
                                          <p:stCondLst>
                                            <p:cond delay="770"/>
                                          </p:stCondLst>
                                        </p:cTn>
                                        <p:tgtEl>
                                          <p:spTgt spid="2"/>
                                        </p:tgtEl>
                                      </p:cBhvr>
                                      <p:from x="200000" y="450000"/>
                                      <p:to x="100000" y="100000"/>
                                    </p:animScale>
                                    <p:set>
                                      <p:cBhvr>
                                        <p:cTn id="10" dur="770" fill="hold"/>
                                        <p:tgtEl>
                                          <p:spTgt spid="2"/>
                                        </p:tgtEl>
                                        <p:attrNameLst>
                                          <p:attrName>ppt_x</p:attrName>
                                        </p:attrNameLst>
                                      </p:cBhvr>
                                      <p:to>
                                        <p:strVal val="(0.5)"/>
                                      </p:to>
                                    </p:set>
                                    <p:anim from="(0.5)" to="(#ppt_x)" calcmode="lin" valueType="num">
                                      <p:cBhvr>
                                        <p:cTn id="11" dur="1230" accel="100000" fill="hold">
                                          <p:stCondLst>
                                            <p:cond delay="770"/>
                                          </p:stCondLst>
                                        </p:cTn>
                                        <p:tgtEl>
                                          <p:spTgt spid="2"/>
                                        </p:tgtEl>
                                        <p:attrNameLst>
                                          <p:attrName>ppt_x</p:attrName>
                                        </p:attrNameLst>
                                      </p:cBhvr>
                                    </p:anim>
                                    <p:set>
                                      <p:cBhvr>
                                        <p:cTn id="12" dur="770" fill="hold"/>
                                        <p:tgtEl>
                                          <p:spTgt spid="2"/>
                                        </p:tgtEl>
                                        <p:attrNameLst>
                                          <p:attrName>ppt_y</p:attrName>
                                        </p:attrNameLst>
                                      </p:cBhvr>
                                      <p:to>
                                        <p:strVal val="(#ppt_y+0.4)"/>
                                      </p:to>
                                    </p:set>
                                    <p:anim from="(#ppt_y+0.4)" to="(#ppt_y)" calcmode="lin" valueType="num">
                                      <p:cBhvr>
                                        <p:cTn id="13" dur="1230" accel="100000" fill="hold">
                                          <p:stCondLst>
                                            <p:cond delay="770"/>
                                          </p:stCondLst>
                                        </p:cTn>
                                        <p:tgtEl>
                                          <p:spTgt spid="2"/>
                                        </p:tgtEl>
                                        <p:attrNameLst>
                                          <p:attrName>ppt_y</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714356"/>
            <a:ext cx="8472518" cy="5760000"/>
          </a:xfrm>
        </p:spPr>
        <p:txBody>
          <a:bodyPr>
            <a:noAutofit/>
          </a:bodyPr>
          <a:lstStyle/>
          <a:p>
            <a:pPr marL="95250" indent="266700" algn="just" rtl="1">
              <a:buNone/>
            </a:pPr>
            <a:r>
              <a:rPr lang="fr-FR"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يتكون هذا الاصطلاح من ثلاث كلمات هي منهج؛ البحثّ؛ العلمي.</a:t>
            </a:r>
            <a:endParaRPr lang="ar-DZ" sz="1800" dirty="0" smtClean="0">
              <a:latin typeface="Sakkal Majalla" pitchFamily="2" charset="-78"/>
              <a:cs typeface="Simplified Arabic" pitchFamily="2" charset="-78"/>
            </a:endParaRPr>
          </a:p>
          <a:p>
            <a:pPr marL="95250" indent="266700" algn="just" rtl="1">
              <a:buFont typeface="Wingdings" pitchFamily="2" charset="2"/>
              <a:buChar char="Ø"/>
            </a:pPr>
            <a:r>
              <a:rPr lang="ar-DZ" sz="1800" b="1" u="sng" dirty="0" smtClean="0">
                <a:latin typeface="Sakkal Majalla" pitchFamily="2" charset="-78"/>
                <a:cs typeface="Simplified Arabic" pitchFamily="2" charset="-78"/>
              </a:rPr>
              <a:t>ك</a:t>
            </a:r>
            <a:r>
              <a:rPr lang="ar-SA" sz="1800" b="1" u="sng" dirty="0" err="1" smtClean="0">
                <a:latin typeface="Sakkal Majalla" pitchFamily="2" charset="-78"/>
                <a:cs typeface="Simplified Arabic" pitchFamily="2" charset="-78"/>
              </a:rPr>
              <a:t>لمة</a:t>
            </a:r>
            <a:r>
              <a:rPr lang="ar-SA" sz="1800" b="1" u="sng" dirty="0" smtClean="0">
                <a:latin typeface="Sakkal Majalla" pitchFamily="2" charset="-78"/>
                <a:cs typeface="Simplified Arabic" pitchFamily="2" charset="-78"/>
              </a:rPr>
              <a:t> منهج:</a:t>
            </a:r>
            <a:r>
              <a:rPr lang="ar-SA" sz="1800" dirty="0" smtClean="0">
                <a:latin typeface="Sakkal Majalla" pitchFamily="2" charset="-78"/>
                <a:cs typeface="Simplified Arabic" pitchFamily="2" charset="-78"/>
              </a:rPr>
              <a:t> فهي مصدر بمعنى طريق أو سلوك، وهي مشتقة من الفعل نهج بمعنى سلك، أو اتبع أو طرق.</a:t>
            </a:r>
            <a:r>
              <a:rPr lang="fr-FR" sz="1800" dirty="0" smtClean="0">
                <a:latin typeface="Sakkal Majalla" pitchFamily="2" charset="-78"/>
                <a:cs typeface="Simplified Arabic" pitchFamily="2" charset="-78"/>
              </a:rPr>
              <a:t/>
            </a:r>
            <a:br>
              <a:rPr lang="fr-FR" sz="1800" dirty="0" smtClean="0">
                <a:latin typeface="Sakkal Majalla" pitchFamily="2" charset="-78"/>
                <a:cs typeface="Simplified Arabic" pitchFamily="2" charset="-78"/>
              </a:rPr>
            </a:br>
            <a:r>
              <a:rPr lang="ar-SA" sz="1800" dirty="0" smtClean="0">
                <a:latin typeface="Sakkal Majalla" pitchFamily="2" charset="-78"/>
                <a:cs typeface="Simplified Arabic" pitchFamily="2" charset="-78"/>
              </a:rPr>
              <a:t>    وهو الأسلوب </a:t>
            </a:r>
            <a:r>
              <a:rPr lang="ar-SA" sz="1800" dirty="0" err="1" smtClean="0">
                <a:latin typeface="Sakkal Majalla" pitchFamily="2" charset="-78"/>
                <a:cs typeface="Simplified Arabic" pitchFamily="2" charset="-78"/>
              </a:rPr>
              <a:t>و</a:t>
            </a:r>
            <a:r>
              <a:rPr lang="ar-SA" sz="1800" dirty="0" smtClean="0">
                <a:latin typeface="Sakkal Majalla" pitchFamily="2" charset="-78"/>
                <a:cs typeface="Simplified Arabic" pitchFamily="2" charset="-78"/>
              </a:rPr>
              <a:t> الطريق المؤدي لمع</a:t>
            </a:r>
            <a:r>
              <a:rPr lang="ar-DZ" sz="1800" dirty="0" smtClean="0">
                <a:latin typeface="Sakkal Majalla" pitchFamily="2" charset="-78"/>
                <a:cs typeface="Simplified Arabic" pitchFamily="2" charset="-78"/>
              </a:rPr>
              <a:t>ـ</a:t>
            </a:r>
            <a:r>
              <a:rPr lang="ar-SA" sz="1800" dirty="0" err="1" smtClean="0">
                <a:latin typeface="Sakkal Majalla" pitchFamily="2" charset="-78"/>
                <a:cs typeface="Simplified Arabic" pitchFamily="2" charset="-78"/>
              </a:rPr>
              <a:t>رفة</a:t>
            </a:r>
            <a:r>
              <a:rPr lang="ar-SA" sz="1800" dirty="0" smtClean="0">
                <a:latin typeface="Sakkal Majalla" pitchFamily="2" charset="-78"/>
                <a:cs typeface="Simplified Arabic" pitchFamily="2" charset="-78"/>
              </a:rPr>
              <a:t> الحقائق أو الغرض المطل</a:t>
            </a:r>
            <a:r>
              <a:rPr lang="ar-DZ" sz="1800" dirty="0" smtClean="0">
                <a:latin typeface="Sakkal Majalla" pitchFamily="2" charset="-78"/>
                <a:cs typeface="Simplified Arabic" pitchFamily="2" charset="-78"/>
              </a:rPr>
              <a:t>ـ</a:t>
            </a:r>
            <a:r>
              <a:rPr lang="ar-SA" sz="1800" dirty="0" err="1" smtClean="0">
                <a:latin typeface="Sakkal Majalla" pitchFamily="2" charset="-78"/>
                <a:cs typeface="Simplified Arabic" pitchFamily="2" charset="-78"/>
              </a:rPr>
              <a:t>وب</a:t>
            </a:r>
            <a:r>
              <a:rPr lang="ar-SA" sz="1800" dirty="0" smtClean="0">
                <a:latin typeface="Sakkal Majalla" pitchFamily="2" charset="-78"/>
                <a:cs typeface="Simplified Arabic" pitchFamily="2" charset="-78"/>
              </a:rPr>
              <a:t>، كذلك نطلق عليه الوسيلة المؤدية</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إلى</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اكتشاف</a:t>
            </a:r>
            <a:r>
              <a:rPr lang="fr-FR"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الحقائق و المعرفة العلمية</a:t>
            </a:r>
            <a:r>
              <a:rPr lang="fr-FR" sz="1800" dirty="0" smtClean="0">
                <a:latin typeface="Sakkal Majalla" pitchFamily="2" charset="-78"/>
                <a:cs typeface="Simplified Arabic" pitchFamily="2" charset="-78"/>
              </a:rPr>
              <a:t>.</a:t>
            </a:r>
            <a:endParaRPr lang="ar-DZ" sz="1800" dirty="0" smtClean="0">
              <a:latin typeface="Sakkal Majalla" pitchFamily="2" charset="-78"/>
              <a:cs typeface="Simplified Arabic" pitchFamily="2" charset="-78"/>
            </a:endParaRPr>
          </a:p>
          <a:p>
            <a:pPr marL="95250" indent="266700" algn="just" rtl="1">
              <a:buFont typeface="Wingdings" pitchFamily="2" charset="2"/>
              <a:buChar char="Ø"/>
            </a:pPr>
            <a:r>
              <a:rPr lang="ar-SA" sz="1800" b="1" u="sng" dirty="0" smtClean="0">
                <a:latin typeface="Sakkal Majalla" pitchFamily="2" charset="-78"/>
                <a:cs typeface="Simplified Arabic" pitchFamily="2" charset="-78"/>
              </a:rPr>
              <a:t>أما كلمة بحـث</a:t>
            </a:r>
            <a:r>
              <a:rPr lang="ar-SA" sz="1800" dirty="0" smtClean="0">
                <a:latin typeface="Sakkal Majalla" pitchFamily="2" charset="-78"/>
                <a:cs typeface="Simplified Arabic" pitchFamily="2" charset="-78"/>
              </a:rPr>
              <a:t> : فهي مصدر بمعنى الطلب أو التقصي، وهي مشتقة من الفعل بحث ،بمعنى طلب</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أو تقصى</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أو فتش، أو تتبع، أو تمرس، أو سأل، أو حاول، أو اكتشف القانون أو المبدأ أو القاعدة التي</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تحكم</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أي</a:t>
            </a: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محاولة.</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ومن هنا فكلمة منهج البحث تعني القانون أو المبدأ أو القاعدة التي تحكم أي محاولة للدراسة العلمي</a:t>
            </a:r>
            <a:r>
              <a:rPr lang="ar-DZ" sz="1800" dirty="0" smtClean="0">
                <a:latin typeface="Sakkal Majalla" pitchFamily="2" charset="-78"/>
                <a:cs typeface="Simplified Arabic" pitchFamily="2" charset="-78"/>
              </a:rPr>
              <a:t>ـ</a:t>
            </a:r>
            <a:r>
              <a:rPr lang="ar-SA" sz="1800" dirty="0" smtClean="0">
                <a:latin typeface="Sakkal Majalla" pitchFamily="2" charset="-78"/>
                <a:cs typeface="Simplified Arabic" pitchFamily="2" charset="-78"/>
              </a:rPr>
              <a:t>ة وفي أي</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مجال، ومناهج البحث متعددة  ومتجددة طبقاً لتعدد أنواع العلـوم، تشترك جميعها بخطوات وقواعد </a:t>
            </a:r>
            <a:r>
              <a:rPr lang="ar-SA" sz="1800" dirty="0" err="1" smtClean="0">
                <a:latin typeface="Sakkal Majalla" pitchFamily="2" charset="-78"/>
                <a:cs typeface="Simplified Arabic" pitchFamily="2" charset="-78"/>
              </a:rPr>
              <a:t>ع</a:t>
            </a:r>
            <a:r>
              <a:rPr lang="ar-DZ" sz="1800" dirty="0" smtClean="0">
                <a:latin typeface="Sakkal Majalla" pitchFamily="2" charset="-78"/>
                <a:cs typeface="Simplified Arabic" pitchFamily="2" charset="-78"/>
              </a:rPr>
              <a:t>ـ</a:t>
            </a:r>
            <a:r>
              <a:rPr lang="ar-SA" sz="1800" dirty="0" smtClean="0">
                <a:latin typeface="Sakkal Majalla" pitchFamily="2" charset="-78"/>
                <a:cs typeface="Simplified Arabic" pitchFamily="2" charset="-78"/>
              </a:rPr>
              <a:t>امة</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تشكل الإطار الذي يسلكه الباحـث فـي . بحثه </a:t>
            </a:r>
            <a:r>
              <a:rPr lang="fr-FR" sz="1800"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أو تقييمه العلمي لأي حقيقة علمية، أو دراسته العلمية.</a:t>
            </a:r>
            <a:endParaRPr lang="ar-DZ" sz="1800" dirty="0" smtClean="0">
              <a:latin typeface="Sakkal Majalla" pitchFamily="2" charset="-78"/>
              <a:cs typeface="Simplified Arabic" pitchFamily="2" charset="-78"/>
            </a:endParaRPr>
          </a:p>
          <a:p>
            <a:pPr marL="95250" indent="266700" algn="just" rtl="1">
              <a:buFont typeface="Wingdings" pitchFamily="2" charset="2"/>
              <a:buChar char="Ø"/>
            </a:pPr>
            <a:r>
              <a:rPr lang="ar-SA" sz="1800" b="1" u="sng" dirty="0" smtClean="0">
                <a:latin typeface="Sakkal Majalla" pitchFamily="2" charset="-78"/>
                <a:cs typeface="Simplified Arabic" pitchFamily="2" charset="-78"/>
              </a:rPr>
              <a:t>أما كلمة العلمي لغة:</a:t>
            </a:r>
            <a:r>
              <a:rPr lang="ar-SA" sz="1800" dirty="0" smtClean="0">
                <a:latin typeface="Sakkal Majalla" pitchFamily="2" charset="-78"/>
                <a:cs typeface="Simplified Arabic" pitchFamily="2" charset="-78"/>
              </a:rPr>
              <a:t> فهي كلمة منسوبة إلى العلم وهي بمعنى المعرفـة  والدرايـة، وإدراك الحقائق، والعلم</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يعني الإحاطة والإلمام بالأشياء، والمعرفة بكل ما يتصل </a:t>
            </a:r>
            <a:r>
              <a:rPr lang="ar-SA" sz="1800" dirty="0" err="1" smtClean="0">
                <a:latin typeface="Sakkal Majalla" pitchFamily="2" charset="-78"/>
                <a:cs typeface="Simplified Arabic" pitchFamily="2" charset="-78"/>
              </a:rPr>
              <a:t>بها</a:t>
            </a:r>
            <a:r>
              <a:rPr lang="ar-SA" sz="1800" dirty="0" smtClean="0">
                <a:latin typeface="Sakkal Majalla" pitchFamily="2" charset="-78"/>
                <a:cs typeface="Simplified Arabic" pitchFamily="2" charset="-78"/>
              </a:rPr>
              <a:t> بقصد إذاعتها بين الناس</a:t>
            </a:r>
            <a:r>
              <a:rPr lang="fr-FR" sz="1800" dirty="0" smtClean="0">
                <a:latin typeface="Sakkal Majalla" pitchFamily="2" charset="-78"/>
                <a:cs typeface="Simplified Arabic" pitchFamily="2" charset="-78"/>
              </a:rPr>
              <a:t/>
            </a:r>
            <a:br>
              <a:rPr lang="fr-FR" sz="1800" dirty="0" smtClean="0">
                <a:latin typeface="Sakkal Majalla" pitchFamily="2" charset="-78"/>
                <a:cs typeface="Simplified Arabic" pitchFamily="2" charset="-78"/>
              </a:rPr>
            </a:br>
            <a:r>
              <a:rPr lang="ar-SA" sz="1800" dirty="0" smtClean="0">
                <a:latin typeface="Sakkal Majalla" pitchFamily="2" charset="-78"/>
                <a:cs typeface="Simplified Arabic" pitchFamily="2" charset="-78"/>
              </a:rPr>
              <a:t>     وقد عرض الباحثون تعريفات شتى للبحث العلمي، وهم في كل تعريف يـصدر الواحـد منهم عن منظور</a:t>
            </a:r>
            <a:endParaRPr lang="ar-DZ" sz="1800" dirty="0" smtClean="0">
              <a:latin typeface="Sakkal Majalla" pitchFamily="2" charset="-78"/>
              <a:cs typeface="Simplified Arabic" pitchFamily="2" charset="-78"/>
            </a:endParaRPr>
          </a:p>
          <a:p>
            <a:pPr marL="95250" indent="266700" algn="just" rtl="1">
              <a:buNone/>
            </a:pPr>
            <a:r>
              <a:rPr lang="ar-SA" sz="1800" dirty="0" smtClean="0">
                <a:latin typeface="Sakkal Majalla" pitchFamily="2" charset="-78"/>
                <a:cs typeface="Simplified Arabic" pitchFamily="2" charset="-78"/>
              </a:rPr>
              <a:t>خاص، وتصور شخصي يصعب معه الشمول، كما نرى بعـضهم حـدد </a:t>
            </a:r>
            <a:r>
              <a:rPr lang="fr-FR" sz="1800"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معنى البحث على أساس ميدانه </a:t>
            </a:r>
            <a:r>
              <a:rPr lang="fr-FR" sz="1800" dirty="0" smtClean="0">
                <a:latin typeface="Sakkal Majalla" pitchFamily="2" charset="-78"/>
                <a:cs typeface="Simplified Arabic" pitchFamily="2" charset="-78"/>
              </a:rPr>
              <a:t>·</a:t>
            </a:r>
            <a:br>
              <a:rPr lang="fr-FR" sz="1800" dirty="0" smtClean="0">
                <a:latin typeface="Sakkal Majalla" pitchFamily="2" charset="-78"/>
                <a:cs typeface="Simplified Arabic" pitchFamily="2" charset="-78"/>
              </a:rPr>
            </a:br>
            <a:r>
              <a:rPr lang="ar-SA" sz="1800" i="1" dirty="0" smtClean="0">
                <a:latin typeface="Sakkal Majalla" pitchFamily="2" charset="-78"/>
                <a:cs typeface="Simplified Arabic" pitchFamily="2" charset="-78"/>
              </a:rPr>
              <a:t>    </a:t>
            </a:r>
            <a:r>
              <a:rPr lang="ar-SA" sz="1800" b="1" i="1" dirty="0" smtClean="0">
                <a:latin typeface="Sakkal Majalla" pitchFamily="2" charset="-78"/>
                <a:cs typeface="Simplified Arabic" pitchFamily="2" charset="-78"/>
              </a:rPr>
              <a:t>وعلى ضوء ذلك يمكننا تعريف منهج التقصي</a:t>
            </a:r>
            <a:r>
              <a:rPr lang="ar-SA" sz="1800" b="1" dirty="0" smtClean="0">
                <a:latin typeface="Sakkal Majalla" pitchFamily="2" charset="-78"/>
                <a:cs typeface="Simplified Arabic" pitchFamily="2" charset="-78"/>
              </a:rPr>
              <a:t> المنظم بإتباع أساليب ومناهج علمية تحدد الحقائق العلميـة بقـصد</a:t>
            </a:r>
            <a:r>
              <a:rPr lang="fr-FR" sz="1800" b="1" dirty="0" smtClean="0">
                <a:latin typeface="Sakkal Majalla" pitchFamily="2" charset="-78"/>
                <a:cs typeface="Simplified Arabic" pitchFamily="2" charset="-78"/>
              </a:rPr>
              <a:t>". </a:t>
            </a:r>
            <a:r>
              <a:rPr lang="ar-SA" sz="1800" b="1" dirty="0" smtClean="0">
                <a:latin typeface="Sakkal Majalla" pitchFamily="2" charset="-78"/>
                <a:cs typeface="Simplified Arabic" pitchFamily="2" charset="-78"/>
              </a:rPr>
              <a:t>التأكد من صحتها أو تعديلها أو إضافة الجديد إليها.</a:t>
            </a:r>
            <a:r>
              <a:rPr lang="ar-SA" sz="1800" dirty="0" smtClean="0">
                <a:latin typeface="Sakkal Majalla" pitchFamily="2" charset="-78"/>
                <a:cs typeface="Simplified Arabic" pitchFamily="2" charset="-78"/>
              </a:rPr>
              <a:t>''</a:t>
            </a:r>
            <a:endParaRPr lang="fr-FR" sz="1800" dirty="0">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1000" fill="hold"/>
                                        <p:tgtEl>
                                          <p:spTgt spid="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6"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circle(in)">
                                      <p:cBhvr>
                                        <p:cTn id="14" dur="2000"/>
                                        <p:tgtEl>
                                          <p:spTgt spid="3">
                                            <p:txEl>
                                              <p:pRg st="1" end="1"/>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Effect transition="in" filter="circle(in)">
                                      <p:cBhvr>
                                        <p:cTn id="19" dur="2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6" presetClass="entr" presetSubtype="16"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Effect transition="in" filter="circle(in)">
                                      <p:cBhvr>
                                        <p:cTn id="24" dur="2000"/>
                                        <p:tgtEl>
                                          <p:spTgt spid="3">
                                            <p:txEl>
                                              <p:pRg st="3" end="3"/>
                                            </p:txEl>
                                          </p:spTgt>
                                        </p:tgtEl>
                                      </p:cBhvr>
                                    </p:animEffect>
                                  </p:childTnLst>
                                </p:cTn>
                              </p:par>
                              <p:par>
                                <p:cTn id="25" presetID="6" presetClass="entr" presetSubtype="16" fill="hold" nodeType="with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par>
                                <p:cTn id="28" presetID="6" presetClass="entr" presetSubtype="16" fill="hold" nodeType="with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circle(in)">
                                      <p:cBhvr>
                                        <p:cTn id="30" dur="2000"/>
                                        <p:tgtEl>
                                          <p:spTgt spid="3">
                                            <p:txEl>
                                              <p:pRg st="5" end="5"/>
                                            </p:txEl>
                                          </p:spTgt>
                                        </p:tgtEl>
                                      </p:cBhvr>
                                    </p:animEffect>
                                  </p:childTnLst>
                                </p:cTn>
                              </p:par>
                              <p:par>
                                <p:cTn id="31" presetID="6" presetClass="entr" presetSubtype="16" fill="hold" nodeType="withEffect">
                                  <p:stCondLst>
                                    <p:cond delay="0"/>
                                  </p:stCondLst>
                                  <p:childTnLst>
                                    <p:set>
                                      <p:cBhvr>
                                        <p:cTn id="32" dur="1" fill="hold">
                                          <p:stCondLst>
                                            <p:cond delay="0"/>
                                          </p:stCondLst>
                                        </p:cTn>
                                        <p:tgtEl>
                                          <p:spTgt spid="3">
                                            <p:txEl>
                                              <p:pRg st="6" end="6"/>
                                            </p:txEl>
                                          </p:spTgt>
                                        </p:tgtEl>
                                        <p:attrNameLst>
                                          <p:attrName>style.visibility</p:attrName>
                                        </p:attrNameLst>
                                      </p:cBhvr>
                                      <p:to>
                                        <p:strVal val="visible"/>
                                      </p:to>
                                    </p:set>
                                    <p:animEffect transition="in" filter="circle(in)">
                                      <p:cBhvr>
                                        <p:cTn id="33" dur="2000"/>
                                        <p:tgtEl>
                                          <p:spTgt spid="3">
                                            <p:txEl>
                                              <p:pRg st="6" end="6"/>
                                            </p:txEl>
                                          </p:spTgt>
                                        </p:tgtEl>
                                      </p:cBhvr>
                                    </p:animEffect>
                                  </p:childTnLst>
                                </p:cTn>
                              </p:par>
                              <p:par>
                                <p:cTn id="34" presetID="6" presetClass="entr" presetSubtype="16" fill="hold" nodeType="with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circle(in)">
                                      <p:cBhvr>
                                        <p:cTn id="36" dur="2000"/>
                                        <p:tgtEl>
                                          <p:spTgt spid="3">
                                            <p:txEl>
                                              <p:pRg st="7" end="7"/>
                                            </p:txEl>
                                          </p:spTgt>
                                        </p:tgtEl>
                                      </p:cBhvr>
                                    </p:animEffect>
                                  </p:childTnLst>
                                </p:cTn>
                              </p:par>
                            </p:childTnLst>
                          </p:cTn>
                        </p:par>
                      </p:childTnLst>
                    </p:cTn>
                  </p:par>
                  <p:par>
                    <p:cTn id="37" fill="hold">
                      <p:stCondLst>
                        <p:cond delay="indefinite"/>
                      </p:stCondLst>
                      <p:childTnLst>
                        <p:par>
                          <p:cTn id="38" fill="hold">
                            <p:stCondLst>
                              <p:cond delay="0"/>
                            </p:stCondLst>
                            <p:childTnLst>
                              <p:par>
                                <p:cTn id="39" presetID="6" presetClass="entr" presetSubtype="16" fill="hold" nodeType="clickEffect">
                                  <p:stCondLst>
                                    <p:cond delay="0"/>
                                  </p:stCondLst>
                                  <p:childTnLst>
                                    <p:set>
                                      <p:cBhvr>
                                        <p:cTn id="40" dur="1" fill="hold">
                                          <p:stCondLst>
                                            <p:cond delay="0"/>
                                          </p:stCondLst>
                                        </p:cTn>
                                        <p:tgtEl>
                                          <p:spTgt spid="3">
                                            <p:txEl>
                                              <p:pRg st="8" end="8"/>
                                            </p:txEl>
                                          </p:spTgt>
                                        </p:tgtEl>
                                        <p:attrNameLst>
                                          <p:attrName>style.visibility</p:attrName>
                                        </p:attrNameLst>
                                      </p:cBhvr>
                                      <p:to>
                                        <p:strVal val="visible"/>
                                      </p:to>
                                    </p:set>
                                    <p:animEffect transition="in" filter="circle(in)">
                                      <p:cBhvr>
                                        <p:cTn id="41" dur="2000"/>
                                        <p:tgtEl>
                                          <p:spTgt spid="3">
                                            <p:txEl>
                                              <p:pRg st="8" end="8"/>
                                            </p:txEl>
                                          </p:spTgt>
                                        </p:tgtEl>
                                      </p:cBhvr>
                                    </p:animEffect>
                                  </p:childTnLst>
                                </p:cTn>
                              </p:par>
                              <p:par>
                                <p:cTn id="42" presetID="6" presetClass="entr" presetSubtype="16" fill="hold" nodeType="withEffect">
                                  <p:stCondLst>
                                    <p:cond delay="0"/>
                                  </p:stCondLst>
                                  <p:childTnLst>
                                    <p:set>
                                      <p:cBhvr>
                                        <p:cTn id="43" dur="1" fill="hold">
                                          <p:stCondLst>
                                            <p:cond delay="0"/>
                                          </p:stCondLst>
                                        </p:cTn>
                                        <p:tgtEl>
                                          <p:spTgt spid="3">
                                            <p:txEl>
                                              <p:pRg st="9" end="9"/>
                                            </p:txEl>
                                          </p:spTgt>
                                        </p:tgtEl>
                                        <p:attrNameLst>
                                          <p:attrName>style.visibility</p:attrName>
                                        </p:attrNameLst>
                                      </p:cBhvr>
                                      <p:to>
                                        <p:strVal val="visible"/>
                                      </p:to>
                                    </p:set>
                                    <p:animEffect transition="in" filter="circle(in)">
                                      <p:cBhvr>
                                        <p:cTn id="44" dur="2000"/>
                                        <p:tgtEl>
                                          <p:spTgt spid="3">
                                            <p:txEl>
                                              <p:pRg st="9" end="9"/>
                                            </p:txEl>
                                          </p:spTgt>
                                        </p:tgtEl>
                                      </p:cBhvr>
                                    </p:animEffect>
                                  </p:childTnLst>
                                </p:cTn>
                              </p:par>
                              <p:par>
                                <p:cTn id="45" presetID="6" presetClass="entr" presetSubtype="16" fill="hold" nodeType="withEffect">
                                  <p:stCondLst>
                                    <p:cond delay="0"/>
                                  </p:stCondLst>
                                  <p:childTnLst>
                                    <p:set>
                                      <p:cBhvr>
                                        <p:cTn id="46" dur="1" fill="hold">
                                          <p:stCondLst>
                                            <p:cond delay="0"/>
                                          </p:stCondLst>
                                        </p:cTn>
                                        <p:tgtEl>
                                          <p:spTgt spid="3">
                                            <p:txEl>
                                              <p:pRg st="10" end="10"/>
                                            </p:txEl>
                                          </p:spTgt>
                                        </p:tgtEl>
                                        <p:attrNameLst>
                                          <p:attrName>style.visibility</p:attrName>
                                        </p:attrNameLst>
                                      </p:cBhvr>
                                      <p:to>
                                        <p:strVal val="visible"/>
                                      </p:to>
                                    </p:set>
                                    <p:animEffect transition="in" filter="circle(in)">
                                      <p:cBhvr>
                                        <p:cTn id="47"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57158" y="2714620"/>
            <a:ext cx="8229600" cy="1143000"/>
          </a:xfrm>
        </p:spPr>
        <p:txBody>
          <a:bodyPr>
            <a:noAutofit/>
          </a:bodyPr>
          <a:lstStyle/>
          <a:p>
            <a:pPr algn="ctr"/>
            <a:r>
              <a:rPr lang="ar-SA" sz="6000" b="1" cap="all" dirty="0" smtClean="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rPr>
              <a:t>المنهج التاريخي </a:t>
            </a:r>
            <a:endParaRPr lang="fr-FR" sz="6000" b="1" cap="all" dirty="0">
              <a:ln/>
              <a:solidFill>
                <a:schemeClr val="accent1"/>
              </a:solidFill>
              <a:effectLst>
                <a:outerShdw blurRad="19685" dist="12700" dir="5400000" algn="tl" rotWithShape="0">
                  <a:schemeClr val="accent1">
                    <a:satMod val="130000"/>
                    <a:alpha val="60000"/>
                  </a:schemeClr>
                </a:outerShdw>
                <a:reflection blurRad="10000" stA="55000" endPos="48000" dist="500" dir="5400000" sy="-100000" algn="bl" rotWithShape="0"/>
              </a:effectLst>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1" presetClass="entr" presetSubtype="0" fill="hold" grpId="0" nodeType="click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ppt_x</p:attrName>
                                        </p:attrNameLst>
                                      </p:cBhvr>
                                      <p:tavLst>
                                        <p:tav tm="0">
                                          <p:val>
                                            <p:strVal val="#ppt_x"/>
                                          </p:val>
                                        </p:tav>
                                        <p:tav tm="50000">
                                          <p:val>
                                            <p:strVal val="#ppt_x+.1"/>
                                          </p:val>
                                        </p:tav>
                                        <p:tav tm="100000">
                                          <p:val>
                                            <p:strVal val="#ppt_x"/>
                                          </p:val>
                                        </p:tav>
                                      </p:tavLst>
                                    </p:anim>
                                    <p:anim calcmode="lin" valueType="num">
                                      <p:cBhvr>
                                        <p:cTn id="8" dur="500" fill="hold"/>
                                        <p:tgtEl>
                                          <p:spTgt spid="2"/>
                                        </p:tgtEl>
                                        <p:attrNameLst>
                                          <p:attrName>ppt_y</p:attrName>
                                        </p:attrNameLst>
                                      </p:cBhvr>
                                      <p:tavLst>
                                        <p:tav tm="0">
                                          <p:val>
                                            <p:strVal val="#ppt_y"/>
                                          </p:val>
                                        </p:tav>
                                        <p:tav tm="100000">
                                          <p:val>
                                            <p:strVal val="#ppt_y"/>
                                          </p:val>
                                        </p:tav>
                                      </p:tavLst>
                                    </p:anim>
                                    <p:anim calcmode="lin" valueType="num">
                                      <p:cBhvr>
                                        <p:cTn id="9" dur="500" fill="hold"/>
                                        <p:tgtEl>
                                          <p:spTgt spid="2"/>
                                        </p:tgtEl>
                                        <p:attrNameLst>
                                          <p:attrName>ppt_h</p:attrName>
                                        </p:attrNameLst>
                                      </p:cBhvr>
                                      <p:tavLst>
                                        <p:tav tm="0">
                                          <p:val>
                                            <p:strVal val="#ppt_h/10"/>
                                          </p:val>
                                        </p:tav>
                                        <p:tav tm="50000">
                                          <p:val>
                                            <p:strVal val="#ppt_h+.01"/>
                                          </p:val>
                                        </p:tav>
                                        <p:tav tm="100000">
                                          <p:val>
                                            <p:strVal val="#ppt_h"/>
                                          </p:val>
                                        </p:tav>
                                      </p:tavLst>
                                    </p:anim>
                                    <p:anim calcmode="lin" valueType="num">
                                      <p:cBhvr>
                                        <p:cTn id="10" dur="500" fill="hold"/>
                                        <p:tgtEl>
                                          <p:spTgt spid="2"/>
                                        </p:tgtEl>
                                        <p:attrNameLst>
                                          <p:attrName>ppt_w</p:attrName>
                                        </p:attrNameLst>
                                      </p:cBhvr>
                                      <p:tavLst>
                                        <p:tav tm="0">
                                          <p:val>
                                            <p:strVal val="#ppt_w/10"/>
                                          </p:val>
                                        </p:tav>
                                        <p:tav tm="50000">
                                          <p:val>
                                            <p:strVal val="#ppt_w+.01"/>
                                          </p:val>
                                        </p:tav>
                                        <p:tav tm="100000">
                                          <p:val>
                                            <p:strVal val="#ppt_w"/>
                                          </p:val>
                                        </p:tav>
                                      </p:tavLst>
                                    </p:anim>
                                    <p:animEffect transition="in" filter="fade">
                                      <p:cBhvr>
                                        <p:cTn id="11" dur="500" tmFilter="0,0; .5, 1; 1, 1"/>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4214842"/>
          </a:xfrm>
        </p:spPr>
        <p:txBody>
          <a:bodyPr>
            <a:normAutofit fontScale="25000" lnSpcReduction="20000"/>
          </a:bodyPr>
          <a:lstStyle/>
          <a:p>
            <a:pPr algn="r" rtl="1">
              <a:buNone/>
            </a:pPr>
            <a:r>
              <a:rPr lang="ar-SA" sz="8800" b="1" u="sng" dirty="0" smtClean="0">
                <a:latin typeface="Sakkal Majalla" pitchFamily="2" charset="-78"/>
                <a:cs typeface="Simplified Arabic" pitchFamily="2" charset="-78"/>
              </a:rPr>
              <a:t>تعريف</a:t>
            </a:r>
            <a:r>
              <a:rPr lang="ar-DZ" sz="8800" b="1" u="sng" dirty="0" smtClean="0">
                <a:latin typeface="Sakkal Majalla" pitchFamily="2" charset="-78"/>
                <a:cs typeface="Simplified Arabic" pitchFamily="2" charset="-78"/>
              </a:rPr>
              <a:t> المنهج التاريخي</a:t>
            </a:r>
            <a:endParaRPr lang="fr-FR" sz="8800" dirty="0" smtClean="0">
              <a:latin typeface="Sakkal Majalla" pitchFamily="2" charset="-78"/>
              <a:cs typeface="Simplified Arabic" pitchFamily="2" charset="-78"/>
            </a:endParaRPr>
          </a:p>
          <a:p>
            <a:pPr algn="r" rtl="1">
              <a:lnSpc>
                <a:spcPct val="120000"/>
              </a:lnSpc>
              <a:buNone/>
            </a:pPr>
            <a:r>
              <a:rPr lang="ar-SA" sz="7200" b="1" u="sng" dirty="0" smtClean="0">
                <a:solidFill>
                  <a:schemeClr val="tx1">
                    <a:lumMod val="85000"/>
                    <a:lumOff val="15000"/>
                  </a:schemeClr>
                </a:solidFill>
                <a:latin typeface="Sakkal Majalla" pitchFamily="2" charset="-78"/>
                <a:cs typeface="Simplified Arabic" pitchFamily="2" charset="-78"/>
              </a:rPr>
              <a:t>لغة:</a:t>
            </a:r>
            <a:r>
              <a:rPr lang="ar-SA" sz="7200" dirty="0" smtClean="0">
                <a:solidFill>
                  <a:schemeClr val="tx1">
                    <a:lumMod val="85000"/>
                    <a:lumOff val="15000"/>
                  </a:schemeClr>
                </a:solidFill>
                <a:latin typeface="Sakkal Majalla" pitchFamily="2" charset="-78"/>
                <a:cs typeface="Simplified Arabic" pitchFamily="2" charset="-78"/>
              </a:rPr>
              <a:t> أرخ، تأريخ، تسجيل حادثة ما في مكان ما </a:t>
            </a:r>
            <a:r>
              <a:rPr lang="ar-SA" sz="7200" dirty="0" err="1" smtClean="0">
                <a:solidFill>
                  <a:schemeClr val="tx1">
                    <a:lumMod val="85000"/>
                    <a:lumOff val="15000"/>
                  </a:schemeClr>
                </a:solidFill>
                <a:latin typeface="Sakkal Majalla" pitchFamily="2" charset="-78"/>
                <a:cs typeface="Simplified Arabic" pitchFamily="2" charset="-78"/>
              </a:rPr>
              <a:t>و</a:t>
            </a:r>
            <a:r>
              <a:rPr lang="ar-SA" sz="7200" dirty="0" smtClean="0">
                <a:solidFill>
                  <a:schemeClr val="tx1">
                    <a:lumMod val="85000"/>
                    <a:lumOff val="15000"/>
                  </a:schemeClr>
                </a:solidFill>
                <a:latin typeface="Sakkal Majalla" pitchFamily="2" charset="-78"/>
                <a:cs typeface="Simplified Arabic" pitchFamily="2" charset="-78"/>
              </a:rPr>
              <a:t> زمان ما</a:t>
            </a:r>
            <a:r>
              <a:rPr lang="fr-FR" sz="7200" dirty="0" smtClean="0">
                <a:solidFill>
                  <a:schemeClr val="tx1">
                    <a:lumMod val="85000"/>
                    <a:lumOff val="15000"/>
                  </a:schemeClr>
                </a:solidFill>
                <a:latin typeface="Sakkal Majalla" pitchFamily="2" charset="-78"/>
                <a:cs typeface="Simplified Arabic" pitchFamily="2" charset="-78"/>
              </a:rPr>
              <a:t>.</a:t>
            </a:r>
            <a:endParaRPr lang="ar-DZ" sz="7200" dirty="0" smtClean="0">
              <a:solidFill>
                <a:schemeClr val="tx1">
                  <a:lumMod val="85000"/>
                  <a:lumOff val="15000"/>
                </a:schemeClr>
              </a:solidFill>
              <a:latin typeface="Sakkal Majalla" pitchFamily="2" charset="-78"/>
              <a:cs typeface="Simplified Arabic" pitchFamily="2" charset="-78"/>
            </a:endParaRPr>
          </a:p>
          <a:p>
            <a:pPr algn="just" rtl="1">
              <a:lnSpc>
                <a:spcPct val="120000"/>
              </a:lnSpc>
              <a:buNone/>
            </a:pPr>
            <a:r>
              <a:rPr lang="ar-SA" sz="7200" b="1" u="sng" dirty="0" err="1" smtClean="0">
                <a:solidFill>
                  <a:schemeClr val="tx1">
                    <a:lumMod val="85000"/>
                    <a:lumOff val="15000"/>
                  </a:schemeClr>
                </a:solidFill>
                <a:latin typeface="Sakkal Majalla" pitchFamily="2" charset="-78"/>
                <a:cs typeface="Simplified Arabic" pitchFamily="2" charset="-78"/>
              </a:rPr>
              <a:t>إصطلاحا</a:t>
            </a:r>
            <a:r>
              <a:rPr lang="ar-SA" sz="7200" b="1" u="sng" dirty="0" smtClean="0">
                <a:solidFill>
                  <a:schemeClr val="tx1">
                    <a:lumMod val="85000"/>
                    <a:lumOff val="15000"/>
                  </a:schemeClr>
                </a:solidFill>
                <a:latin typeface="Sakkal Majalla" pitchFamily="2" charset="-78"/>
                <a:cs typeface="Simplified Arabic" pitchFamily="2" charset="-78"/>
              </a:rPr>
              <a:t>:</a:t>
            </a:r>
            <a:r>
              <a:rPr lang="ar-SA" sz="72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تعريف التاريخ اصطلاحا: عرفه ابن خل</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دون على أنه: " إن </a:t>
            </a:r>
            <a:r>
              <a:rPr lang="ar-SA" sz="6800" dirty="0" err="1" smtClean="0">
                <a:solidFill>
                  <a:schemeClr val="tx1">
                    <a:lumMod val="85000"/>
                    <a:lumOff val="15000"/>
                  </a:schemeClr>
                </a:solidFill>
                <a:latin typeface="Sakkal Majalla" pitchFamily="2" charset="-78"/>
                <a:cs typeface="Simplified Arabic" pitchFamily="2" charset="-78"/>
              </a:rPr>
              <a:t>ف</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ن التاريخ ...لا </a:t>
            </a:r>
            <a:r>
              <a:rPr lang="ar-SA" sz="6800" dirty="0" err="1" smtClean="0">
                <a:solidFill>
                  <a:schemeClr val="tx1">
                    <a:lumMod val="85000"/>
                    <a:lumOff val="15000"/>
                  </a:schemeClr>
                </a:solidFill>
                <a:latin typeface="Sakkal Majalla" pitchFamily="2" charset="-78"/>
                <a:cs typeface="Simplified Arabic" pitchFamily="2" charset="-78"/>
              </a:rPr>
              <a:t>يزي</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د على أخبار عن</a:t>
            </a:r>
            <a:endParaRPr lang="ar-DZ" sz="6800" dirty="0" smtClean="0">
              <a:solidFill>
                <a:schemeClr val="tx1">
                  <a:lumMod val="85000"/>
                  <a:lumOff val="15000"/>
                </a:schemeClr>
              </a:solidFill>
              <a:latin typeface="Sakkal Majalla" pitchFamily="2" charset="-78"/>
              <a:cs typeface="Simplified Arabic" pitchFamily="2" charset="-78"/>
            </a:endParaRPr>
          </a:p>
          <a:p>
            <a:pPr algn="just" rtl="1">
              <a:lnSpc>
                <a:spcPct val="120000"/>
              </a:lnSpc>
              <a:buNone/>
            </a:pPr>
            <a:r>
              <a:rPr lang="ar-SA" sz="6800" dirty="0" err="1" smtClean="0">
                <a:solidFill>
                  <a:schemeClr val="tx1">
                    <a:lumMod val="85000"/>
                    <a:lumOff val="15000"/>
                  </a:schemeClr>
                </a:solidFill>
                <a:latin typeface="Sakkal Majalla" pitchFamily="2" charset="-78"/>
                <a:cs typeface="Simplified Arabic" pitchFamily="2" charset="-78"/>
              </a:rPr>
              <a:t>الأي</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ام</a:t>
            </a:r>
            <a:r>
              <a:rPr lang="ar-SA" sz="6800" dirty="0" smtClean="0">
                <a:solidFill>
                  <a:schemeClr val="tx1">
                    <a:lumMod val="85000"/>
                    <a:lumOff val="15000"/>
                  </a:schemeClr>
                </a:solidFill>
                <a:latin typeface="Sakkal Majalla" pitchFamily="2" charset="-78"/>
                <a:cs typeface="Simplified Arabic" pitchFamily="2" charset="-78"/>
              </a:rPr>
              <a:t> والدول، والس</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وابق من الق</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رون</a:t>
            </a:r>
            <a:r>
              <a:rPr lang="ar-SA" sz="6800" dirty="0" smtClean="0">
                <a:solidFill>
                  <a:schemeClr val="tx1">
                    <a:lumMod val="85000"/>
                    <a:lumOff val="15000"/>
                  </a:schemeClr>
                </a:solidFill>
                <a:latin typeface="Sakkal Majalla" pitchFamily="2" charset="-78"/>
                <a:cs typeface="Simplified Arabic" pitchFamily="2" charset="-78"/>
              </a:rPr>
              <a:t> الأول، تنمى فيه</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ا الأقوال، </a:t>
            </a:r>
            <a:r>
              <a:rPr lang="ar-SA" sz="6800" dirty="0" err="1" smtClean="0">
                <a:solidFill>
                  <a:schemeClr val="tx1">
                    <a:lumMod val="85000"/>
                    <a:lumOff val="15000"/>
                  </a:schemeClr>
                </a:solidFill>
                <a:latin typeface="Sakkal Majalla" pitchFamily="2" charset="-78"/>
                <a:cs typeface="Simplified Arabic" pitchFamily="2" charset="-78"/>
              </a:rPr>
              <a:t>وتض</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رب فيه</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ا الأمثال...و في باطنه نظر</a:t>
            </a:r>
            <a:r>
              <a:rPr lang="ar-DZ" sz="6800" dirty="0" smtClean="0">
                <a:solidFill>
                  <a:schemeClr val="tx1">
                    <a:lumMod val="85000"/>
                    <a:lumOff val="15000"/>
                  </a:schemeClr>
                </a:solidFill>
                <a:latin typeface="Sakkal Majalla" pitchFamily="2" charset="-78"/>
                <a:cs typeface="Simplified Arabic" pitchFamily="2" charset="-78"/>
              </a:rPr>
              <a:t> </a:t>
            </a:r>
          </a:p>
          <a:p>
            <a:pPr algn="just"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وتحقيق وتعليل للكائنات </a:t>
            </a:r>
            <a:r>
              <a:rPr lang="ar-SA" sz="6800" dirty="0" err="1" smtClean="0">
                <a:solidFill>
                  <a:schemeClr val="tx1">
                    <a:lumMod val="85000"/>
                    <a:lumOff val="15000"/>
                  </a:schemeClr>
                </a:solidFill>
                <a:latin typeface="Sakkal Majalla" pitchFamily="2" charset="-78"/>
                <a:cs typeface="Simplified Arabic" pitchFamily="2" charset="-78"/>
              </a:rPr>
              <a:t>ومباديها</a:t>
            </a:r>
            <a:r>
              <a:rPr lang="ar-SA" sz="6800" dirty="0" smtClean="0">
                <a:solidFill>
                  <a:schemeClr val="tx1">
                    <a:lumMod val="85000"/>
                    <a:lumOff val="15000"/>
                  </a:schemeClr>
                </a:solidFill>
                <a:latin typeface="Sakkal Majalla" pitchFamily="2" charset="-78"/>
                <a:cs typeface="Simplified Arabic" pitchFamily="2" charset="-78"/>
              </a:rPr>
              <a:t> دقي</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ق، وعل</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م </a:t>
            </a:r>
            <a:r>
              <a:rPr lang="ar-SA" sz="6800" dirty="0" err="1" smtClean="0">
                <a:solidFill>
                  <a:schemeClr val="tx1">
                    <a:lumMod val="85000"/>
                    <a:lumOff val="15000"/>
                  </a:schemeClr>
                </a:solidFill>
                <a:latin typeface="Sakkal Majalla" pitchFamily="2" charset="-78"/>
                <a:cs typeface="Simplified Arabic" pitchFamily="2" charset="-78"/>
              </a:rPr>
              <a:t>بكيفيات</a:t>
            </a:r>
            <a:r>
              <a:rPr lang="ar-SA" sz="6800" dirty="0" smtClean="0">
                <a:solidFill>
                  <a:schemeClr val="tx1">
                    <a:lumMod val="85000"/>
                    <a:lumOff val="15000"/>
                  </a:schemeClr>
                </a:solidFill>
                <a:latin typeface="Sakkal Majalla" pitchFamily="2" charset="-78"/>
                <a:cs typeface="Simplified Arabic" pitchFamily="2" charset="-78"/>
              </a:rPr>
              <a:t> الوقائع وأسبابه</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ا عميق”</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وه</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و تأريخ لماضي الإنسانية </a:t>
            </a:r>
            <a:endParaRPr lang="ar-DZ" sz="6800" dirty="0" smtClean="0">
              <a:solidFill>
                <a:schemeClr val="tx1">
                  <a:lumMod val="85000"/>
                  <a:lumOff val="15000"/>
                </a:schemeClr>
              </a:solidFill>
              <a:latin typeface="Sakkal Majalla" pitchFamily="2" charset="-78"/>
              <a:cs typeface="Simplified Arabic" pitchFamily="2" charset="-78"/>
            </a:endParaRPr>
          </a:p>
          <a:p>
            <a:pPr algn="just"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والحضارات و ما </a:t>
            </a:r>
            <a:r>
              <a:rPr lang="ar-SA" sz="6800" dirty="0" err="1" smtClean="0">
                <a:solidFill>
                  <a:schemeClr val="tx1">
                    <a:lumMod val="85000"/>
                    <a:lumOff val="15000"/>
                  </a:schemeClr>
                </a:solidFill>
                <a:latin typeface="Sakkal Majalla" pitchFamily="2" charset="-78"/>
                <a:cs typeface="Simplified Arabic" pitchFamily="2" charset="-78"/>
              </a:rPr>
              <a:t>ت</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ركه</a:t>
            </a:r>
            <a:r>
              <a:rPr lang="ar-SA" sz="6800" dirty="0" smtClean="0">
                <a:solidFill>
                  <a:schemeClr val="tx1">
                    <a:lumMod val="85000"/>
                    <a:lumOff val="15000"/>
                  </a:schemeClr>
                </a:solidFill>
                <a:latin typeface="Sakkal Majalla" pitchFamily="2" charset="-78"/>
                <a:cs typeface="Simplified Arabic" pitchFamily="2" charset="-78"/>
              </a:rPr>
              <a:t> الإنس</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ان</a:t>
            </a:r>
            <a:r>
              <a:rPr lang="ar-SA" sz="6800" dirty="0" smtClean="0">
                <a:solidFill>
                  <a:schemeClr val="tx1">
                    <a:lumMod val="85000"/>
                    <a:lumOff val="15000"/>
                  </a:schemeClr>
                </a:solidFill>
                <a:latin typeface="Sakkal Majalla" pitchFamily="2" charset="-78"/>
                <a:cs typeface="Simplified Arabic" pitchFamily="2" charset="-78"/>
              </a:rPr>
              <a:t> من أثار مادي</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ة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ثقافية من </a:t>
            </a:r>
            <a:r>
              <a:rPr lang="ar-SA" sz="6800" dirty="0" err="1" smtClean="0">
                <a:solidFill>
                  <a:schemeClr val="tx1">
                    <a:lumMod val="85000"/>
                    <a:lumOff val="15000"/>
                  </a:schemeClr>
                </a:solidFill>
                <a:latin typeface="Sakkal Majalla" pitchFamily="2" charset="-78"/>
                <a:cs typeface="Simplified Arabic" pitchFamily="2" charset="-78"/>
              </a:rPr>
              <a:t>خ</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لال</a:t>
            </a:r>
            <a:r>
              <a:rPr lang="ar-SA" sz="6800" dirty="0" smtClean="0">
                <a:solidFill>
                  <a:schemeClr val="tx1">
                    <a:lumMod val="85000"/>
                    <a:lumOff val="15000"/>
                  </a:schemeClr>
                </a:solidFill>
                <a:latin typeface="Sakkal Majalla" pitchFamily="2" charset="-78"/>
                <a:cs typeface="Simplified Arabic" pitchFamily="2" charset="-78"/>
              </a:rPr>
              <a:t> الكتابة</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والتدوين،</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وهو ذاك</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رة</a:t>
            </a:r>
            <a:r>
              <a:rPr lang="ar-SA" sz="6800" dirty="0" smtClean="0">
                <a:solidFill>
                  <a:schemeClr val="tx1">
                    <a:lumMod val="85000"/>
                    <a:lumOff val="15000"/>
                  </a:schemeClr>
                </a:solidFill>
                <a:latin typeface="Sakkal Majalla" pitchFamily="2" charset="-78"/>
                <a:cs typeface="Simplified Arabic" pitchFamily="2" charset="-78"/>
              </a:rPr>
              <a:t> </a:t>
            </a:r>
            <a:r>
              <a:rPr lang="ar-SA" sz="6800" dirty="0" err="1" smtClean="0">
                <a:solidFill>
                  <a:schemeClr val="tx1">
                    <a:lumMod val="85000"/>
                    <a:lumOff val="15000"/>
                  </a:schemeClr>
                </a:solidFill>
                <a:latin typeface="Sakkal Majalla" pitchFamily="2" charset="-78"/>
                <a:cs typeface="Simplified Arabic" pitchFamily="2" charset="-78"/>
              </a:rPr>
              <a:t>الشع</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وب</a:t>
            </a:r>
            <a:r>
              <a:rPr lang="ar-SA" sz="6800" dirty="0" smtClean="0">
                <a:solidFill>
                  <a:schemeClr val="tx1">
                    <a:lumMod val="85000"/>
                    <a:lumOff val="15000"/>
                  </a:schemeClr>
                </a:solidFill>
                <a:latin typeface="Sakkal Majalla" pitchFamily="2" charset="-78"/>
                <a:cs typeface="Simplified Arabic" pitchFamily="2" charset="-78"/>
              </a:rPr>
              <a:t> </a:t>
            </a:r>
            <a:endParaRPr lang="ar-DZ" sz="6800" dirty="0" smtClean="0">
              <a:solidFill>
                <a:schemeClr val="tx1">
                  <a:lumMod val="85000"/>
                  <a:lumOff val="15000"/>
                </a:schemeClr>
              </a:solidFill>
              <a:latin typeface="Sakkal Majalla" pitchFamily="2" charset="-78"/>
              <a:cs typeface="Simplified Arabic" pitchFamily="2" charset="-78"/>
            </a:endParaRPr>
          </a:p>
          <a:p>
            <a:pPr algn="just"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و مرآة للأمة تعكس لنا حوادث الماضي</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وحقب</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ات</a:t>
            </a:r>
            <a:r>
              <a:rPr lang="ar-SA" sz="6800" dirty="0" smtClean="0">
                <a:solidFill>
                  <a:schemeClr val="tx1">
                    <a:lumMod val="85000"/>
                    <a:lumOff val="15000"/>
                  </a:schemeClr>
                </a:solidFill>
                <a:latin typeface="Sakkal Majalla" pitchFamily="2" charset="-78"/>
                <a:cs typeface="Simplified Arabic" pitchFamily="2" charset="-78"/>
              </a:rPr>
              <a:t> من </a:t>
            </a:r>
            <a:r>
              <a:rPr lang="ar-SA" sz="6800" dirty="0" err="1" smtClean="0">
                <a:solidFill>
                  <a:schemeClr val="tx1">
                    <a:lumMod val="85000"/>
                    <a:lumOff val="15000"/>
                  </a:schemeClr>
                </a:solidFill>
                <a:latin typeface="Sakkal Majalla" pitchFamily="2" charset="-78"/>
                <a:cs typeface="Simplified Arabic" pitchFamily="2" charset="-78"/>
              </a:rPr>
              <a:t>الزم</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ن والتي </a:t>
            </a:r>
            <a:r>
              <a:rPr lang="ar-SA" sz="6800" dirty="0" err="1" smtClean="0">
                <a:solidFill>
                  <a:schemeClr val="tx1">
                    <a:lumMod val="85000"/>
                    <a:lumOff val="15000"/>
                  </a:schemeClr>
                </a:solidFill>
                <a:latin typeface="Sakkal Majalla" pitchFamily="2" charset="-78"/>
                <a:cs typeface="Simplified Arabic" pitchFamily="2" charset="-78"/>
              </a:rPr>
              <a:t>ك</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انت</a:t>
            </a:r>
            <a:r>
              <a:rPr lang="ar-SA" sz="6800" dirty="0" smtClean="0">
                <a:solidFill>
                  <a:schemeClr val="tx1">
                    <a:lumMod val="85000"/>
                    <a:lumOff val="15000"/>
                  </a:schemeClr>
                </a:solidFill>
                <a:latin typeface="Sakkal Majalla" pitchFamily="2" charset="-78"/>
                <a:cs typeface="Simplified Arabic" pitchFamily="2" charset="-78"/>
              </a:rPr>
              <a:t> نتيجة</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تفاعل بين الأفراد في مكان ما </a:t>
            </a:r>
            <a:endParaRPr lang="ar-DZ" sz="6800" dirty="0" smtClean="0">
              <a:solidFill>
                <a:schemeClr val="tx1">
                  <a:lumMod val="85000"/>
                  <a:lumOff val="15000"/>
                </a:schemeClr>
              </a:solidFill>
              <a:latin typeface="Sakkal Majalla" pitchFamily="2" charset="-78"/>
              <a:cs typeface="Simplified Arabic" pitchFamily="2" charset="-78"/>
            </a:endParaRPr>
          </a:p>
          <a:p>
            <a:pPr algn="just"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و زمان ما</a:t>
            </a:r>
            <a:r>
              <a:rPr lang="fr-FR" sz="6800" dirty="0" smtClean="0">
                <a:solidFill>
                  <a:schemeClr val="tx1">
                    <a:lumMod val="85000"/>
                    <a:lumOff val="15000"/>
                  </a:schemeClr>
                </a:solidFill>
                <a:latin typeface="Sakkal Majalla" pitchFamily="2" charset="-78"/>
                <a:cs typeface="Simplified Arabic" pitchFamily="2" charset="-78"/>
              </a:rPr>
              <a:t>. </a:t>
            </a:r>
            <a:endParaRPr lang="ar-DZ" sz="6800" dirty="0" smtClean="0">
              <a:solidFill>
                <a:schemeClr val="tx1">
                  <a:lumMod val="85000"/>
                  <a:lumOff val="15000"/>
                </a:schemeClr>
              </a:solidFill>
              <a:latin typeface="Sakkal Majalla" pitchFamily="2" charset="-78"/>
              <a:cs typeface="Simplified Arabic" pitchFamily="2" charset="-78"/>
            </a:endParaRPr>
          </a:p>
          <a:p>
            <a:pPr algn="r" rtl="1">
              <a:lnSpc>
                <a:spcPct val="120000"/>
              </a:lnSpc>
              <a:buNone/>
            </a:pPr>
            <a:r>
              <a:rPr lang="ar-DZ" sz="6800" dirty="0" smtClean="0">
                <a:latin typeface="Sakkal Majalla" pitchFamily="2" charset="-78"/>
                <a:cs typeface="Simplified Arabic" pitchFamily="2" charset="-78"/>
              </a:rPr>
              <a:t>         المنهج التاريخي</a:t>
            </a:r>
            <a:r>
              <a:rPr lang="fr-FR"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سمي كذلك بالمنهج </a:t>
            </a:r>
            <a:r>
              <a:rPr lang="ar-SA" sz="6800" dirty="0" err="1" smtClean="0">
                <a:solidFill>
                  <a:schemeClr val="tx1">
                    <a:lumMod val="85000"/>
                    <a:lumOff val="15000"/>
                  </a:schemeClr>
                </a:solidFill>
                <a:latin typeface="Sakkal Majalla" pitchFamily="2" charset="-78"/>
                <a:cs typeface="Simplified Arabic" pitchFamily="2" charset="-78"/>
              </a:rPr>
              <a:t>الاستردادي</a:t>
            </a:r>
            <a:r>
              <a:rPr lang="ar-SA" sz="6800" dirty="0" smtClean="0">
                <a:solidFill>
                  <a:schemeClr val="tx1">
                    <a:lumMod val="85000"/>
                    <a:lumOff val="15000"/>
                  </a:schemeClr>
                </a:solidFill>
                <a:latin typeface="Sakkal Majalla" pitchFamily="2" charset="-78"/>
                <a:cs typeface="Simplified Arabic" pitchFamily="2" charset="-78"/>
              </a:rPr>
              <a:t> لأنه عملية استرداد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عملية </a:t>
            </a:r>
            <a:r>
              <a:rPr lang="ar-SA" sz="6800" dirty="0" err="1" smtClean="0">
                <a:solidFill>
                  <a:schemeClr val="tx1">
                    <a:lumMod val="85000"/>
                    <a:lumOff val="15000"/>
                  </a:schemeClr>
                </a:solidFill>
                <a:latin typeface="Sakkal Majalla" pitchFamily="2" charset="-78"/>
                <a:cs typeface="Simplified Arabic" pitchFamily="2" charset="-78"/>
              </a:rPr>
              <a:t>إسترجاع</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للماضي،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هو</a:t>
            </a:r>
            <a:endParaRPr lang="ar-DZ" sz="6800" dirty="0" smtClean="0">
              <a:solidFill>
                <a:schemeClr val="tx1">
                  <a:lumMod val="85000"/>
                  <a:lumOff val="15000"/>
                </a:schemeClr>
              </a:solidFill>
              <a:latin typeface="Sakkal Majalla" pitchFamily="2" charset="-78"/>
              <a:cs typeface="Simplified Arabic" pitchFamily="2" charset="-78"/>
            </a:endParaRPr>
          </a:p>
          <a:p>
            <a:pPr algn="r"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منهج</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علمي مرتبط بمختلف </a:t>
            </a:r>
            <a:r>
              <a:rPr lang="ar-SA" sz="6800" dirty="0" err="1" smtClean="0">
                <a:solidFill>
                  <a:schemeClr val="tx1">
                    <a:lumMod val="85000"/>
                    <a:lumOff val="15000"/>
                  </a:schemeClr>
                </a:solidFill>
                <a:latin typeface="Sakkal Majalla" pitchFamily="2" charset="-78"/>
                <a:cs typeface="Simplified Arabic" pitchFamily="2" charset="-78"/>
              </a:rPr>
              <a:t>العل</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وم</a:t>
            </a:r>
            <a:r>
              <a:rPr lang="ar-SA" sz="6800" dirty="0" smtClean="0">
                <a:solidFill>
                  <a:schemeClr val="tx1">
                    <a:lumMod val="85000"/>
                    <a:lumOff val="15000"/>
                  </a:schemeClr>
                </a:solidFill>
                <a:latin typeface="Sakkal Majalla" pitchFamily="2" charset="-78"/>
                <a:cs typeface="Simplified Arabic" pitchFamily="2" charset="-78"/>
              </a:rPr>
              <a:t> الأخرى ، حيث يساعد الباحث الاجتماعي خصوصا عند</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دراسته للتغيرات التي</a:t>
            </a:r>
            <a:endParaRPr lang="ar-DZ" sz="6800" dirty="0" smtClean="0">
              <a:solidFill>
                <a:schemeClr val="tx1">
                  <a:lumMod val="85000"/>
                  <a:lumOff val="15000"/>
                </a:schemeClr>
              </a:solidFill>
              <a:latin typeface="Sakkal Majalla" pitchFamily="2" charset="-78"/>
              <a:cs typeface="Simplified Arabic" pitchFamily="2" charset="-78"/>
            </a:endParaRPr>
          </a:p>
          <a:p>
            <a:pPr algn="r"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تطرأ على </a:t>
            </a:r>
            <a:r>
              <a:rPr lang="ar-SA" sz="6800" dirty="0" err="1" smtClean="0">
                <a:solidFill>
                  <a:schemeClr val="tx1">
                    <a:lumMod val="85000"/>
                    <a:lumOff val="15000"/>
                  </a:schemeClr>
                </a:solidFill>
                <a:latin typeface="Sakkal Majalla" pitchFamily="2" charset="-78"/>
                <a:cs typeface="Simplified Arabic" pitchFamily="2" charset="-78"/>
              </a:rPr>
              <a:t>البنى</a:t>
            </a:r>
            <a:r>
              <a:rPr lang="ar-SA" sz="6800" dirty="0" smtClean="0">
                <a:solidFill>
                  <a:schemeClr val="tx1">
                    <a:lumMod val="85000"/>
                    <a:lumOff val="15000"/>
                  </a:schemeClr>
                </a:solidFill>
                <a:latin typeface="Sakkal Majalla" pitchFamily="2" charset="-78"/>
                <a:cs typeface="Simplified Arabic" pitchFamily="2" charset="-78"/>
              </a:rPr>
              <a:t> الاجتماعية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تطور النظم الاجتماعية في التعرف على ماضي الظاهرة</a:t>
            </a:r>
            <a:r>
              <a:rPr lang="ar-DZ" sz="6800" dirty="0" smtClean="0">
                <a:solidFill>
                  <a:schemeClr val="tx1">
                    <a:lumMod val="85000"/>
                    <a:lumOff val="15000"/>
                  </a:schemeClr>
                </a:solidFill>
                <a:latin typeface="Sakkal Majalla" pitchFamily="2" charset="-78"/>
                <a:cs typeface="Simplified Arabic" pitchFamily="2" charset="-78"/>
              </a:rPr>
              <a:t> </a:t>
            </a:r>
            <a:r>
              <a:rPr lang="ar-SA" sz="6800" dirty="0" smtClean="0">
                <a:solidFill>
                  <a:schemeClr val="tx1">
                    <a:lumMod val="85000"/>
                    <a:lumOff val="15000"/>
                  </a:schemeClr>
                </a:solidFill>
                <a:latin typeface="Sakkal Majalla" pitchFamily="2" charset="-78"/>
                <a:cs typeface="Simplified Arabic" pitchFamily="2" charset="-78"/>
              </a:rPr>
              <a:t>و تحليله</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ا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تفسيرها علميا</a:t>
            </a:r>
            <a:endParaRPr lang="ar-DZ" sz="6800" dirty="0" smtClean="0">
              <a:solidFill>
                <a:schemeClr val="tx1">
                  <a:lumMod val="85000"/>
                  <a:lumOff val="15000"/>
                </a:schemeClr>
              </a:solidFill>
              <a:latin typeface="Sakkal Majalla" pitchFamily="2" charset="-78"/>
              <a:cs typeface="Simplified Arabic" pitchFamily="2" charset="-78"/>
            </a:endParaRPr>
          </a:p>
          <a:p>
            <a:pPr algn="r"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في </a:t>
            </a:r>
            <a:r>
              <a:rPr lang="ar-SA" sz="6800" dirty="0" err="1" smtClean="0">
                <a:solidFill>
                  <a:schemeClr val="tx1">
                    <a:lumMod val="85000"/>
                    <a:lumOff val="15000"/>
                  </a:schemeClr>
                </a:solidFill>
                <a:latin typeface="Sakkal Majalla" pitchFamily="2" charset="-78"/>
                <a:cs typeface="Simplified Arabic" pitchFamily="2" charset="-78"/>
              </a:rPr>
              <a:t>ض</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وء</a:t>
            </a:r>
            <a:r>
              <a:rPr lang="ar-SA" sz="6800" dirty="0" smtClean="0">
                <a:solidFill>
                  <a:schemeClr val="tx1">
                    <a:lumMod val="85000"/>
                    <a:lumOff val="15000"/>
                  </a:schemeClr>
                </a:solidFill>
                <a:latin typeface="Sakkal Majalla" pitchFamily="2" charset="-78"/>
                <a:cs typeface="Simplified Arabic" pitchFamily="2" charset="-78"/>
              </a:rPr>
              <a:t> الزمان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a:t>
            </a:r>
            <a:r>
              <a:rPr lang="ar-SA" sz="6800" dirty="0" err="1" smtClean="0">
                <a:solidFill>
                  <a:schemeClr val="tx1">
                    <a:lumMod val="85000"/>
                    <a:lumOff val="15000"/>
                  </a:schemeClr>
                </a:solidFill>
                <a:latin typeface="Sakkal Majalla" pitchFamily="2" charset="-78"/>
                <a:cs typeface="Simplified Arabic" pitchFamily="2" charset="-78"/>
              </a:rPr>
              <a:t>المك</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err="1" smtClean="0">
                <a:solidFill>
                  <a:schemeClr val="tx1">
                    <a:lumMod val="85000"/>
                    <a:lumOff val="15000"/>
                  </a:schemeClr>
                </a:solidFill>
                <a:latin typeface="Sakkal Majalla" pitchFamily="2" charset="-78"/>
                <a:cs typeface="Simplified Arabic" pitchFamily="2" charset="-78"/>
              </a:rPr>
              <a:t>ان</a:t>
            </a:r>
            <a:r>
              <a:rPr lang="ar-SA" sz="6800" dirty="0" smtClean="0">
                <a:solidFill>
                  <a:schemeClr val="tx1">
                    <a:lumMod val="85000"/>
                    <a:lumOff val="15000"/>
                  </a:schemeClr>
                </a:solidFill>
                <a:latin typeface="Sakkal Majalla" pitchFamily="2" charset="-78"/>
                <a:cs typeface="Simplified Arabic" pitchFamily="2" charset="-78"/>
              </a:rPr>
              <a:t> الذي حدثت في</a:t>
            </a:r>
            <a:r>
              <a:rPr lang="ar-DZ" sz="6800" dirty="0" smtClean="0">
                <a:solidFill>
                  <a:schemeClr val="tx1">
                    <a:lumMod val="85000"/>
                    <a:lumOff val="15000"/>
                  </a:schemeClr>
                </a:solidFill>
                <a:latin typeface="Sakkal Majalla" pitchFamily="2" charset="-78"/>
                <a:cs typeface="Simplified Arabic" pitchFamily="2" charset="-78"/>
              </a:rPr>
              <a:t>ـ</a:t>
            </a:r>
            <a:r>
              <a:rPr lang="ar-SA" sz="6800" dirty="0" smtClean="0">
                <a:solidFill>
                  <a:schemeClr val="tx1">
                    <a:lumMod val="85000"/>
                    <a:lumOff val="15000"/>
                  </a:schemeClr>
                </a:solidFill>
                <a:latin typeface="Sakkal Majalla" pitchFamily="2" charset="-78"/>
                <a:cs typeface="Simplified Arabic" pitchFamily="2" charset="-78"/>
              </a:rPr>
              <a:t>ه،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مدى ارتباطها بظواهر أخرى ومدى تأثيرها في الظاهرة الحالية </a:t>
            </a:r>
            <a:endParaRPr lang="ar-DZ" sz="6800" dirty="0" smtClean="0">
              <a:solidFill>
                <a:schemeClr val="tx1">
                  <a:lumMod val="85000"/>
                  <a:lumOff val="15000"/>
                </a:schemeClr>
              </a:solidFill>
              <a:latin typeface="Sakkal Majalla" pitchFamily="2" charset="-78"/>
              <a:cs typeface="Simplified Arabic" pitchFamily="2" charset="-78"/>
            </a:endParaRPr>
          </a:p>
          <a:p>
            <a:pPr algn="r" rtl="1">
              <a:lnSpc>
                <a:spcPct val="120000"/>
              </a:lnSpc>
              <a:buNone/>
            </a:pPr>
            <a:r>
              <a:rPr lang="ar-SA" sz="6800" dirty="0" smtClean="0">
                <a:solidFill>
                  <a:schemeClr val="tx1">
                    <a:lumMod val="85000"/>
                    <a:lumOff val="15000"/>
                  </a:schemeClr>
                </a:solidFill>
                <a:latin typeface="Sakkal Majalla" pitchFamily="2" charset="-78"/>
                <a:cs typeface="Simplified Arabic" pitchFamily="2" charset="-78"/>
              </a:rPr>
              <a:t>محل الدراسة </a:t>
            </a:r>
            <a:r>
              <a:rPr lang="ar-SA" sz="6800" dirty="0" err="1" smtClean="0">
                <a:solidFill>
                  <a:schemeClr val="tx1">
                    <a:lumMod val="85000"/>
                    <a:lumOff val="15000"/>
                  </a:schemeClr>
                </a:solidFill>
                <a:latin typeface="Sakkal Majalla" pitchFamily="2" charset="-78"/>
                <a:cs typeface="Simplified Arabic" pitchFamily="2" charset="-78"/>
              </a:rPr>
              <a:t>و</a:t>
            </a:r>
            <a:r>
              <a:rPr lang="ar-SA" sz="6800" dirty="0" smtClean="0">
                <a:solidFill>
                  <a:schemeClr val="tx1">
                    <a:lumMod val="85000"/>
                    <a:lumOff val="15000"/>
                  </a:schemeClr>
                </a:solidFill>
                <a:latin typeface="Sakkal Majalla" pitchFamily="2" charset="-78"/>
                <a:cs typeface="Simplified Arabic" pitchFamily="2" charset="-78"/>
              </a:rPr>
              <a:t> من ثم الوصول إلى تعميمات والتنبؤ بالمستقبل</a:t>
            </a:r>
            <a:r>
              <a:rPr lang="fr-FR" sz="6800" dirty="0" smtClean="0">
                <a:solidFill>
                  <a:schemeClr val="tx1">
                    <a:lumMod val="85000"/>
                    <a:lumOff val="15000"/>
                  </a:schemeClr>
                </a:solidFill>
                <a:latin typeface="Sakkal Majalla" pitchFamily="2" charset="-78"/>
                <a:cs typeface="Simplified Arabic" pitchFamily="2" charset="-78"/>
              </a:rPr>
              <a:t>.</a:t>
            </a:r>
            <a:r>
              <a:rPr lang="fr-FR" sz="7200" dirty="0" smtClean="0">
                <a:solidFill>
                  <a:schemeClr val="tx1">
                    <a:lumMod val="85000"/>
                    <a:lumOff val="15000"/>
                  </a:schemeClr>
                </a:solidFill>
                <a:latin typeface="Sakkal Majalla" pitchFamily="2" charset="-78"/>
                <a:cs typeface="Simplified Arabic" pitchFamily="2" charset="-78"/>
              </a:rPr>
              <a:t/>
            </a:r>
            <a:br>
              <a:rPr lang="fr-FR" sz="7200" dirty="0" smtClean="0">
                <a:solidFill>
                  <a:schemeClr val="tx1">
                    <a:lumMod val="85000"/>
                    <a:lumOff val="15000"/>
                  </a:schemeClr>
                </a:solidFill>
                <a:latin typeface="Sakkal Majalla" pitchFamily="2" charset="-78"/>
                <a:cs typeface="Simplified Arabic" pitchFamily="2" charset="-78"/>
              </a:rPr>
            </a:br>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6"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Horizont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6"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Horizontal)">
                                      <p:cBhvr>
                                        <p:cTn id="17" dur="500"/>
                                        <p:tgtEl>
                                          <p:spTgt spid="3">
                                            <p:txEl>
                                              <p:pRg st="2" end="2"/>
                                            </p:txEl>
                                          </p:spTgt>
                                        </p:tgtEl>
                                      </p:cBhvr>
                                    </p:animEffect>
                                  </p:childTnLst>
                                </p:cTn>
                              </p:par>
                              <p:par>
                                <p:cTn id="18" presetID="16" presetClass="entr" presetSubtype="26"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barn(inHorizontal)">
                                      <p:cBhvr>
                                        <p:cTn id="20" dur="500"/>
                                        <p:tgtEl>
                                          <p:spTgt spid="3">
                                            <p:txEl>
                                              <p:pRg st="3" end="3"/>
                                            </p:txEl>
                                          </p:spTgt>
                                        </p:tgtEl>
                                      </p:cBhvr>
                                    </p:animEffect>
                                  </p:childTnLst>
                                </p:cTn>
                              </p:par>
                              <p:par>
                                <p:cTn id="21" presetID="16" presetClass="entr" presetSubtype="26"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barn(inHorizontal)">
                                      <p:cBhvr>
                                        <p:cTn id="23" dur="500"/>
                                        <p:tgtEl>
                                          <p:spTgt spid="3">
                                            <p:txEl>
                                              <p:pRg st="4" end="4"/>
                                            </p:txEl>
                                          </p:spTgt>
                                        </p:tgtEl>
                                      </p:cBhvr>
                                    </p:animEffect>
                                  </p:childTnLst>
                                </p:cTn>
                              </p:par>
                              <p:par>
                                <p:cTn id="24" presetID="16" presetClass="entr" presetSubtype="26" fill="hold" nodeType="withEffect">
                                  <p:stCondLst>
                                    <p:cond delay="0"/>
                                  </p:stCondLst>
                                  <p:childTnLst>
                                    <p:set>
                                      <p:cBhvr>
                                        <p:cTn id="25" dur="1" fill="hold">
                                          <p:stCondLst>
                                            <p:cond delay="0"/>
                                          </p:stCondLst>
                                        </p:cTn>
                                        <p:tgtEl>
                                          <p:spTgt spid="3">
                                            <p:txEl>
                                              <p:pRg st="5" end="5"/>
                                            </p:txEl>
                                          </p:spTgt>
                                        </p:tgtEl>
                                        <p:attrNameLst>
                                          <p:attrName>style.visibility</p:attrName>
                                        </p:attrNameLst>
                                      </p:cBhvr>
                                      <p:to>
                                        <p:strVal val="visible"/>
                                      </p:to>
                                    </p:set>
                                    <p:animEffect transition="in" filter="barn(inHorizontal)">
                                      <p:cBhvr>
                                        <p:cTn id="26" dur="500"/>
                                        <p:tgtEl>
                                          <p:spTgt spid="3">
                                            <p:txEl>
                                              <p:pRg st="5" end="5"/>
                                            </p:txEl>
                                          </p:spTgt>
                                        </p:tgtEl>
                                      </p:cBhvr>
                                    </p:animEffect>
                                  </p:childTnLst>
                                </p:cTn>
                              </p:par>
                              <p:par>
                                <p:cTn id="27" presetID="16" presetClass="entr" presetSubtype="26" fill="hold" nodeType="withEffect">
                                  <p:stCondLst>
                                    <p:cond delay="0"/>
                                  </p:stCondLst>
                                  <p:childTnLst>
                                    <p:set>
                                      <p:cBhvr>
                                        <p:cTn id="28" dur="1" fill="hold">
                                          <p:stCondLst>
                                            <p:cond delay="0"/>
                                          </p:stCondLst>
                                        </p:cTn>
                                        <p:tgtEl>
                                          <p:spTgt spid="3">
                                            <p:txEl>
                                              <p:pRg st="6" end="6"/>
                                            </p:txEl>
                                          </p:spTgt>
                                        </p:tgtEl>
                                        <p:attrNameLst>
                                          <p:attrName>style.visibility</p:attrName>
                                        </p:attrNameLst>
                                      </p:cBhvr>
                                      <p:to>
                                        <p:strVal val="visible"/>
                                      </p:to>
                                    </p:set>
                                    <p:animEffect transition="in" filter="barn(inHorizontal)">
                                      <p:cBhvr>
                                        <p:cTn id="29" dur="500"/>
                                        <p:tgtEl>
                                          <p:spTgt spid="3">
                                            <p:txEl>
                                              <p:pRg st="6" end="6"/>
                                            </p:txEl>
                                          </p:spTgt>
                                        </p:tgtEl>
                                      </p:cBhvr>
                                    </p:animEffect>
                                  </p:childTnLst>
                                </p:cTn>
                              </p:par>
                              <p:par>
                                <p:cTn id="30" presetID="16" presetClass="entr" presetSubtype="26" fill="hold" nodeType="withEffect">
                                  <p:stCondLst>
                                    <p:cond delay="0"/>
                                  </p:stCondLst>
                                  <p:childTnLst>
                                    <p:set>
                                      <p:cBhvr>
                                        <p:cTn id="31" dur="1" fill="hold">
                                          <p:stCondLst>
                                            <p:cond delay="0"/>
                                          </p:stCondLst>
                                        </p:cTn>
                                        <p:tgtEl>
                                          <p:spTgt spid="3">
                                            <p:txEl>
                                              <p:pRg st="7" end="7"/>
                                            </p:txEl>
                                          </p:spTgt>
                                        </p:tgtEl>
                                        <p:attrNameLst>
                                          <p:attrName>style.visibility</p:attrName>
                                        </p:attrNameLst>
                                      </p:cBhvr>
                                      <p:to>
                                        <p:strVal val="visible"/>
                                      </p:to>
                                    </p:set>
                                    <p:animEffect transition="in" filter="barn(inHorizontal)">
                                      <p:cBhvr>
                                        <p:cTn id="32" dur="500"/>
                                        <p:tgtEl>
                                          <p:spTgt spid="3">
                                            <p:txEl>
                                              <p:pRg st="7" end="7"/>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6" fill="hold"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arn(inHorizontal)">
                                      <p:cBhvr>
                                        <p:cTn id="37" dur="500"/>
                                        <p:tgtEl>
                                          <p:spTgt spid="3">
                                            <p:txEl>
                                              <p:pRg st="8" end="8"/>
                                            </p:txEl>
                                          </p:spTgt>
                                        </p:tgtEl>
                                      </p:cBhvr>
                                    </p:animEffect>
                                  </p:childTnLst>
                                </p:cTn>
                              </p:par>
                              <p:par>
                                <p:cTn id="38" presetID="16" presetClass="entr" presetSubtype="26" fill="hold" nodeType="withEffect">
                                  <p:stCondLst>
                                    <p:cond delay="0"/>
                                  </p:stCondLst>
                                  <p:childTnLst>
                                    <p:set>
                                      <p:cBhvr>
                                        <p:cTn id="39" dur="1" fill="hold">
                                          <p:stCondLst>
                                            <p:cond delay="0"/>
                                          </p:stCondLst>
                                        </p:cTn>
                                        <p:tgtEl>
                                          <p:spTgt spid="3">
                                            <p:txEl>
                                              <p:pRg st="9" end="9"/>
                                            </p:txEl>
                                          </p:spTgt>
                                        </p:tgtEl>
                                        <p:attrNameLst>
                                          <p:attrName>style.visibility</p:attrName>
                                        </p:attrNameLst>
                                      </p:cBhvr>
                                      <p:to>
                                        <p:strVal val="visible"/>
                                      </p:to>
                                    </p:set>
                                    <p:animEffect transition="in" filter="barn(inHorizontal)">
                                      <p:cBhvr>
                                        <p:cTn id="40" dur="500"/>
                                        <p:tgtEl>
                                          <p:spTgt spid="3">
                                            <p:txEl>
                                              <p:pRg st="9" end="9"/>
                                            </p:txEl>
                                          </p:spTgt>
                                        </p:tgtEl>
                                      </p:cBhvr>
                                    </p:animEffect>
                                  </p:childTnLst>
                                </p:cTn>
                              </p:par>
                              <p:par>
                                <p:cTn id="41" presetID="16" presetClass="entr" presetSubtype="26" fill="hold" nodeType="withEffect">
                                  <p:stCondLst>
                                    <p:cond delay="0"/>
                                  </p:stCondLst>
                                  <p:childTnLst>
                                    <p:set>
                                      <p:cBhvr>
                                        <p:cTn id="42" dur="1" fill="hold">
                                          <p:stCondLst>
                                            <p:cond delay="0"/>
                                          </p:stCondLst>
                                        </p:cTn>
                                        <p:tgtEl>
                                          <p:spTgt spid="3">
                                            <p:txEl>
                                              <p:pRg st="10" end="10"/>
                                            </p:txEl>
                                          </p:spTgt>
                                        </p:tgtEl>
                                        <p:attrNameLst>
                                          <p:attrName>style.visibility</p:attrName>
                                        </p:attrNameLst>
                                      </p:cBhvr>
                                      <p:to>
                                        <p:strVal val="visible"/>
                                      </p:to>
                                    </p:set>
                                    <p:animEffect transition="in" filter="barn(inHorizontal)">
                                      <p:cBhvr>
                                        <p:cTn id="43" dur="500"/>
                                        <p:tgtEl>
                                          <p:spTgt spid="3">
                                            <p:txEl>
                                              <p:pRg st="10" end="10"/>
                                            </p:txEl>
                                          </p:spTgt>
                                        </p:tgtEl>
                                      </p:cBhvr>
                                    </p:animEffect>
                                  </p:childTnLst>
                                </p:cTn>
                              </p:par>
                              <p:par>
                                <p:cTn id="44" presetID="16" presetClass="entr" presetSubtype="26" fill="hold" nodeType="withEffect">
                                  <p:stCondLst>
                                    <p:cond delay="0"/>
                                  </p:stCondLst>
                                  <p:childTnLst>
                                    <p:set>
                                      <p:cBhvr>
                                        <p:cTn id="45" dur="1" fill="hold">
                                          <p:stCondLst>
                                            <p:cond delay="0"/>
                                          </p:stCondLst>
                                        </p:cTn>
                                        <p:tgtEl>
                                          <p:spTgt spid="3">
                                            <p:txEl>
                                              <p:pRg st="11" end="11"/>
                                            </p:txEl>
                                          </p:spTgt>
                                        </p:tgtEl>
                                        <p:attrNameLst>
                                          <p:attrName>style.visibility</p:attrName>
                                        </p:attrNameLst>
                                      </p:cBhvr>
                                      <p:to>
                                        <p:strVal val="visible"/>
                                      </p:to>
                                    </p:set>
                                    <p:animEffect transition="in" filter="barn(inHorizontal)">
                                      <p:cBhvr>
                                        <p:cTn id="46" dur="500"/>
                                        <p:tgtEl>
                                          <p:spTgt spid="3">
                                            <p:txEl>
                                              <p:pRg st="11" end="11"/>
                                            </p:txEl>
                                          </p:spTgt>
                                        </p:tgtEl>
                                      </p:cBhvr>
                                    </p:animEffect>
                                  </p:childTnLst>
                                </p:cTn>
                              </p:par>
                              <p:par>
                                <p:cTn id="47" presetID="16" presetClass="entr" presetSubtype="26" fill="hold" nodeType="with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animEffect transition="in" filter="barn(inHorizontal)">
                                      <p:cBhvr>
                                        <p:cTn id="49" dur="500"/>
                                        <p:tgtEl>
                                          <p:spTgt spid="3">
                                            <p:txEl>
                                              <p:pRg st="12" end="1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3500462"/>
          </a:xfrm>
        </p:spPr>
        <p:txBody>
          <a:bodyPr>
            <a:normAutofit/>
          </a:bodyPr>
          <a:lstStyle/>
          <a:p>
            <a:pPr algn="r" rtl="1">
              <a:buNone/>
            </a:pPr>
            <a:r>
              <a:rPr lang="ar-SA" sz="3200" b="1" u="sng" dirty="0" smtClean="0">
                <a:latin typeface="Sakkal Majalla" pitchFamily="2" charset="-78"/>
                <a:cs typeface="Sakkal Majalla" pitchFamily="2" charset="-78"/>
              </a:rPr>
              <a:t> </a:t>
            </a:r>
            <a:r>
              <a:rPr lang="ar-SA" sz="2200" b="1" u="sng" dirty="0" smtClean="0">
                <a:latin typeface="Sakkal Majalla" pitchFamily="2" charset="-78"/>
                <a:cs typeface="Simplified Arabic" pitchFamily="2" charset="-78"/>
              </a:rPr>
              <a:t>أهميته</a:t>
            </a:r>
            <a:endParaRPr lang="fr-FR" sz="2200" dirty="0" smtClean="0">
              <a:latin typeface="Sakkal Majalla" pitchFamily="2" charset="-78"/>
              <a:cs typeface="Simplified Arabic" pitchFamily="2" charset="-78"/>
            </a:endParaRPr>
          </a:p>
          <a:p>
            <a:pPr algn="just" rtl="1">
              <a:buNone/>
            </a:pPr>
            <a:r>
              <a:rPr lang="ar-SA" sz="2200" dirty="0" smtClean="0">
                <a:latin typeface="Sakkal Majalla" pitchFamily="2" charset="-78"/>
                <a:cs typeface="Simplified Arabic" pitchFamily="2" charset="-78"/>
              </a:rPr>
              <a:t>       على ضوء </a:t>
            </a:r>
            <a:r>
              <a:rPr lang="ar-SA" sz="2200" dirty="0" err="1" smtClean="0">
                <a:latin typeface="Sakkal Majalla" pitchFamily="2" charset="-78"/>
                <a:cs typeface="Simplified Arabic" pitchFamily="2" charset="-78"/>
              </a:rPr>
              <a:t>التعاريف</a:t>
            </a:r>
            <a:r>
              <a:rPr lang="ar-SA" sz="2200" dirty="0" smtClean="0">
                <a:latin typeface="Sakkal Majalla" pitchFamily="2" charset="-78"/>
                <a:cs typeface="Simplified Arabic" pitchFamily="2" charset="-78"/>
              </a:rPr>
              <a:t> السابقة للمنهج التاريخي، يمكن إبراز أهمية هذا المنهج :  </a:t>
            </a:r>
            <a:endParaRPr lang="fr-FR" sz="2200" dirty="0" smtClean="0">
              <a:latin typeface="Sakkal Majalla" pitchFamily="2" charset="-78"/>
              <a:cs typeface="Simplified Arabic" pitchFamily="2" charset="-78"/>
            </a:endParaRPr>
          </a:p>
          <a:p>
            <a:pPr marL="457200" indent="-457200" algn="just" rtl="1">
              <a:buFont typeface="+mj-lt"/>
              <a:buAutoNum type="arabicPeriod"/>
            </a:pPr>
            <a:r>
              <a:rPr lang="ar-SA" sz="2200" dirty="0" smtClean="0">
                <a:latin typeface="Sakkal Majalla" pitchFamily="2" charset="-78"/>
                <a:cs typeface="Simplified Arabic" pitchFamily="2" charset="-78"/>
              </a:rPr>
              <a:t> يمكّن استخدام المنهج التاريخي في حل مشكلات معاصرة على ضوء خبرات الماضي .</a:t>
            </a:r>
            <a:endParaRPr lang="fr-FR" sz="2200" dirty="0" smtClean="0">
              <a:latin typeface="Sakkal Majalla" pitchFamily="2" charset="-78"/>
              <a:cs typeface="Simplified Arabic" pitchFamily="2" charset="-78"/>
            </a:endParaRPr>
          </a:p>
          <a:p>
            <a:pPr marL="457200" indent="-457200" algn="just" rtl="1">
              <a:buFont typeface="+mj-lt"/>
              <a:buAutoNum type="arabicPeriod"/>
            </a:pPr>
            <a:r>
              <a:rPr lang="ar-SA" sz="2200" dirty="0" smtClean="0">
                <a:latin typeface="Sakkal Majalla" pitchFamily="2" charset="-78"/>
                <a:cs typeface="Simplified Arabic" pitchFamily="2" charset="-78"/>
              </a:rPr>
              <a:t>يساعد على إلقاء الضوء على اتجاهات حاضرة ومستقبلية .</a:t>
            </a:r>
            <a:endParaRPr lang="fr-FR" sz="2200" dirty="0" smtClean="0">
              <a:latin typeface="Sakkal Majalla" pitchFamily="2" charset="-78"/>
              <a:cs typeface="Simplified Arabic" pitchFamily="2" charset="-78"/>
            </a:endParaRPr>
          </a:p>
          <a:p>
            <a:pPr marL="457200" indent="-457200" algn="just" rtl="1">
              <a:buFont typeface="+mj-lt"/>
              <a:buAutoNum type="arabicPeriod"/>
            </a:pPr>
            <a:r>
              <a:rPr lang="ar-SA" sz="2200" dirty="0" smtClean="0">
                <a:latin typeface="Sakkal Majalla" pitchFamily="2" charset="-78"/>
                <a:cs typeface="Simplified Arabic" pitchFamily="2" charset="-78"/>
              </a:rPr>
              <a:t>يؤكد الأهمية النسبية للتفاعلات المختلفة التي توجد في الأزمنة الماضية وتأثيرها .</a:t>
            </a:r>
            <a:endParaRPr lang="fr-FR" sz="2200" dirty="0" smtClean="0">
              <a:latin typeface="Sakkal Majalla" pitchFamily="2" charset="-78"/>
              <a:cs typeface="Simplified Arabic" pitchFamily="2" charset="-78"/>
            </a:endParaRPr>
          </a:p>
          <a:p>
            <a:pPr marL="457200" indent="-457200" algn="just" rtl="1">
              <a:buFont typeface="+mj-lt"/>
              <a:buAutoNum type="arabicPeriod"/>
            </a:pPr>
            <a:r>
              <a:rPr lang="ar-SA" sz="2200" dirty="0" smtClean="0">
                <a:latin typeface="Sakkal Majalla" pitchFamily="2" charset="-78"/>
                <a:cs typeface="Simplified Arabic" pitchFamily="2" charset="-78"/>
              </a:rPr>
              <a:t>يتيح الفرصة لإعادة تقييم البيانات بالنسبة لفروض معينة أو نظريات أو تعميمات ظهرت في الزمن الحاضر دون الماضي .</a:t>
            </a:r>
            <a:endParaRPr lang="fr-FR" sz="2200" dirty="0" smtClean="0">
              <a:latin typeface="Sakkal Majalla" pitchFamily="2" charset="-78"/>
              <a:cs typeface="Simplified Arabic" pitchFamily="2" charset="-78"/>
            </a:endParaRPr>
          </a:p>
          <a:p>
            <a:pPr algn="r" rtl="1"/>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plus(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2" presetClass="entr" presetSubtype="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Scale>
                                      <p:cBhvr>
                                        <p:cTn id="17" dur="1000" decel="50000" fill="hold">
                                          <p:stCondLst>
                                            <p:cond delay="0"/>
                                          </p:stCondLst>
                                        </p:cTn>
                                        <p:tgtEl>
                                          <p:spTgt spid="3">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3">
                                            <p:txEl>
                                              <p:pRg st="2" end="2"/>
                                            </p:txEl>
                                          </p:spTgt>
                                        </p:tgtEl>
                                        <p:attrNameLst>
                                          <p:attrName>ppt_x</p:attrName>
                                          <p:attrName>ppt_y</p:attrName>
                                        </p:attrNameLst>
                                      </p:cBhvr>
                                    </p:animMotion>
                                    <p:animEffect transition="in" filter="fade">
                                      <p:cBhvr>
                                        <p:cTn id="19" dur="1000"/>
                                        <p:tgtEl>
                                          <p:spTgt spid="3">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52" presetClass="entr" presetSubtype="0" fill="hold" nodeType="clickEffect">
                                  <p:stCondLst>
                                    <p:cond delay="0"/>
                                  </p:stCondLst>
                                  <p:childTnLst>
                                    <p:set>
                                      <p:cBhvr>
                                        <p:cTn id="23" dur="1" fill="hold">
                                          <p:stCondLst>
                                            <p:cond delay="0"/>
                                          </p:stCondLst>
                                        </p:cTn>
                                        <p:tgtEl>
                                          <p:spTgt spid="3">
                                            <p:txEl>
                                              <p:pRg st="3" end="3"/>
                                            </p:txEl>
                                          </p:spTgt>
                                        </p:tgtEl>
                                        <p:attrNameLst>
                                          <p:attrName>style.visibility</p:attrName>
                                        </p:attrNameLst>
                                      </p:cBhvr>
                                      <p:to>
                                        <p:strVal val="visible"/>
                                      </p:to>
                                    </p:set>
                                    <p:animScale>
                                      <p:cBhvr>
                                        <p:cTn id="24" dur="1000" decel="50000" fill="hold">
                                          <p:stCondLst>
                                            <p:cond delay="0"/>
                                          </p:stCondLst>
                                        </p:cTn>
                                        <p:tgtEl>
                                          <p:spTgt spid="3">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5" dur="1000" decel="50000" fill="hold">
                                          <p:stCondLst>
                                            <p:cond delay="0"/>
                                          </p:stCondLst>
                                        </p:cTn>
                                        <p:tgtEl>
                                          <p:spTgt spid="3">
                                            <p:txEl>
                                              <p:pRg st="3" end="3"/>
                                            </p:txEl>
                                          </p:spTgt>
                                        </p:tgtEl>
                                        <p:attrNameLst>
                                          <p:attrName>ppt_x</p:attrName>
                                          <p:attrName>ppt_y</p:attrName>
                                        </p:attrNameLst>
                                      </p:cBhvr>
                                    </p:animMotion>
                                    <p:animEffect transition="in" filter="fade">
                                      <p:cBhvr>
                                        <p:cTn id="26" dur="1000"/>
                                        <p:tgtEl>
                                          <p:spTgt spid="3">
                                            <p:txEl>
                                              <p:pRg st="3" end="3"/>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52" presetClass="entr" presetSubtype="0"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Scale>
                                      <p:cBhvr>
                                        <p:cTn id="31" dur="1000" decel="50000" fill="hold">
                                          <p:stCondLst>
                                            <p:cond delay="0"/>
                                          </p:stCondLst>
                                        </p:cTn>
                                        <p:tgtEl>
                                          <p:spTgt spid="3">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2" dur="1000" decel="50000" fill="hold">
                                          <p:stCondLst>
                                            <p:cond delay="0"/>
                                          </p:stCondLst>
                                        </p:cTn>
                                        <p:tgtEl>
                                          <p:spTgt spid="3">
                                            <p:txEl>
                                              <p:pRg st="4" end="4"/>
                                            </p:txEl>
                                          </p:spTgt>
                                        </p:tgtEl>
                                        <p:attrNameLst>
                                          <p:attrName>ppt_x</p:attrName>
                                          <p:attrName>ppt_y</p:attrName>
                                        </p:attrNameLst>
                                      </p:cBhvr>
                                    </p:animMotion>
                                    <p:animEffect transition="in" filter="fade">
                                      <p:cBhvr>
                                        <p:cTn id="33" dur="1000"/>
                                        <p:tgtEl>
                                          <p:spTgt spid="3">
                                            <p:txEl>
                                              <p:pRg st="4" end="4"/>
                                            </p:txEl>
                                          </p:spTgt>
                                        </p:tgtEl>
                                      </p:cBhvr>
                                    </p:animEffect>
                                  </p:childTnLst>
                                </p:cTn>
                              </p:par>
                            </p:childTnLst>
                          </p:cTn>
                        </p:par>
                      </p:childTnLst>
                    </p:cTn>
                  </p:par>
                  <p:par>
                    <p:cTn id="34" fill="hold">
                      <p:stCondLst>
                        <p:cond delay="indefinite"/>
                      </p:stCondLst>
                      <p:childTnLst>
                        <p:par>
                          <p:cTn id="35" fill="hold">
                            <p:stCondLst>
                              <p:cond delay="0"/>
                            </p:stCondLst>
                            <p:childTnLst>
                              <p:par>
                                <p:cTn id="36" presetID="52" presetClass="entr" presetSubtype="0" fill="hold" nodeType="clickEffect">
                                  <p:stCondLst>
                                    <p:cond delay="0"/>
                                  </p:stCondLst>
                                  <p:childTnLst>
                                    <p:set>
                                      <p:cBhvr>
                                        <p:cTn id="37" dur="1" fill="hold">
                                          <p:stCondLst>
                                            <p:cond delay="0"/>
                                          </p:stCondLst>
                                        </p:cTn>
                                        <p:tgtEl>
                                          <p:spTgt spid="3">
                                            <p:txEl>
                                              <p:pRg st="5" end="5"/>
                                            </p:txEl>
                                          </p:spTgt>
                                        </p:tgtEl>
                                        <p:attrNameLst>
                                          <p:attrName>style.visibility</p:attrName>
                                        </p:attrNameLst>
                                      </p:cBhvr>
                                      <p:to>
                                        <p:strVal val="visible"/>
                                      </p:to>
                                    </p:set>
                                    <p:animScale>
                                      <p:cBhvr>
                                        <p:cTn id="38" dur="1000" decel="50000" fill="hold">
                                          <p:stCondLst>
                                            <p:cond delay="0"/>
                                          </p:stCondLst>
                                        </p:cTn>
                                        <p:tgtEl>
                                          <p:spTgt spid="3">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9" dur="1000" decel="50000" fill="hold">
                                          <p:stCondLst>
                                            <p:cond delay="0"/>
                                          </p:stCondLst>
                                        </p:cTn>
                                        <p:tgtEl>
                                          <p:spTgt spid="3">
                                            <p:txEl>
                                              <p:pRg st="5" end="5"/>
                                            </p:txEl>
                                          </p:spTgt>
                                        </p:tgtEl>
                                        <p:attrNameLst>
                                          <p:attrName>ppt_x</p:attrName>
                                          <p:attrName>ppt_y</p:attrName>
                                        </p:attrNameLst>
                                      </p:cBhvr>
                                    </p:animMotion>
                                    <p:animEffect transition="in" filter="fade">
                                      <p:cBhvr>
                                        <p:cTn id="40" dur="10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85720" y="785794"/>
            <a:ext cx="8401080" cy="5572164"/>
          </a:xfrm>
        </p:spPr>
        <p:txBody>
          <a:bodyPr>
            <a:noAutofit/>
          </a:bodyPr>
          <a:lstStyle/>
          <a:p>
            <a:pPr algn="r" rtl="1">
              <a:buNone/>
            </a:pPr>
            <a:r>
              <a:rPr lang="ar-SA" sz="2200" b="1" u="sng" dirty="0" smtClean="0">
                <a:latin typeface="Sakkal Majalla" pitchFamily="2" charset="-78"/>
                <a:cs typeface="Simplified Arabic" pitchFamily="2" charset="-78"/>
              </a:rPr>
              <a:t>خطوات تطبيق المنهج التاريخي</a:t>
            </a:r>
            <a:endParaRPr lang="fr-FR" sz="2200" dirty="0" smtClean="0">
              <a:latin typeface="Sakkal Majalla" pitchFamily="2" charset="-78"/>
              <a:cs typeface="Simplified Arabic" pitchFamily="2" charset="-78"/>
            </a:endParaRPr>
          </a:p>
          <a:p>
            <a:pPr algn="r" rtl="1">
              <a:buNone/>
            </a:pP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هناك خطوات لابد للباحث الذي يريد دراسة ظاهرة حدثت في الماضي، بواسطة المنهج التاريخي أن يتبعها وهي:</a:t>
            </a:r>
            <a:endParaRPr lang="fr-FR" sz="1800" dirty="0" smtClean="0">
              <a:latin typeface="Sakkal Majalla" pitchFamily="2" charset="-78"/>
              <a:cs typeface="Simplified Arabic" pitchFamily="2" charset="-78"/>
            </a:endParaRPr>
          </a:p>
          <a:p>
            <a:pPr lvl="0" algn="r" rtl="1">
              <a:buNone/>
            </a:pPr>
            <a:r>
              <a:rPr lang="ar-SA" sz="1800" b="1" dirty="0" smtClean="0">
                <a:latin typeface="Sakkal Majalla" pitchFamily="2" charset="-78"/>
                <a:cs typeface="Simplified Arabic" pitchFamily="2" charset="-78"/>
              </a:rPr>
              <a:t>توضيح ماهية مشكلة البحث</a:t>
            </a:r>
            <a:r>
              <a:rPr lang="ar-DZ" sz="1800" b="1"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
            </a:r>
            <a:br>
              <a:rPr lang="ar-SA" sz="1800" dirty="0" smtClean="0">
                <a:latin typeface="Sakkal Majalla" pitchFamily="2" charset="-78"/>
                <a:cs typeface="Simplified Arabic" pitchFamily="2" charset="-78"/>
              </a:rPr>
            </a:b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يُمكن التمهيد للموضوع وصياغة العديد من الأسئلة له وتحديده وتحديد أهداف البحث ووضع الفرضيات</a:t>
            </a:r>
            <a:endParaRPr lang="ar-DZ" sz="1800" dirty="0" smtClean="0">
              <a:latin typeface="Sakkal Majalla" pitchFamily="2" charset="-78"/>
              <a:cs typeface="Simplified Arabic" pitchFamily="2" charset="-78"/>
            </a:endParaRPr>
          </a:p>
          <a:p>
            <a:pPr lvl="0" algn="r" rtl="1">
              <a:buNone/>
            </a:pPr>
            <a:r>
              <a:rPr lang="ar-SA" sz="1800" dirty="0" smtClean="0">
                <a:latin typeface="Sakkal Majalla" pitchFamily="2" charset="-78"/>
                <a:cs typeface="Simplified Arabic" pitchFamily="2" charset="-78"/>
              </a:rPr>
              <a:t>ودراسة أهمية البحث، وذلك في الإطار النظري له وضمن الحدود والجوانب التي يكمن القصور فيها، بالإضافة</a:t>
            </a:r>
            <a:endParaRPr lang="ar-DZ" sz="1800" dirty="0" smtClean="0">
              <a:latin typeface="Sakkal Majalla" pitchFamily="2" charset="-78"/>
              <a:cs typeface="Simplified Arabic" pitchFamily="2" charset="-78"/>
            </a:endParaRPr>
          </a:p>
          <a:p>
            <a:pPr lvl="0" algn="r" rtl="1">
              <a:buNone/>
            </a:pPr>
            <a:r>
              <a:rPr lang="ar-SA" sz="1800" dirty="0" smtClean="0">
                <a:latin typeface="Sakkal Majalla" pitchFamily="2" charset="-78"/>
                <a:cs typeface="Simplified Arabic" pitchFamily="2" charset="-78"/>
              </a:rPr>
              <a:t>إلى مصطلحات البحث وتحديد الظواهر والحوادث التاريخية التي يُراد دراستها، بتحديد عاملين مهمين وهما:</a:t>
            </a:r>
            <a:br>
              <a:rPr lang="ar-SA" sz="1800" dirty="0" smtClean="0">
                <a:latin typeface="Sakkal Majalla" pitchFamily="2" charset="-78"/>
                <a:cs typeface="Simplified Arabic" pitchFamily="2" charset="-78"/>
              </a:rPr>
            </a:br>
            <a:r>
              <a:rPr lang="ar-SA" sz="1800" b="1" dirty="0" smtClean="0">
                <a:latin typeface="Sakkal Majalla" pitchFamily="2" charset="-78"/>
                <a:cs typeface="Simplified Arabic" pitchFamily="2" charset="-78"/>
              </a:rPr>
              <a:t>البعد المكاني :</a:t>
            </a:r>
            <a:r>
              <a:rPr lang="ar-SA" sz="1800" dirty="0" smtClean="0">
                <a:latin typeface="Sakkal Majalla" pitchFamily="2" charset="-78"/>
                <a:cs typeface="Simplified Arabic" pitchFamily="2" charset="-78"/>
              </a:rPr>
              <a:t> أي تحديد المكان الذي حصلت </a:t>
            </a:r>
            <a:r>
              <a:rPr lang="ar-SA" sz="1800" dirty="0" err="1" smtClean="0">
                <a:latin typeface="Sakkal Majalla" pitchFamily="2" charset="-78"/>
                <a:cs typeface="Simplified Arabic" pitchFamily="2" charset="-78"/>
              </a:rPr>
              <a:t>به</a:t>
            </a:r>
            <a:r>
              <a:rPr lang="ar-SA" sz="1800" dirty="0" smtClean="0">
                <a:latin typeface="Sakkal Majalla" pitchFamily="2" charset="-78"/>
                <a:cs typeface="Simplified Arabic" pitchFamily="2" charset="-78"/>
              </a:rPr>
              <a:t> الظاهرة، كأن نقول الثورة الجزائرية.</a:t>
            </a:r>
            <a:br>
              <a:rPr lang="ar-SA" sz="1800" dirty="0" smtClean="0">
                <a:latin typeface="Sakkal Majalla" pitchFamily="2" charset="-78"/>
                <a:cs typeface="Simplified Arabic" pitchFamily="2" charset="-78"/>
              </a:rPr>
            </a:br>
            <a:r>
              <a:rPr lang="ar-SA" sz="1800" b="1" dirty="0" smtClean="0">
                <a:latin typeface="Sakkal Majalla" pitchFamily="2" charset="-78"/>
                <a:cs typeface="Simplified Arabic" pitchFamily="2" charset="-78"/>
              </a:rPr>
              <a:t>المجال </a:t>
            </a:r>
            <a:r>
              <a:rPr lang="ar-SA" sz="1800" b="1" dirty="0" err="1" smtClean="0">
                <a:latin typeface="Sakkal Majalla" pitchFamily="2" charset="-78"/>
                <a:cs typeface="Simplified Arabic" pitchFamily="2" charset="-78"/>
              </a:rPr>
              <a:t>الزماني</a:t>
            </a:r>
            <a:r>
              <a:rPr lang="ar-SA" sz="1800" b="1"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 أي تحديد الزمان الذي حدثت </a:t>
            </a:r>
            <a:r>
              <a:rPr lang="ar-SA" sz="1800" dirty="0" err="1" smtClean="0">
                <a:latin typeface="Sakkal Majalla" pitchFamily="2" charset="-78"/>
                <a:cs typeface="Simplified Arabic" pitchFamily="2" charset="-78"/>
              </a:rPr>
              <a:t>به</a:t>
            </a:r>
            <a:r>
              <a:rPr lang="ar-SA" sz="1800" dirty="0" smtClean="0">
                <a:latin typeface="Sakkal Majalla" pitchFamily="2" charset="-78"/>
                <a:cs typeface="Simplified Arabic" pitchFamily="2" charset="-78"/>
              </a:rPr>
              <a:t> الظاهرة، كأن نقول الثورة الجزائرية 1954م – 1962م.</a:t>
            </a:r>
            <a:endParaRPr lang="fr-FR" sz="1800" dirty="0" smtClean="0">
              <a:latin typeface="Sakkal Majalla" pitchFamily="2" charset="-78"/>
              <a:cs typeface="Simplified Arabic" pitchFamily="2" charset="-78"/>
            </a:endParaRPr>
          </a:p>
          <a:p>
            <a:pPr lvl="0" algn="r" rtl="1">
              <a:buNone/>
            </a:pPr>
            <a:r>
              <a:rPr lang="ar-SA" sz="1800" b="1" dirty="0" smtClean="0">
                <a:latin typeface="Sakkal Majalla" pitchFamily="2" charset="-78"/>
                <a:cs typeface="Simplified Arabic" pitchFamily="2" charset="-78"/>
              </a:rPr>
              <a:t>جمع البيانات اللازمة</a:t>
            </a:r>
            <a:r>
              <a:rPr lang="ar-DZ" sz="1800" b="1"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
            </a:r>
            <a:br>
              <a:rPr lang="ar-SA" sz="1800" dirty="0" smtClean="0">
                <a:latin typeface="Sakkal Majalla" pitchFamily="2" charset="-78"/>
                <a:cs typeface="Simplified Arabic" pitchFamily="2" charset="-78"/>
              </a:rPr>
            </a:b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وذلك من خلال مراجعة المصادر والمراجع التي ترتبط بمشكلة البحث، والمصادر نوعان: أولية، مثل</a:t>
            </a:r>
            <a:endParaRPr lang="ar-DZ" sz="1800" dirty="0" smtClean="0">
              <a:latin typeface="Sakkal Majalla" pitchFamily="2" charset="-78"/>
              <a:cs typeface="Simplified Arabic" pitchFamily="2" charset="-78"/>
            </a:endParaRPr>
          </a:p>
          <a:p>
            <a:pPr lvl="0" algn="r" rtl="1">
              <a:buNone/>
            </a:pPr>
            <a:r>
              <a:rPr lang="ar-SA" sz="1800" dirty="0" smtClean="0">
                <a:latin typeface="Sakkal Majalla" pitchFamily="2" charset="-78"/>
                <a:cs typeface="Simplified Arabic" pitchFamily="2" charset="-78"/>
              </a:rPr>
              <a:t>السجلات والآثار والوثائق، وثانوية، مثل الصحف والمجلات وشهود العيان والمذكرات والسير الذاتية والدراسات السابقة وغيرها.</a:t>
            </a:r>
            <a:endParaRPr lang="fr-FR" sz="1800" dirty="0" smtClean="0">
              <a:latin typeface="Sakkal Majalla" pitchFamily="2" charset="-78"/>
              <a:cs typeface="Simplified Arabic" pitchFamily="2" charset="-78"/>
            </a:endParaRPr>
          </a:p>
          <a:p>
            <a:pPr lvl="0" algn="r" rtl="1">
              <a:buNone/>
            </a:pPr>
            <a:r>
              <a:rPr lang="ar-SA" sz="1800" b="1" dirty="0" smtClean="0">
                <a:latin typeface="Sakkal Majalla" pitchFamily="2" charset="-78"/>
                <a:cs typeface="Simplified Arabic" pitchFamily="2" charset="-78"/>
              </a:rPr>
              <a:t>نقد مصادر البيانات</a:t>
            </a:r>
            <a:r>
              <a:rPr lang="ar-DZ" sz="1800" b="1" dirty="0" smtClean="0">
                <a:latin typeface="Sakkal Majalla" pitchFamily="2" charset="-78"/>
                <a:cs typeface="Simplified Arabic" pitchFamily="2" charset="-78"/>
              </a:rPr>
              <a:t>:</a:t>
            </a:r>
            <a:r>
              <a:rPr lang="ar-SA" sz="1800" dirty="0" smtClean="0">
                <a:latin typeface="Sakkal Majalla" pitchFamily="2" charset="-78"/>
                <a:cs typeface="Simplified Arabic" pitchFamily="2" charset="-78"/>
              </a:rPr>
              <a:t/>
            </a:r>
            <a:br>
              <a:rPr lang="ar-SA" sz="1800" dirty="0" smtClean="0">
                <a:latin typeface="Sakkal Majalla" pitchFamily="2" charset="-78"/>
                <a:cs typeface="Simplified Arabic" pitchFamily="2" charset="-78"/>
              </a:rPr>
            </a:br>
            <a:r>
              <a:rPr lang="ar-DZ" sz="1800" dirty="0" smtClean="0">
                <a:latin typeface="Sakkal Majalla" pitchFamily="2" charset="-78"/>
                <a:cs typeface="Simplified Arabic" pitchFamily="2" charset="-78"/>
              </a:rPr>
              <a:t>    </a:t>
            </a:r>
            <a:r>
              <a:rPr lang="ar-SA" sz="1800" dirty="0" smtClean="0">
                <a:latin typeface="Sakkal Majalla" pitchFamily="2" charset="-78"/>
                <a:cs typeface="Simplified Arabic" pitchFamily="2" charset="-78"/>
              </a:rPr>
              <a:t>وذلك من خلال فحص الباحث للبيانات التي جمعها من مصادره لموضوع البحث، وهناك نوعان للنقد </a:t>
            </a:r>
            <a:endParaRPr lang="ar-DZ" sz="1800" dirty="0" smtClean="0">
              <a:latin typeface="Sakkal Majalla" pitchFamily="2" charset="-78"/>
              <a:cs typeface="Simplified Arabic" pitchFamily="2" charset="-78"/>
            </a:endParaRPr>
          </a:p>
          <a:p>
            <a:pPr lvl="0" algn="r" rtl="1">
              <a:buNone/>
            </a:pPr>
            <a:r>
              <a:rPr lang="ar-SA" sz="1800" dirty="0" smtClean="0">
                <a:latin typeface="Sakkal Majalla" pitchFamily="2" charset="-78"/>
                <a:cs typeface="Simplified Arabic" pitchFamily="2" charset="-78"/>
              </a:rPr>
              <a:t>وهما:</a:t>
            </a:r>
            <a:br>
              <a:rPr lang="ar-SA" sz="1800" dirty="0" smtClean="0">
                <a:latin typeface="Sakkal Majalla" pitchFamily="2" charset="-78"/>
                <a:cs typeface="Simplified Arabic" pitchFamily="2" charset="-78"/>
              </a:rPr>
            </a:br>
            <a:r>
              <a:rPr lang="fr-FR" sz="1800" b="1" dirty="0" smtClean="0">
                <a:latin typeface="Sakkal Majalla" pitchFamily="2" charset="-78"/>
                <a:cs typeface="Simplified Arabic" pitchFamily="2" charset="-78"/>
              </a:rPr>
              <a:t>* </a:t>
            </a:r>
            <a:r>
              <a:rPr lang="ar-SA" sz="1800" b="1" dirty="0" smtClean="0">
                <a:latin typeface="Sakkal Majalla" pitchFamily="2" charset="-78"/>
                <a:cs typeface="Simplified Arabic" pitchFamily="2" charset="-78"/>
              </a:rPr>
              <a:t>النقد الخارجي</a:t>
            </a:r>
            <a:r>
              <a:rPr lang="ar-SA" sz="1800" dirty="0" smtClean="0">
                <a:latin typeface="Sakkal Majalla" pitchFamily="2" charset="-78"/>
                <a:cs typeface="Simplified Arabic" pitchFamily="2" charset="-78"/>
              </a:rPr>
              <a:t> وذلك من خلال فحص الزمن الذي كتبت فيه الوثيقة، أهو بعد الحادثة مباشرة، أم أن هناك فترة زمنية فاصلة، وفحص موضوعية الوثيقة وكاتبها والظروف التي كتبت </a:t>
            </a:r>
            <a:r>
              <a:rPr lang="ar-SA" sz="1800" dirty="0" err="1" smtClean="0">
                <a:latin typeface="Sakkal Majalla" pitchFamily="2" charset="-78"/>
                <a:cs typeface="Simplified Arabic" pitchFamily="2" charset="-78"/>
              </a:rPr>
              <a:t>بها</a:t>
            </a:r>
            <a:r>
              <a:rPr lang="ar-SA" sz="1800" dirty="0" smtClean="0">
                <a:latin typeface="Sakkal Majalla" pitchFamily="2" charset="-78"/>
                <a:cs typeface="Simplified Arabic" pitchFamily="2" charset="-78"/>
              </a:rPr>
              <a:t> واتفاقها مع الوثائق الأخرى.</a:t>
            </a:r>
            <a:endParaRPr lang="fr-FR" sz="1800" dirty="0" smtClean="0">
              <a:latin typeface="Sakkal Majalla" pitchFamily="2" charset="-78"/>
              <a:cs typeface="Simplified Arabic" pitchFamily="2" charset="-78"/>
            </a:endParaRPr>
          </a:p>
          <a:p>
            <a:pPr algn="r"/>
            <a:endParaRPr lang="fr-FR" sz="1800" dirty="0">
              <a:latin typeface="Sakkal Majalla" pitchFamily="2" charset="-78"/>
              <a:cs typeface="Simplified Arabic" pitchFamily="2" charset="-7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 presetClass="entr" presetSubtype="1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heckerboard(across)">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5" presetClass="entr" presetSubtype="10"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heckerboard(across)">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5" presetClass="entr" presetSubtype="10"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 dur="500"/>
                                        <p:tgtEl>
                                          <p:spTgt spid="3">
                                            <p:txEl>
                                              <p:pRg st="2" end="2"/>
                                            </p:txEl>
                                          </p:spTgt>
                                        </p:tgtEl>
                                      </p:cBhvr>
                                    </p:animEffect>
                                  </p:childTnLst>
                                </p:cTn>
                              </p:par>
                              <p:par>
                                <p:cTn id="18" presetID="5" presetClass="entr" presetSubtype="10" fill="hold" nodeType="withEffect">
                                  <p:stCondLst>
                                    <p:cond delay="0"/>
                                  </p:stCondLst>
                                  <p:childTnLst>
                                    <p:set>
                                      <p:cBhvr>
                                        <p:cTn id="19" dur="1" fill="hold">
                                          <p:stCondLst>
                                            <p:cond delay="0"/>
                                          </p:stCondLst>
                                        </p:cTn>
                                        <p:tgtEl>
                                          <p:spTgt spid="3">
                                            <p:txEl>
                                              <p:pRg st="3" end="3"/>
                                            </p:txEl>
                                          </p:spTgt>
                                        </p:tgtEl>
                                        <p:attrNameLst>
                                          <p:attrName>style.visibility</p:attrName>
                                        </p:attrNameLst>
                                      </p:cBhvr>
                                      <p:to>
                                        <p:strVal val="visible"/>
                                      </p:to>
                                    </p:set>
                                    <p:animEffect transition="in" filter="checkerboard(across)">
                                      <p:cBhvr>
                                        <p:cTn id="20" dur="500"/>
                                        <p:tgtEl>
                                          <p:spTgt spid="3">
                                            <p:txEl>
                                              <p:pRg st="3" end="3"/>
                                            </p:txEl>
                                          </p:spTgt>
                                        </p:tgtEl>
                                      </p:cBhvr>
                                    </p:animEffect>
                                  </p:childTnLst>
                                </p:cTn>
                              </p:par>
                              <p:par>
                                <p:cTn id="21" presetID="5" presetClass="entr" presetSubtype="10"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Effect transition="in" filter="checkerboard(across)">
                                      <p:cBhvr>
                                        <p:cTn id="23" dur="500"/>
                                        <p:tgtEl>
                                          <p:spTgt spid="3">
                                            <p:txEl>
                                              <p:pRg st="4" end="4"/>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 presetClass="entr" presetSubtype="10" fill="hold" nodeType="clickEffect">
                                  <p:stCondLst>
                                    <p:cond delay="0"/>
                                  </p:stCondLst>
                                  <p:childTnLst>
                                    <p:set>
                                      <p:cBhvr>
                                        <p:cTn id="27" dur="1" fill="hold">
                                          <p:stCondLst>
                                            <p:cond delay="0"/>
                                          </p:stCondLst>
                                        </p:cTn>
                                        <p:tgtEl>
                                          <p:spTgt spid="3">
                                            <p:txEl>
                                              <p:pRg st="5" end="5"/>
                                            </p:txEl>
                                          </p:spTgt>
                                        </p:tgtEl>
                                        <p:attrNameLst>
                                          <p:attrName>style.visibility</p:attrName>
                                        </p:attrNameLst>
                                      </p:cBhvr>
                                      <p:to>
                                        <p:strVal val="visible"/>
                                      </p:to>
                                    </p:set>
                                    <p:animEffect transition="in" filter="checkerboard(across)">
                                      <p:cBhvr>
                                        <p:cTn id="28" dur="500"/>
                                        <p:tgtEl>
                                          <p:spTgt spid="3">
                                            <p:txEl>
                                              <p:pRg st="5" end="5"/>
                                            </p:txEl>
                                          </p:spTgt>
                                        </p:tgtEl>
                                      </p:cBhvr>
                                    </p:animEffect>
                                  </p:childTnLst>
                                </p:cTn>
                              </p:par>
                              <p:par>
                                <p:cTn id="29" presetID="5" presetClass="entr" presetSubtype="10" fill="hold" nodeType="with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Effect transition="in" filter="checkerboard(across)">
                                      <p:cBhvr>
                                        <p:cTn id="31" dur="500"/>
                                        <p:tgtEl>
                                          <p:spTgt spid="3">
                                            <p:txEl>
                                              <p:pRg st="6" end="6"/>
                                            </p:txEl>
                                          </p:spTgt>
                                        </p:tgtEl>
                                      </p:cBhvr>
                                    </p:animEffect>
                                  </p:childTnLst>
                                </p:cTn>
                              </p:par>
                            </p:childTnLst>
                          </p:cTn>
                        </p:par>
                      </p:childTnLst>
                    </p:cTn>
                  </p:par>
                  <p:par>
                    <p:cTn id="32" fill="hold">
                      <p:stCondLst>
                        <p:cond delay="indefinite"/>
                      </p:stCondLst>
                      <p:childTnLst>
                        <p:par>
                          <p:cTn id="33" fill="hold">
                            <p:stCondLst>
                              <p:cond delay="0"/>
                            </p:stCondLst>
                            <p:childTnLst>
                              <p:par>
                                <p:cTn id="34" presetID="5" presetClass="entr" presetSubtype="10" fill="hold" nodeType="clickEffect">
                                  <p:stCondLst>
                                    <p:cond delay="0"/>
                                  </p:stCondLst>
                                  <p:childTnLst>
                                    <p:set>
                                      <p:cBhvr>
                                        <p:cTn id="35" dur="1" fill="hold">
                                          <p:stCondLst>
                                            <p:cond delay="0"/>
                                          </p:stCondLst>
                                        </p:cTn>
                                        <p:tgtEl>
                                          <p:spTgt spid="3">
                                            <p:txEl>
                                              <p:pRg st="7" end="7"/>
                                            </p:txEl>
                                          </p:spTgt>
                                        </p:tgtEl>
                                        <p:attrNameLst>
                                          <p:attrName>style.visibility</p:attrName>
                                        </p:attrNameLst>
                                      </p:cBhvr>
                                      <p:to>
                                        <p:strVal val="visible"/>
                                      </p:to>
                                    </p:set>
                                    <p:animEffect transition="in" filter="checkerboard(across)">
                                      <p:cBhvr>
                                        <p:cTn id="36" dur="500"/>
                                        <p:tgtEl>
                                          <p:spTgt spid="3">
                                            <p:txEl>
                                              <p:pRg st="7" end="7"/>
                                            </p:txEl>
                                          </p:spTgt>
                                        </p:tgtEl>
                                      </p:cBhvr>
                                    </p:animEffect>
                                  </p:childTnLst>
                                </p:cTn>
                              </p:par>
                              <p:par>
                                <p:cTn id="37" presetID="5" presetClass="entr" presetSubtype="10" fill="hold" nodeType="with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animEffect transition="in" filter="checkerboard(across)">
                                      <p:cBhvr>
                                        <p:cTn id="39"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857232"/>
            <a:ext cx="8229600" cy="5467368"/>
          </a:xfrm>
        </p:spPr>
        <p:txBody>
          <a:bodyPr>
            <a:normAutofit/>
          </a:bodyPr>
          <a:lstStyle/>
          <a:p>
            <a:pPr algn="r" rtl="1">
              <a:buNone/>
            </a:pPr>
            <a:r>
              <a:rPr lang="ar-DZ" sz="2000" dirty="0" smtClean="0">
                <a:latin typeface="Sakkal Majalla" pitchFamily="2" charset="-78"/>
                <a:cs typeface="Simplified Arabic" pitchFamily="2" charset="-78"/>
              </a:rPr>
              <a:t>         </a:t>
            </a:r>
            <a:r>
              <a:rPr lang="ar-SA" sz="2000" dirty="0" smtClean="0">
                <a:latin typeface="Sakkal Majalla" pitchFamily="2" charset="-78"/>
                <a:cs typeface="Simplified Arabic" pitchFamily="2" charset="-78"/>
              </a:rPr>
              <a:t>ويمكن القيام بهذه العملية عن طريق طرح الأسئلة التالية:</a:t>
            </a:r>
            <a:endParaRPr lang="fr-FR" sz="2000" dirty="0" smtClean="0">
              <a:latin typeface="Sakkal Majalla" pitchFamily="2" charset="-78"/>
              <a:cs typeface="Simplified Arabic" pitchFamily="2" charset="-78"/>
            </a:endParaRPr>
          </a:p>
          <a:p>
            <a:pPr lvl="0" algn="r" rtl="1">
              <a:buNone/>
            </a:pPr>
            <a:r>
              <a:rPr lang="ar-SA" sz="2000" dirty="0" smtClean="0">
                <a:latin typeface="Sakkal Majalla" pitchFamily="2" charset="-78"/>
                <a:cs typeface="Simplified Arabic" pitchFamily="2" charset="-78"/>
              </a:rPr>
              <a:t>ـ هل تطابق لغة الوثيقة وأسلوب كتابتها وخطها وكيفية طباعتها من أعمال المؤلف الأخرى</a:t>
            </a:r>
            <a:r>
              <a:rPr lang="ar-DZ" sz="2000" dirty="0" smtClean="0">
                <a:latin typeface="Sakkal Majalla" pitchFamily="2" charset="-78"/>
                <a:cs typeface="Simplified Arabic" pitchFamily="2" charset="-78"/>
              </a:rPr>
              <a:t>،</a:t>
            </a:r>
            <a:r>
              <a:rPr lang="ar-SA" sz="2000" dirty="0" smtClean="0">
                <a:latin typeface="Sakkal Majalla" pitchFamily="2" charset="-78"/>
                <a:cs typeface="Simplified Arabic" pitchFamily="2" charset="-78"/>
              </a:rPr>
              <a:t> ومع</a:t>
            </a:r>
            <a:endParaRPr lang="ar-DZ" sz="2000" dirty="0" smtClean="0">
              <a:latin typeface="Sakkal Majalla" pitchFamily="2" charset="-78"/>
              <a:cs typeface="Simplified Arabic" pitchFamily="2" charset="-78"/>
            </a:endParaRPr>
          </a:p>
          <a:p>
            <a:pPr lvl="0" algn="r" rtl="1">
              <a:buNone/>
            </a:pPr>
            <a:r>
              <a:rPr lang="ar-SA" sz="2000" dirty="0" smtClean="0">
                <a:latin typeface="Sakkal Majalla" pitchFamily="2" charset="-78"/>
                <a:cs typeface="Simplified Arabic" pitchFamily="2" charset="-78"/>
              </a:rPr>
              <a:t>الفترة التي كتبت فيها الوثيقة؟</a:t>
            </a:r>
            <a:endParaRPr lang="fr-FR" sz="2000" dirty="0" smtClean="0">
              <a:latin typeface="Sakkal Majalla" pitchFamily="2" charset="-78"/>
              <a:cs typeface="Simplified Arabic" pitchFamily="2" charset="-78"/>
            </a:endParaRPr>
          </a:p>
          <a:p>
            <a:pPr lvl="0" algn="r" rtl="1">
              <a:buNone/>
            </a:pPr>
            <a:r>
              <a:rPr lang="ar-SA" sz="2000" dirty="0" smtClean="0">
                <a:latin typeface="Sakkal Majalla" pitchFamily="2" charset="-78"/>
                <a:cs typeface="Simplified Arabic" pitchFamily="2" charset="-78"/>
              </a:rPr>
              <a:t> ـ هل هناك تغيرات في الخطوط؟</a:t>
            </a:r>
            <a:endParaRPr lang="fr-FR" sz="2000" dirty="0" smtClean="0">
              <a:latin typeface="Sakkal Majalla" pitchFamily="2" charset="-78"/>
              <a:cs typeface="Simplified Arabic" pitchFamily="2" charset="-78"/>
            </a:endParaRPr>
          </a:p>
          <a:p>
            <a:pPr lvl="0" algn="r" rtl="1">
              <a:buNone/>
            </a:pPr>
            <a:r>
              <a:rPr lang="ar-SA" sz="2000" dirty="0" smtClean="0">
                <a:latin typeface="Sakkal Majalla" pitchFamily="2" charset="-78"/>
                <a:cs typeface="Simplified Arabic" pitchFamily="2" charset="-78"/>
              </a:rPr>
              <a:t> ـ هل هذا المخطوط أصلي, أم هو نسخة منقولة عن الأصل؟</a:t>
            </a:r>
            <a:endParaRPr lang="fr-FR" sz="2000" dirty="0" smtClean="0">
              <a:latin typeface="Sakkal Majalla" pitchFamily="2" charset="-78"/>
              <a:cs typeface="Simplified Arabic" pitchFamily="2" charset="-78"/>
            </a:endParaRPr>
          </a:p>
          <a:p>
            <a:pPr lvl="0" algn="r" rtl="1">
              <a:buNone/>
            </a:pPr>
            <a:r>
              <a:rPr lang="ar-SA" sz="2000" dirty="0" smtClean="0">
                <a:latin typeface="Sakkal Majalla" pitchFamily="2" charset="-78"/>
                <a:cs typeface="Simplified Arabic" pitchFamily="2" charset="-78"/>
              </a:rPr>
              <a:t> ـ هل يظهر المؤلف جهلا ببعض الأشياء التي كان من المفروض أن يعرفها؟</a:t>
            </a:r>
            <a:endParaRPr lang="fr-FR" sz="2000" dirty="0" smtClean="0">
              <a:latin typeface="Sakkal Majalla" pitchFamily="2" charset="-78"/>
              <a:cs typeface="Simplified Arabic" pitchFamily="2" charset="-78"/>
            </a:endParaRPr>
          </a:p>
          <a:p>
            <a:pPr lvl="0" algn="r" rtl="1">
              <a:buNone/>
            </a:pPr>
            <a:r>
              <a:rPr lang="ar-SA" sz="2000" dirty="0" smtClean="0">
                <a:latin typeface="Sakkal Majalla" pitchFamily="2" charset="-78"/>
                <a:cs typeface="Simplified Arabic" pitchFamily="2" charset="-78"/>
              </a:rPr>
              <a:t>إلى غير ذلك من الأسئلة التي تتعلق بالجانب المادي والمظهر الخارجي للوثيقة.</a:t>
            </a:r>
            <a:endParaRPr lang="fr-FR" sz="2000" dirty="0" smtClean="0">
              <a:latin typeface="Sakkal Majalla" pitchFamily="2" charset="-78"/>
              <a:cs typeface="Simplified Arabic" pitchFamily="2" charset="-78"/>
            </a:endParaRPr>
          </a:p>
          <a:p>
            <a:endParaRPr lang="fr-FR"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par>
                                <p:cTn id="8" presetID="6" presetClass="entr" presetSubtype="16" fill="hold" nodeType="withEffect">
                                  <p:stCondLst>
                                    <p:cond delay="0"/>
                                  </p:stCondLst>
                                  <p:childTnLst>
                                    <p:set>
                                      <p:cBhvr>
                                        <p:cTn id="9" dur="1" fill="hold">
                                          <p:stCondLst>
                                            <p:cond delay="0"/>
                                          </p:stCondLst>
                                        </p:cTn>
                                        <p:tgtEl>
                                          <p:spTgt spid="3">
                                            <p:txEl>
                                              <p:pRg st="1" end="1"/>
                                            </p:txEl>
                                          </p:spTgt>
                                        </p:tgtEl>
                                        <p:attrNameLst>
                                          <p:attrName>style.visibility</p:attrName>
                                        </p:attrNameLst>
                                      </p:cBhvr>
                                      <p:to>
                                        <p:strVal val="visible"/>
                                      </p:to>
                                    </p:set>
                                    <p:animEffect transition="in" filter="circle(in)">
                                      <p:cBhvr>
                                        <p:cTn id="10" dur="2000"/>
                                        <p:tgtEl>
                                          <p:spTgt spid="3">
                                            <p:txEl>
                                              <p:pRg st="1" end="1"/>
                                            </p:txEl>
                                          </p:spTgt>
                                        </p:tgtEl>
                                      </p:cBhvr>
                                    </p:animEffect>
                                  </p:childTnLst>
                                </p:cTn>
                              </p:par>
                              <p:par>
                                <p:cTn id="11" presetID="6" presetClass="entr" presetSubtype="16" fill="hold"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Effect transition="in" filter="circle(in)">
                                      <p:cBhvr>
                                        <p:cTn id="13" dur="2000"/>
                                        <p:tgtEl>
                                          <p:spTgt spid="3">
                                            <p:txEl>
                                              <p:pRg st="2" end="2"/>
                                            </p:txEl>
                                          </p:spTgt>
                                        </p:tgtEl>
                                      </p:cBhvr>
                                    </p:animEffect>
                                  </p:childTnLst>
                                </p:cTn>
                              </p:par>
                              <p:par>
                                <p:cTn id="14" presetID="6" presetClass="entr" presetSubtype="16" fill="hold" nodeType="withEffect">
                                  <p:stCondLst>
                                    <p:cond delay="0"/>
                                  </p:stCondLst>
                                  <p:childTnLst>
                                    <p:set>
                                      <p:cBhvr>
                                        <p:cTn id="15" dur="1" fill="hold">
                                          <p:stCondLst>
                                            <p:cond delay="0"/>
                                          </p:stCondLst>
                                        </p:cTn>
                                        <p:tgtEl>
                                          <p:spTgt spid="3">
                                            <p:txEl>
                                              <p:pRg st="3" end="3"/>
                                            </p:txEl>
                                          </p:spTgt>
                                        </p:tgtEl>
                                        <p:attrNameLst>
                                          <p:attrName>style.visibility</p:attrName>
                                        </p:attrNameLst>
                                      </p:cBhvr>
                                      <p:to>
                                        <p:strVal val="visible"/>
                                      </p:to>
                                    </p:set>
                                    <p:animEffect transition="in" filter="circle(in)">
                                      <p:cBhvr>
                                        <p:cTn id="16" dur="2000"/>
                                        <p:tgtEl>
                                          <p:spTgt spid="3">
                                            <p:txEl>
                                              <p:pRg st="3" end="3"/>
                                            </p:txEl>
                                          </p:spTgt>
                                        </p:tgtEl>
                                      </p:cBhvr>
                                    </p:animEffect>
                                  </p:childTnLst>
                                </p:cTn>
                              </p:par>
                              <p:par>
                                <p:cTn id="17" presetID="6" presetClass="entr" presetSubtype="16" fill="hold"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Effect transition="in" filter="circle(in)">
                                      <p:cBhvr>
                                        <p:cTn id="19" dur="2000"/>
                                        <p:tgtEl>
                                          <p:spTgt spid="3">
                                            <p:txEl>
                                              <p:pRg st="4" end="4"/>
                                            </p:txEl>
                                          </p:spTgt>
                                        </p:tgtEl>
                                      </p:cBhvr>
                                    </p:animEffect>
                                  </p:childTnLst>
                                </p:cTn>
                              </p:par>
                              <p:par>
                                <p:cTn id="20" presetID="6" presetClass="entr" presetSubtype="16" fill="hold" nodeType="with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circle(in)">
                                      <p:cBhvr>
                                        <p:cTn id="22" dur="2000"/>
                                        <p:tgtEl>
                                          <p:spTgt spid="3">
                                            <p:txEl>
                                              <p:pRg st="5" end="5"/>
                                            </p:txEl>
                                          </p:spTgt>
                                        </p:tgtEl>
                                      </p:cBhvr>
                                    </p:animEffect>
                                  </p:childTnLst>
                                </p:cTn>
                              </p:par>
                              <p:par>
                                <p:cTn id="23" presetID="6" presetClass="entr" presetSubtype="16" fill="hold" nodeType="with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Effect transition="in" filter="circle(in)">
                                      <p:cBhvr>
                                        <p:cTn id="25"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306</TotalTime>
  <Words>1229</Words>
  <Application>Microsoft Office PowerPoint</Application>
  <PresentationFormat>Affichage à l'écran (4:3)</PresentationFormat>
  <Paragraphs>192</Paragraphs>
  <Slides>29</Slides>
  <Notes>0</Notes>
  <HiddenSlides>0</HiddenSlides>
  <MMClips>0</MMClips>
  <ScaleCrop>false</ScaleCrop>
  <HeadingPairs>
    <vt:vector size="4" baseType="variant">
      <vt:variant>
        <vt:lpstr>Thème</vt:lpstr>
      </vt:variant>
      <vt:variant>
        <vt:i4>1</vt:i4>
      </vt:variant>
      <vt:variant>
        <vt:lpstr>Titres des diapositives</vt:lpstr>
      </vt:variant>
      <vt:variant>
        <vt:i4>29</vt:i4>
      </vt:variant>
    </vt:vector>
  </HeadingPairs>
  <TitlesOfParts>
    <vt:vector size="30" baseType="lpstr">
      <vt:lpstr>Débit</vt:lpstr>
      <vt:lpstr>مناهج البحث العلمي</vt:lpstr>
      <vt:lpstr>مقدمة</vt:lpstr>
      <vt:lpstr>تعريف منهج البحث العلمي</vt:lpstr>
      <vt:lpstr>Diapositive 4</vt:lpstr>
      <vt:lpstr>المنهج التاريخي </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lpstr>Diapositive 18</vt:lpstr>
      <vt:lpstr>Diapositive 19</vt:lpstr>
      <vt:lpstr>Diapositive 20</vt:lpstr>
      <vt:lpstr>Diapositive 21</vt:lpstr>
      <vt:lpstr>Diapositive 22</vt:lpstr>
      <vt:lpstr>Diapositive 23</vt:lpstr>
      <vt:lpstr>Diapositive 24</vt:lpstr>
      <vt:lpstr>Diapositive 25</vt:lpstr>
      <vt:lpstr>Diapositive 26</vt:lpstr>
      <vt:lpstr>Diapositive 27</vt:lpstr>
      <vt:lpstr>Diapositive 28</vt:lpstr>
      <vt:lpstr>Diapositive 29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مناهج البحث العلمي</dc:title>
  <dc:creator>haddada</dc:creator>
  <cp:lastModifiedBy>Unicornis</cp:lastModifiedBy>
  <cp:revision>199</cp:revision>
  <dcterms:created xsi:type="dcterms:W3CDTF">2018-12-09T14:39:35Z</dcterms:created>
  <dcterms:modified xsi:type="dcterms:W3CDTF">2018-12-09T21:36:22Z</dcterms:modified>
</cp:coreProperties>
</file>