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50" autoAdjust="0"/>
    <p:restoredTop sz="94693" autoAdjust="0"/>
  </p:normalViewPr>
  <p:slideViewPr>
    <p:cSldViewPr>
      <p:cViewPr varScale="1">
        <p:scale>
          <a:sx n="70" d="100"/>
          <a:sy n="70" d="100"/>
        </p:scale>
        <p:origin x="-516"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AD827980-FA68-4AF2-97DB-C14808DABD1C}" type="datetimeFigureOut">
              <a:rPr lang="fr-FR" smtClean="0"/>
              <a:pPr/>
              <a:t>09/12/2018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167B6F1-0C3D-403C-AAB9-89994A7E3A88}"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D827980-FA68-4AF2-97DB-C14808DABD1C}" type="datetimeFigureOut">
              <a:rPr lang="fr-FR" smtClean="0"/>
              <a:pPr/>
              <a:t>09/12/2018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167B6F1-0C3D-403C-AAB9-89994A7E3A88}"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D827980-FA68-4AF2-97DB-C14808DABD1C}" type="datetimeFigureOut">
              <a:rPr lang="fr-FR" smtClean="0"/>
              <a:pPr/>
              <a:t>09/12/2018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167B6F1-0C3D-403C-AAB9-89994A7E3A88}"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D827980-FA68-4AF2-97DB-C14808DABD1C}" type="datetimeFigureOut">
              <a:rPr lang="fr-FR" smtClean="0"/>
              <a:pPr/>
              <a:t>09/12/2018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167B6F1-0C3D-403C-AAB9-89994A7E3A88}"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D827980-FA68-4AF2-97DB-C14808DABD1C}" type="datetimeFigureOut">
              <a:rPr lang="fr-FR" smtClean="0"/>
              <a:pPr/>
              <a:t>09/12/2018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167B6F1-0C3D-403C-AAB9-89994A7E3A88}"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AD827980-FA68-4AF2-97DB-C14808DABD1C}" type="datetimeFigureOut">
              <a:rPr lang="fr-FR" smtClean="0"/>
              <a:pPr/>
              <a:t>09/12/2018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167B6F1-0C3D-403C-AAB9-89994A7E3A88}"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AD827980-FA68-4AF2-97DB-C14808DABD1C}" type="datetimeFigureOut">
              <a:rPr lang="fr-FR" smtClean="0"/>
              <a:pPr/>
              <a:t>09/12/2018</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F167B6F1-0C3D-403C-AAB9-89994A7E3A88}"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AD827980-FA68-4AF2-97DB-C14808DABD1C}" type="datetimeFigureOut">
              <a:rPr lang="fr-FR" smtClean="0"/>
              <a:pPr/>
              <a:t>09/12/2018</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F167B6F1-0C3D-403C-AAB9-89994A7E3A88}"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D827980-FA68-4AF2-97DB-C14808DABD1C}" type="datetimeFigureOut">
              <a:rPr lang="fr-FR" smtClean="0"/>
              <a:pPr/>
              <a:t>09/12/2018</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F167B6F1-0C3D-403C-AAB9-89994A7E3A88}"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D827980-FA68-4AF2-97DB-C14808DABD1C}" type="datetimeFigureOut">
              <a:rPr lang="fr-FR" smtClean="0"/>
              <a:pPr/>
              <a:t>09/12/2018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167B6F1-0C3D-403C-AAB9-89994A7E3A88}"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D827980-FA68-4AF2-97DB-C14808DABD1C}" type="datetimeFigureOut">
              <a:rPr lang="fr-FR" smtClean="0"/>
              <a:pPr/>
              <a:t>09/12/2018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167B6F1-0C3D-403C-AAB9-89994A7E3A88}"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827980-FA68-4AF2-97DB-C14808DABD1C}" type="datetimeFigureOut">
              <a:rPr lang="fr-FR" smtClean="0"/>
              <a:pPr/>
              <a:t>09/12/2018</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67B6F1-0C3D-403C-AAB9-89994A7E3A88}"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quran.ksu.edu.sa/tafseer/qortobi/sura19-aya56.html"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quran.ksu.edu.sa/tafseer/tabary/sura2-aya10.html" TargetMode="External"/><Relationship Id="rId2" Type="http://schemas.openxmlformats.org/officeDocument/2006/relationships/hyperlink" Target="http://quran.ksu.edu.sa/tafseer/tabary/sura2-aya9.html"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quran.ksu.edu.sa/tafseer/tabary/sura23-aya8.html"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islamweb.net/hadith/RawyDetails.php?RawyID=5062" TargetMode="External"/><Relationship Id="rId2" Type="http://schemas.openxmlformats.org/officeDocument/2006/relationships/hyperlink" Target="http://www.islamweb.net/hadith/RawyDetails.php?RawyID=3041" TargetMode="External"/><Relationship Id="rId1" Type="http://schemas.openxmlformats.org/officeDocument/2006/relationships/slideLayout" Target="../slideLayouts/slideLayout2.xml"/><Relationship Id="rId5" Type="http://schemas.openxmlformats.org/officeDocument/2006/relationships/hyperlink" Target="http://www.islamweb.net/hadith/RawyDetails.php?RawyID=2096" TargetMode="External"/><Relationship Id="rId4" Type="http://schemas.openxmlformats.org/officeDocument/2006/relationships/hyperlink" Target="http://www.islamweb.net/hadith/RawyDetails.php?RawyID=6900"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428596" y="428604"/>
            <a:ext cx="8143932" cy="5929354"/>
          </a:xfrm>
        </p:spPr>
        <p:txBody>
          <a:bodyPr/>
          <a:lstStyle/>
          <a:p>
            <a:r>
              <a:rPr lang="ar-DZ" dirty="0" smtClean="0">
                <a:solidFill>
                  <a:schemeClr val="tx1"/>
                </a:solidFill>
              </a:rPr>
              <a:t> </a:t>
            </a:r>
          </a:p>
          <a:p>
            <a:pPr rtl="1"/>
            <a:r>
              <a:rPr lang="ar-DZ" sz="2800" dirty="0" smtClean="0">
                <a:solidFill>
                  <a:schemeClr val="tx1"/>
                </a:solidFill>
              </a:rPr>
              <a:t>جامعة محمد الشريف مساعدية سوق أهراس </a:t>
            </a:r>
          </a:p>
          <a:p>
            <a:pPr rtl="1"/>
            <a:r>
              <a:rPr lang="ar-DZ" sz="2800" dirty="0" smtClean="0">
                <a:solidFill>
                  <a:schemeClr val="tx1"/>
                </a:solidFill>
              </a:rPr>
              <a:t>كلية الحقوق والعلوم السياسية</a:t>
            </a:r>
          </a:p>
          <a:p>
            <a:pPr rtl="1"/>
            <a:r>
              <a:rPr lang="ar-DZ" sz="2800" dirty="0" smtClean="0">
                <a:solidFill>
                  <a:schemeClr val="tx1"/>
                </a:solidFill>
              </a:rPr>
              <a:t>اليوم الدراسي’’منهجية إعداد المذكرات’’</a:t>
            </a:r>
          </a:p>
          <a:p>
            <a:pPr rtl="1"/>
            <a:r>
              <a:rPr lang="ar-DZ" sz="2800" dirty="0" smtClean="0">
                <a:solidFill>
                  <a:schemeClr val="tx1"/>
                </a:solidFill>
              </a:rPr>
              <a:t>يوم</a:t>
            </a:r>
            <a:r>
              <a:rPr lang="fr-FR" sz="2800" dirty="0" smtClean="0">
                <a:solidFill>
                  <a:schemeClr val="tx1"/>
                </a:solidFill>
              </a:rPr>
              <a:t> </a:t>
            </a:r>
            <a:r>
              <a:rPr lang="ar-DZ" sz="2800" dirty="0" smtClean="0">
                <a:solidFill>
                  <a:schemeClr val="tx1"/>
                </a:solidFill>
              </a:rPr>
              <a:t>10 ديسمبر 2018 </a:t>
            </a:r>
          </a:p>
          <a:p>
            <a:pPr rtl="1"/>
            <a:r>
              <a:rPr lang="ar-DZ" dirty="0" smtClean="0">
                <a:solidFill>
                  <a:schemeClr val="tx1"/>
                </a:solidFill>
              </a:rPr>
              <a:t>مداخلة بعنوان:</a:t>
            </a:r>
          </a:p>
          <a:p>
            <a:pPr rtl="1"/>
            <a:r>
              <a:rPr lang="ar-DZ" sz="4800" b="1" dirty="0" smtClean="0">
                <a:solidFill>
                  <a:schemeClr val="tx1"/>
                </a:solidFill>
              </a:rPr>
              <a:t>قواعد الأمانة العلمية</a:t>
            </a:r>
          </a:p>
          <a:p>
            <a:pPr rtl="1"/>
            <a:r>
              <a:rPr lang="ar-DZ" sz="2800" dirty="0" smtClean="0">
                <a:solidFill>
                  <a:schemeClr val="tx1"/>
                </a:solidFill>
              </a:rPr>
              <a:t>من إعداد/ </a:t>
            </a:r>
            <a:r>
              <a:rPr lang="ar-DZ" sz="2800" dirty="0" err="1" smtClean="0">
                <a:solidFill>
                  <a:schemeClr val="tx1"/>
                </a:solidFill>
              </a:rPr>
              <a:t>د</a:t>
            </a:r>
            <a:r>
              <a:rPr lang="ar-DZ" sz="2800" dirty="0" smtClean="0">
                <a:solidFill>
                  <a:schemeClr val="tx1"/>
                </a:solidFill>
              </a:rPr>
              <a:t>. زين العابدين بخوش  </a:t>
            </a:r>
            <a:endParaRPr lang="fr-FR" sz="2800"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2844" y="142852"/>
            <a:ext cx="8858312" cy="6500858"/>
          </a:xfrm>
        </p:spPr>
        <p:txBody>
          <a:bodyPr>
            <a:normAutofit fontScale="70000" lnSpcReduction="20000"/>
          </a:bodyPr>
          <a:lstStyle/>
          <a:p>
            <a:pPr algn="just" rtl="1"/>
            <a:r>
              <a:rPr lang="ar-SA" b="1" dirty="0"/>
              <a:t>صور السرقة العلمية وفقا للقرار الوزاري رقم</a:t>
            </a:r>
            <a:r>
              <a:rPr lang="fr-FR" b="1" dirty="0"/>
              <a:t> 933</a:t>
            </a:r>
            <a:r>
              <a:rPr lang="ar-SA" b="1" dirty="0"/>
              <a:t>: </a:t>
            </a:r>
            <a:r>
              <a:rPr lang="ar-DZ" dirty="0" smtClean="0"/>
              <a:t>تع</a:t>
            </a:r>
            <a:r>
              <a:rPr lang="ar-SA" dirty="0" smtClean="0"/>
              <a:t>تبر سرقة </a:t>
            </a:r>
            <a:r>
              <a:rPr lang="ar-SA" dirty="0"/>
              <a:t>العلمية جميع الأشكال التالية</a:t>
            </a:r>
            <a:r>
              <a:rPr lang="fr-FR" dirty="0"/>
              <a:t>:</a:t>
            </a:r>
            <a:endParaRPr lang="fr-FR" sz="3400" dirty="0"/>
          </a:p>
          <a:p>
            <a:pPr algn="just" rtl="1"/>
            <a:r>
              <a:rPr lang="ar-SA" sz="3400" dirty="0" err="1" smtClean="0"/>
              <a:t>إقتباس</a:t>
            </a:r>
            <a:r>
              <a:rPr lang="ar-SA" sz="3400" dirty="0" smtClean="0"/>
              <a:t> </a:t>
            </a:r>
            <a:r>
              <a:rPr lang="ar-SA" sz="3400" dirty="0"/>
              <a:t>كلي أو جزئي لأفكار أو معلومات أو نص أو فقرة أو مقطع من مقال منشور أو من كتب أو مجلات أو دراسات أو تقارير أو من مواقع إلكترونية أو إعادة صياغتها دون ذكر مصدرها أو أصحابها الأصليين</a:t>
            </a:r>
            <a:r>
              <a:rPr lang="fr-FR" sz="3400" dirty="0"/>
              <a:t>.</a:t>
            </a:r>
          </a:p>
          <a:p>
            <a:pPr algn="just" rtl="1"/>
            <a:r>
              <a:rPr lang="ar-SA" sz="3400" dirty="0" smtClean="0"/>
              <a:t>اقتباس </a:t>
            </a:r>
            <a:r>
              <a:rPr lang="ar-SA" sz="3400" dirty="0"/>
              <a:t>مقاطع من وثيقة دون وضعها بين </a:t>
            </a:r>
            <a:r>
              <a:rPr lang="ar-SA" sz="3400" dirty="0" err="1"/>
              <a:t>شولتين</a:t>
            </a:r>
            <a:r>
              <a:rPr lang="ar-SA" sz="3400" dirty="0"/>
              <a:t> ودون ذكر مصدرها وأصحابها الأصليين</a:t>
            </a:r>
            <a:r>
              <a:rPr lang="fr-FR" sz="3400" dirty="0"/>
              <a:t>.</a:t>
            </a:r>
          </a:p>
          <a:p>
            <a:pPr algn="just" rtl="1"/>
            <a:r>
              <a:rPr lang="ar-SA" sz="3400" dirty="0" smtClean="0"/>
              <a:t>استعمال </a:t>
            </a:r>
            <a:r>
              <a:rPr lang="ar-SA" sz="3400" dirty="0"/>
              <a:t>معطيات خاصة دون تحديد مصدرها وأصحابها الأصليين</a:t>
            </a:r>
            <a:r>
              <a:rPr lang="fr-FR" sz="3400" dirty="0"/>
              <a:t>.</a:t>
            </a:r>
          </a:p>
          <a:p>
            <a:pPr algn="just" rtl="1"/>
            <a:r>
              <a:rPr lang="ar-SA" sz="3400" dirty="0" smtClean="0"/>
              <a:t>استعمال </a:t>
            </a:r>
            <a:r>
              <a:rPr lang="ar-SA" sz="3400" dirty="0"/>
              <a:t>برهان أو استدلال معين دون ذكر مصدره أو أصحابه الأصليين</a:t>
            </a:r>
            <a:r>
              <a:rPr lang="fr-FR" sz="3400" dirty="0"/>
              <a:t>.</a:t>
            </a:r>
          </a:p>
          <a:p>
            <a:pPr algn="just" rtl="1"/>
            <a:r>
              <a:rPr lang="ar-SA" sz="3400" dirty="0" smtClean="0"/>
              <a:t>نشر </a:t>
            </a:r>
            <a:r>
              <a:rPr lang="ar-SA" sz="3400" dirty="0"/>
              <a:t>نص أو مقال أو مطبوعة أو تقرير أنجز من طرف هيئة أو مؤسسة واعتباره عملا شخصيا</a:t>
            </a:r>
            <a:r>
              <a:rPr lang="fr-FR" sz="3400" dirty="0"/>
              <a:t>.</a:t>
            </a:r>
          </a:p>
          <a:p>
            <a:pPr algn="just" rtl="1"/>
            <a:r>
              <a:rPr lang="ar-SA" sz="3400" dirty="0" smtClean="0"/>
              <a:t>استعمال </a:t>
            </a:r>
            <a:r>
              <a:rPr lang="ar-SA" sz="3400" dirty="0"/>
              <a:t>إنتاج فني معين أو إدراج خرائط أو صور أو منحنيات بيانية أو جداول إحصائية أو مخططات في نص أو مقال دون الإشارة إلى مصدرها وأصحابها الأصليين</a:t>
            </a:r>
            <a:r>
              <a:rPr lang="fr-FR" sz="3400" dirty="0"/>
              <a:t>.</a:t>
            </a:r>
          </a:p>
          <a:p>
            <a:pPr algn="just" rtl="1"/>
            <a:r>
              <a:rPr lang="ar-SA" sz="3400" dirty="0" smtClean="0"/>
              <a:t>الترجمة </a:t>
            </a:r>
            <a:r>
              <a:rPr lang="ar-SA" sz="3400" dirty="0"/>
              <a:t>من إحدى اللغات بصفة كلية دون ذكر المترجم والمصدر</a:t>
            </a:r>
            <a:r>
              <a:rPr lang="fr-FR" sz="3400" dirty="0"/>
              <a:t>.</a:t>
            </a:r>
          </a:p>
          <a:p>
            <a:pPr algn="just" rtl="1"/>
            <a:r>
              <a:rPr lang="ar-SA" sz="3400" dirty="0" smtClean="0"/>
              <a:t>قيام </a:t>
            </a:r>
            <a:r>
              <a:rPr lang="ar-SA" sz="3400" dirty="0"/>
              <a:t>الأستاذ من أي درجة بإدراج اسمه في بحث أو أي عمل دون المشاركة في إعداده</a:t>
            </a:r>
            <a:r>
              <a:rPr lang="fr-FR" sz="3400" dirty="0"/>
              <a:t>.</a:t>
            </a:r>
          </a:p>
          <a:p>
            <a:pPr algn="just" rtl="1"/>
            <a:r>
              <a:rPr lang="ar-SA" sz="3400" dirty="0" smtClean="0"/>
              <a:t>قيام </a:t>
            </a:r>
            <a:r>
              <a:rPr lang="ar-SA" sz="3400" dirty="0"/>
              <a:t>الباحث </a:t>
            </a:r>
            <a:r>
              <a:rPr lang="ar-SA" sz="3400" dirty="0" smtClean="0"/>
              <a:t>الرئيسي </a:t>
            </a:r>
            <a:r>
              <a:rPr lang="ar-SA" sz="3400" dirty="0"/>
              <a:t>بإدراج اسم باحث آخر لم يشارك في انجاز العمل بإذنه أو دون إذنه بغرض المساعدة على نشر العمل استنادا لسمعته العلمية</a:t>
            </a:r>
            <a:r>
              <a:rPr lang="fr-FR" sz="3400" dirty="0"/>
              <a:t>.</a:t>
            </a:r>
          </a:p>
          <a:p>
            <a:pPr algn="just" rtl="1"/>
            <a:r>
              <a:rPr lang="ar-SA" sz="3400" dirty="0" smtClean="0"/>
              <a:t>قيام </a:t>
            </a:r>
            <a:r>
              <a:rPr lang="ar-SA" sz="3400" dirty="0"/>
              <a:t>الأستاذ من أي درجة بتكليف الطلبة أو أطراف أخرى بإنجاز أعمال علمية من أجل تبنيها في مشروع بحثي أو انجاز كتاب علمي أو مطبوعة </a:t>
            </a:r>
            <a:r>
              <a:rPr lang="ar-SA" sz="3400" dirty="0" err="1"/>
              <a:t>يبداغوجية</a:t>
            </a:r>
            <a:r>
              <a:rPr lang="ar-SA" sz="3400" dirty="0"/>
              <a:t> أو تقرير علمي</a:t>
            </a:r>
            <a:r>
              <a:rPr lang="fr-FR" sz="3400" dirty="0" smtClean="0"/>
              <a:t>.</a:t>
            </a:r>
          </a:p>
          <a:p>
            <a:pPr algn="just" rtl="1">
              <a:buNone/>
            </a:pPr>
            <a:endParaRPr lang="fr-FR" sz="3400" dirty="0"/>
          </a:p>
          <a:p>
            <a:pPr algn="just">
              <a:buNone/>
            </a:pPr>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2844" y="142852"/>
            <a:ext cx="8858312" cy="6500858"/>
          </a:xfrm>
        </p:spPr>
        <p:txBody>
          <a:bodyPr>
            <a:normAutofit fontScale="70000" lnSpcReduction="20000"/>
          </a:bodyPr>
          <a:lstStyle/>
          <a:p>
            <a:pPr algn="r" rtl="1"/>
            <a:endParaRPr lang="fr-FR" b="1" dirty="0" smtClean="0"/>
          </a:p>
          <a:p>
            <a:pPr algn="r" rtl="1"/>
            <a:r>
              <a:rPr lang="ar-DZ" sz="3400" dirty="0" smtClean="0"/>
              <a:t>استعمال </a:t>
            </a:r>
            <a:r>
              <a:rPr lang="ar-DZ" sz="3400" dirty="0" err="1" smtClean="0"/>
              <a:t>اعمال</a:t>
            </a:r>
            <a:r>
              <a:rPr lang="ar-DZ" sz="3400" dirty="0" smtClean="0"/>
              <a:t> الطلبة العلمية ومذكراتهم كمداخلات أو نشرها كمقال.</a:t>
            </a:r>
            <a:endParaRPr lang="ar-DZ" sz="3400" dirty="0" smtClean="0"/>
          </a:p>
          <a:p>
            <a:pPr algn="r" rtl="1"/>
            <a:r>
              <a:rPr lang="ar-SA" sz="3400" b="1" dirty="0" smtClean="0"/>
              <a:t>إجراءات </a:t>
            </a:r>
            <a:r>
              <a:rPr lang="ar-SA" sz="3400" b="1" dirty="0" smtClean="0"/>
              <a:t>الوقاية من السرقة العلمية من منظور وزارة التعليم العالي والبحث العلمي</a:t>
            </a:r>
            <a:endParaRPr lang="fr-FR" sz="3400" dirty="0" smtClean="0"/>
          </a:p>
          <a:p>
            <a:pPr algn="r" rtl="1">
              <a:buNone/>
            </a:pPr>
            <a:r>
              <a:rPr lang="ar-DZ" sz="4000" b="1" dirty="0" smtClean="0"/>
              <a:t>1-</a:t>
            </a:r>
            <a:r>
              <a:rPr lang="ar-SA" sz="4000" b="1" dirty="0" smtClean="0"/>
              <a:t>تدابير </a:t>
            </a:r>
            <a:r>
              <a:rPr lang="ar-SA" sz="4000" b="1" dirty="0" err="1" smtClean="0"/>
              <a:t>التحسيس</a:t>
            </a:r>
            <a:r>
              <a:rPr lang="ar-SA" sz="4000" b="1" dirty="0" smtClean="0"/>
              <a:t> والتوعية</a:t>
            </a:r>
            <a:r>
              <a:rPr lang="ar-DZ" sz="4000" b="1" smtClean="0"/>
              <a:t>: </a:t>
            </a:r>
            <a:r>
              <a:rPr lang="ar-DZ" sz="4000" smtClean="0"/>
              <a:t>وفقا </a:t>
            </a:r>
            <a:r>
              <a:rPr lang="ar-DZ" sz="4000" dirty="0" smtClean="0"/>
              <a:t>للمادة 04</a:t>
            </a:r>
            <a:r>
              <a:rPr lang="ar-DZ" sz="4000" b="1" dirty="0" smtClean="0"/>
              <a:t> </a:t>
            </a:r>
            <a:r>
              <a:rPr lang="ar-SA" sz="4000" dirty="0" smtClean="0"/>
              <a:t>من </a:t>
            </a:r>
            <a:r>
              <a:rPr lang="ar-SA" sz="4000" dirty="0" err="1" smtClean="0"/>
              <a:t>القرا</a:t>
            </a:r>
            <a:r>
              <a:rPr lang="ar-DZ" sz="4000" dirty="0" smtClean="0"/>
              <a:t>ر</a:t>
            </a:r>
            <a:r>
              <a:rPr lang="fr-FR" sz="4000" dirty="0" smtClean="0"/>
              <a:t> </a:t>
            </a:r>
            <a:r>
              <a:rPr lang="ar-DZ" sz="4000" dirty="0" smtClean="0"/>
              <a:t>933:</a:t>
            </a:r>
            <a:r>
              <a:rPr lang="fr-FR" sz="4000" dirty="0" smtClean="0"/>
              <a:t> </a:t>
            </a:r>
            <a:endParaRPr lang="fr-FR" sz="4000" b="1" dirty="0" smtClean="0"/>
          </a:p>
          <a:p>
            <a:pPr algn="r" rtl="1"/>
            <a:r>
              <a:rPr lang="ar-SA" sz="4000" dirty="0" smtClean="0"/>
              <a:t>تنظيم دورات تدريبية لفائدة الطلبة والأساتذة الباحثين والباحثين الدائمين حول قواعد التوثيق العلمي وكيفية تجنب السرقات العلمية؛</a:t>
            </a:r>
            <a:endParaRPr lang="fr-FR" sz="4000" dirty="0" smtClean="0"/>
          </a:p>
          <a:p>
            <a:pPr algn="r" rtl="1"/>
            <a:r>
              <a:rPr lang="ar-SA" sz="4000" dirty="0" smtClean="0"/>
              <a:t>تنظيم ندوات وأيام دراسية لفائدة الطلبة والأساتذة الباحثين والباحثين الدائمين الذين يحضرون أطروحات الدكتوراه؛</a:t>
            </a:r>
            <a:endParaRPr lang="fr-FR" sz="4000" dirty="0" smtClean="0"/>
          </a:p>
          <a:p>
            <a:pPr algn="r" rtl="1"/>
            <a:r>
              <a:rPr lang="ar-SA" sz="4000" dirty="0" smtClean="0"/>
              <a:t>إدراج مقياس أخلاقيات البحث العلمي والتوثيق في كل أطوار التكوين العالي؛</a:t>
            </a:r>
            <a:endParaRPr lang="fr-FR" sz="4000" dirty="0" smtClean="0"/>
          </a:p>
          <a:p>
            <a:pPr algn="r" rtl="1"/>
            <a:r>
              <a:rPr lang="ar-SA" sz="4000" dirty="0" smtClean="0"/>
              <a:t>إعداد أدلة إعلامية </a:t>
            </a:r>
            <a:r>
              <a:rPr lang="ar-SA" sz="4000" dirty="0" err="1" smtClean="0"/>
              <a:t>تدعيمية</a:t>
            </a:r>
            <a:r>
              <a:rPr lang="ar-SA" sz="4000" dirty="0" smtClean="0"/>
              <a:t> حول مناهج التوثيق وتجنب السرقات العلمية في البحث العلمي؛</a:t>
            </a:r>
            <a:endParaRPr lang="fr-FR" sz="4000" dirty="0" smtClean="0"/>
          </a:p>
          <a:p>
            <a:pPr algn="r" rtl="1"/>
            <a:r>
              <a:rPr lang="ar-SA" sz="4000" dirty="0" smtClean="0"/>
              <a:t>إدراج عبارة التعهد بالالتزام بالنزاهة العلمية والتذكير بالإجراءات القانونية في حالة ثبوت السرقة العلمية في بطاقة الطالب وطيلة مساره الجامعي</a:t>
            </a:r>
            <a:r>
              <a:rPr lang="fr-FR" sz="4000" dirty="0" smtClean="0"/>
              <a:t>.</a:t>
            </a:r>
          </a:p>
          <a:p>
            <a:pPr algn="r"/>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357166"/>
            <a:ext cx="9001156" cy="6357982"/>
          </a:xfrm>
        </p:spPr>
        <p:txBody>
          <a:bodyPr>
            <a:normAutofit fontScale="85000" lnSpcReduction="20000"/>
          </a:bodyPr>
          <a:lstStyle/>
          <a:p>
            <a:pPr algn="r" rtl="1"/>
            <a:r>
              <a:rPr lang="ar-DZ" b="1" dirty="0" smtClean="0"/>
              <a:t>2-</a:t>
            </a:r>
            <a:r>
              <a:rPr lang="ar-SA" b="1" dirty="0" smtClean="0"/>
              <a:t>تنظيم </a:t>
            </a:r>
            <a:r>
              <a:rPr lang="ar-SA" b="1" dirty="0" err="1" smtClean="0"/>
              <a:t>تأطير</a:t>
            </a:r>
            <a:r>
              <a:rPr lang="ar-SA" b="1" dirty="0" smtClean="0"/>
              <a:t> التكوين في </a:t>
            </a:r>
            <a:r>
              <a:rPr lang="ar-DZ" b="1" dirty="0" err="1" smtClean="0"/>
              <a:t>الماستير</a:t>
            </a:r>
            <a:r>
              <a:rPr lang="ar-DZ" b="1" dirty="0" smtClean="0"/>
              <a:t> و </a:t>
            </a:r>
            <a:r>
              <a:rPr lang="ar-SA" b="1" dirty="0" smtClean="0"/>
              <a:t>الدكتوراه ونشاطات البحث العلمي</a:t>
            </a:r>
            <a:r>
              <a:rPr lang="ar-DZ" b="1" dirty="0" smtClean="0"/>
              <a:t>: </a:t>
            </a:r>
            <a:r>
              <a:rPr lang="ar-DZ" dirty="0" smtClean="0"/>
              <a:t>وهو دور</a:t>
            </a:r>
            <a:r>
              <a:rPr lang="ar-SA" dirty="0" smtClean="0"/>
              <a:t>تتولاه المجالس العلمية في مؤسسات</a:t>
            </a:r>
            <a:r>
              <a:rPr lang="ar-DZ" dirty="0" smtClean="0"/>
              <a:t> </a:t>
            </a:r>
            <a:r>
              <a:rPr lang="ar-SA" dirty="0" smtClean="0"/>
              <a:t>التعليم العالي والبحث العلمي</a:t>
            </a:r>
            <a:r>
              <a:rPr lang="fr-FR" dirty="0" smtClean="0"/>
              <a:t>:</a:t>
            </a:r>
            <a:r>
              <a:rPr lang="ar-DZ" dirty="0" smtClean="0"/>
              <a:t> وفقا للمادة 05</a:t>
            </a:r>
            <a:r>
              <a:rPr lang="ar-SA" dirty="0" smtClean="0"/>
              <a:t> من </a:t>
            </a:r>
            <a:r>
              <a:rPr lang="ar-SA" dirty="0" err="1" smtClean="0"/>
              <a:t>القرا</a:t>
            </a:r>
            <a:r>
              <a:rPr lang="ar-DZ" dirty="0" smtClean="0"/>
              <a:t>ر</a:t>
            </a:r>
            <a:r>
              <a:rPr lang="fr-FR" dirty="0" smtClean="0"/>
              <a:t> </a:t>
            </a:r>
            <a:r>
              <a:rPr lang="ar-DZ" dirty="0" smtClean="0"/>
              <a:t>933: </a:t>
            </a:r>
            <a:endParaRPr lang="fr-FR" b="1" dirty="0" smtClean="0"/>
          </a:p>
          <a:p>
            <a:pPr algn="r" rtl="1"/>
            <a:r>
              <a:rPr lang="ar-SA" dirty="0" smtClean="0"/>
              <a:t>مراعاة قدرات التأطير في المؤسسة، تحديدا عدد مذكرات الماستر وأطروحات الدكتوراه التي يمكن الإشراف عليها من قبل كل أستاذ باحث أو باحث دائم مؤهل؛</a:t>
            </a:r>
            <a:endParaRPr lang="fr-FR" dirty="0" smtClean="0"/>
          </a:p>
          <a:p>
            <a:pPr algn="r" rtl="1"/>
            <a:r>
              <a:rPr lang="ar-SA" dirty="0" smtClean="0"/>
              <a:t>احترام تخصص كل أستاذ أو باحث دائم عند تكليفهم بالإشراف على نشاطات وأعمال البحث.</a:t>
            </a:r>
            <a:endParaRPr lang="fr-FR" dirty="0" smtClean="0"/>
          </a:p>
          <a:p>
            <a:pPr algn="r" rtl="1"/>
            <a:r>
              <a:rPr lang="ar-SA" dirty="0" smtClean="0"/>
              <a:t>تشكيل لجان المناقشة والخبرة العلمية من بين الكفاءات المختصة في ميدانها العلمي لاسيما بالنسبة للأطروحات، المذكرات، مشاريع البحث، المقالات، المطبوعات البيداغوجية؛</a:t>
            </a:r>
            <a:endParaRPr lang="fr-FR" dirty="0" smtClean="0"/>
          </a:p>
          <a:p>
            <a:pPr algn="r" rtl="1"/>
            <a:r>
              <a:rPr lang="ar-SA" dirty="0" smtClean="0"/>
              <a:t>اختيار موضوعات مذكرات التخرج ومذكرات الماستر وأطروحات الدكتوراه، استنادا إلى قاعدة بيانات بعناوين المذكرات والأطروحات وموضوعاتها التي تم تناولها من قبل من أجل تجنب عمليات النقل من الانترنت والسرقة العلمية؛</a:t>
            </a:r>
            <a:endParaRPr lang="fr-FR" dirty="0" smtClean="0"/>
          </a:p>
          <a:p>
            <a:pPr algn="r" rtl="1"/>
            <a:r>
              <a:rPr lang="ar-SA" dirty="0" smtClean="0"/>
              <a:t>إلزام الطالب والأستاذ الباحث والباحث الدائم بتقديم تقرير سنوي عن حالة تقدم أعمال البحث أمام الهيئات العلمية من أجل المتابعة والتقييم حسب الكيفيات المنصوص عليها في التنظيم الساري المفعول</a:t>
            </a:r>
            <a:r>
              <a:rPr lang="fr-FR" dirty="0" smtClean="0"/>
              <a:t>.</a:t>
            </a:r>
          </a:p>
          <a:p>
            <a:pPr algn="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142852"/>
            <a:ext cx="8786874" cy="6429420"/>
          </a:xfrm>
        </p:spPr>
        <p:txBody>
          <a:bodyPr>
            <a:normAutofit lnSpcReduction="10000"/>
          </a:bodyPr>
          <a:lstStyle/>
          <a:p>
            <a:pPr algn="r" rtl="1">
              <a:buNone/>
            </a:pPr>
            <a:r>
              <a:rPr lang="ar-DZ" sz="3300" b="1" dirty="0" smtClean="0"/>
              <a:t>3-</a:t>
            </a:r>
            <a:r>
              <a:rPr lang="ar-SA" sz="3300" b="1" dirty="0" smtClean="0"/>
              <a:t>تدابير الرقابة</a:t>
            </a:r>
            <a:r>
              <a:rPr lang="ar-DZ" sz="3300" b="1" dirty="0" smtClean="0"/>
              <a:t>:</a:t>
            </a:r>
            <a:r>
              <a:rPr lang="ar-SA" dirty="0" smtClean="0"/>
              <a:t>نصت المادة </a:t>
            </a:r>
            <a:r>
              <a:rPr lang="ar-DZ" dirty="0" smtClean="0"/>
              <a:t>06</a:t>
            </a:r>
            <a:r>
              <a:rPr lang="ar-SA" dirty="0" smtClean="0"/>
              <a:t>من القرار على إلزام مؤسسات التعليم العالي والبحث العلمي</a:t>
            </a:r>
            <a:r>
              <a:rPr lang="ar-DZ" dirty="0" smtClean="0"/>
              <a:t> </a:t>
            </a:r>
            <a:r>
              <a:rPr lang="ar-SA" dirty="0" smtClean="0"/>
              <a:t>باتخاذ تدابير الرقابة التالية</a:t>
            </a:r>
            <a:r>
              <a:rPr lang="fr-FR" dirty="0" smtClean="0"/>
              <a:t>:</a:t>
            </a:r>
          </a:p>
          <a:p>
            <a:pPr algn="r" rtl="1"/>
            <a:r>
              <a:rPr lang="ar-SA" dirty="0" smtClean="0"/>
              <a:t>تأسس على مستوى موقع كل مؤسسات التعليم العالي والبحث العلمي، قاعدة بيانات لكل الأعمال المنجزة من قبل الطلبة والأساتذة الباحثين والأساتذة الباحثين الاستشفائيين الجامعيين والباحثين الدائمين؛</a:t>
            </a:r>
            <a:endParaRPr lang="fr-FR" dirty="0" smtClean="0"/>
          </a:p>
          <a:p>
            <a:pPr algn="r" rtl="1"/>
            <a:r>
              <a:rPr lang="ar-SA" dirty="0" smtClean="0"/>
              <a:t>تأسس لدى كل مؤسسات التعليم العالي ومؤسسات البحث، قاعدة بيانات رقمية لأسماء الأساتذة الباحثين والأساتذة الباحثين الاستشفائيين الجامعيين والباحثين الدائمين حسب شعبهم وتخصصاتهم</a:t>
            </a:r>
            <a:r>
              <a:rPr lang="fr-FR" dirty="0" smtClean="0"/>
              <a:t>...</a:t>
            </a:r>
            <a:r>
              <a:rPr lang="ar-SA" dirty="0" smtClean="0"/>
              <a:t>الخ؛</a:t>
            </a:r>
            <a:endParaRPr lang="fr-FR" dirty="0" smtClean="0"/>
          </a:p>
          <a:p>
            <a:pPr algn="r" rtl="1"/>
            <a:r>
              <a:rPr lang="ar-SA" dirty="0" smtClean="0"/>
              <a:t>شراء حقوق استعمال مبرمجات معلوماتية كاشفة للسرقات العلمية بالعربية واللغات الأجنبية أو استعمال البرمجيات المجانية المتوفرة في شبكة الانترنت</a:t>
            </a:r>
            <a:r>
              <a:rPr lang="fr-FR" dirty="0" smtClean="0"/>
              <a:t>...</a:t>
            </a:r>
            <a:r>
              <a:rPr lang="ar-SA" dirty="0" smtClean="0"/>
              <a:t>الخ</a:t>
            </a:r>
            <a:r>
              <a:rPr lang="fr-FR" dirty="0" smtClean="0"/>
              <a:t>.</a:t>
            </a:r>
          </a:p>
          <a:p>
            <a:pPr algn="r"/>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214290"/>
            <a:ext cx="8786874" cy="6429420"/>
          </a:xfrm>
        </p:spPr>
        <p:txBody>
          <a:bodyPr>
            <a:normAutofit fontScale="85000" lnSpcReduction="20000"/>
          </a:bodyPr>
          <a:lstStyle/>
          <a:p>
            <a:pPr algn="just" rtl="1"/>
            <a:r>
              <a:rPr lang="ar-SA" b="1" dirty="0" smtClean="0"/>
              <a:t>إجراءات الوقاية من السرقة العلمية من منظور</a:t>
            </a:r>
            <a:r>
              <a:rPr lang="ar-DZ" b="1" dirty="0" smtClean="0"/>
              <a:t> شرعي.</a:t>
            </a:r>
            <a:r>
              <a:rPr lang="ar-SA" dirty="0" smtClean="0"/>
              <a:t> القاعدة أن الإسلام جاء للرفعة بالسلوك البشري ودليل ذلك </a:t>
            </a:r>
            <a:r>
              <a:rPr lang="ar-SA" dirty="0" err="1" smtClean="0"/>
              <a:t>أ</a:t>
            </a:r>
            <a:r>
              <a:rPr lang="ar-DZ" dirty="0" smtClean="0"/>
              <a:t>ن</a:t>
            </a:r>
            <a:r>
              <a:rPr lang="ar-SA" dirty="0" smtClean="0"/>
              <a:t> بعثة النبي صلى الله عليه وسلم كانت لإتمام مكارم الأخلاق.</a:t>
            </a:r>
            <a:endParaRPr lang="fr-FR" dirty="0" smtClean="0"/>
          </a:p>
          <a:p>
            <a:pPr lvl="1" algn="just" rtl="1">
              <a:buNone/>
            </a:pPr>
            <a:r>
              <a:rPr lang="fr-FR" b="1" dirty="0" smtClean="0"/>
              <a:t>- </a:t>
            </a:r>
            <a:r>
              <a:rPr lang="ar-SA" b="1" dirty="0" smtClean="0"/>
              <a:t>الترغيب في تحري خلق الصدق</a:t>
            </a:r>
            <a:r>
              <a:rPr lang="fr-FR" b="1" dirty="0" smtClean="0"/>
              <a:t>: </a:t>
            </a:r>
            <a:r>
              <a:rPr lang="ar-SA" dirty="0" smtClean="0"/>
              <a:t>وذلك من خلال</a:t>
            </a:r>
            <a:r>
              <a:rPr lang="fr-FR" dirty="0" smtClean="0"/>
              <a:t>:</a:t>
            </a:r>
          </a:p>
          <a:p>
            <a:pPr algn="just" rtl="1"/>
            <a:r>
              <a:rPr lang="ar-SA" dirty="0" smtClean="0"/>
              <a:t>جعل الله خلق الصدق صفة من صفاته الجليلة قال تعالى</a:t>
            </a:r>
            <a:r>
              <a:rPr lang="ar-DZ" dirty="0" smtClean="0"/>
              <a:t>’’</a:t>
            </a:r>
            <a:r>
              <a:rPr lang="ar-SA" dirty="0" smtClean="0"/>
              <a:t>قُلْ صَدَقَ اللَّهُ ۗ فَاتَّبِعُوا مِلَّةَ إِبْرَاهِيمَ حَنِيفًا وَمَا كَانَ مِنَ الْمُشْرِكِينَ</a:t>
            </a:r>
            <a:r>
              <a:rPr lang="ar-DZ" dirty="0" smtClean="0"/>
              <a:t>’’.</a:t>
            </a:r>
            <a:r>
              <a:rPr lang="ar-SA" dirty="0" smtClean="0"/>
              <a:t> </a:t>
            </a:r>
            <a:r>
              <a:rPr lang="ar-DZ" sz="1400" dirty="0" smtClean="0"/>
              <a:t>(أل عمرا، الآية 95).</a:t>
            </a:r>
            <a:endParaRPr lang="fr-FR" sz="1400" dirty="0" smtClean="0"/>
          </a:p>
          <a:p>
            <a:pPr algn="just" rtl="1"/>
            <a:r>
              <a:rPr lang="ar-DZ" dirty="0" smtClean="0"/>
              <a:t>أنه</a:t>
            </a:r>
            <a:r>
              <a:rPr lang="ar-SA" dirty="0" smtClean="0"/>
              <a:t> سلوك </a:t>
            </a:r>
            <a:r>
              <a:rPr lang="ar-DZ" dirty="0" smtClean="0"/>
              <a:t>ا</a:t>
            </a:r>
            <a:r>
              <a:rPr lang="ar-SA" dirty="0" err="1" smtClean="0"/>
              <a:t>لأنبيا</a:t>
            </a:r>
            <a:r>
              <a:rPr lang="ar-DZ" dirty="0" smtClean="0"/>
              <a:t>ء</a:t>
            </a:r>
            <a:r>
              <a:rPr lang="ar-SA" dirty="0" smtClean="0"/>
              <a:t> و</a:t>
            </a:r>
            <a:r>
              <a:rPr lang="ar-DZ" dirty="0" err="1" smtClean="0"/>
              <a:t>ال</a:t>
            </a:r>
            <a:r>
              <a:rPr lang="ar-SA" dirty="0" smtClean="0"/>
              <a:t>رسل قال تعالى عن إسماعيل وإدريس عليهما السلام</a:t>
            </a:r>
            <a:r>
              <a:rPr lang="ar-DZ" dirty="0" smtClean="0"/>
              <a:t>’’</a:t>
            </a:r>
            <a:r>
              <a:rPr lang="ar-SA" dirty="0" smtClean="0"/>
              <a:t>وَاذْكُرْ فِي الْكِتَابِ إِسْمَاعِيلَ ۚ إِنَّهُ كَانَ صَادِقَ الْوَعْدِ وَكَانَ رَسُولًا نَّبِيًّا (54</a:t>
            </a:r>
            <a:r>
              <a:rPr lang="ar-DZ" dirty="0" smtClean="0"/>
              <a:t>)</a:t>
            </a:r>
            <a:r>
              <a:rPr lang="ar-SA" dirty="0" smtClean="0">
                <a:hlinkClick r:id="rId2"/>
              </a:rPr>
              <a:t> </a:t>
            </a:r>
            <a:r>
              <a:rPr lang="ar-SA" sz="2800" dirty="0" smtClean="0">
                <a:hlinkClick r:id="rId2"/>
              </a:rPr>
              <a:t>وَاذْكُرْ فِي الْكِتَابِ إِدْرِيسَ ۚ إِنَّهُ كَانَ صِدِّيقًا نَّبِيًّا</a:t>
            </a:r>
            <a:r>
              <a:rPr lang="ar-DZ" sz="2800" dirty="0" smtClean="0"/>
              <a:t>’’.</a:t>
            </a:r>
            <a:r>
              <a:rPr lang="ar-DZ" sz="1400" dirty="0" smtClean="0"/>
              <a:t>(مريم، الآية 54، 56)</a:t>
            </a:r>
            <a:r>
              <a:rPr lang="fr-FR" sz="1400" dirty="0" smtClean="0"/>
              <a:t> </a:t>
            </a:r>
          </a:p>
          <a:p>
            <a:pPr algn="just" rtl="1"/>
            <a:r>
              <a:rPr lang="ar-SA" dirty="0" smtClean="0"/>
              <a:t>كان محمد صلى الله عليه وسلم قبل الإسلام يدعى بالصادق الأمين وكان الأكابر من قومه يضعون ودائعهم أمانة عنده لثقتهم بأخلاقه</a:t>
            </a:r>
            <a:r>
              <a:rPr lang="fr-FR" dirty="0" smtClean="0"/>
              <a:t>.</a:t>
            </a:r>
          </a:p>
          <a:p>
            <a:pPr algn="just" rtl="1"/>
            <a:r>
              <a:rPr lang="ar-SA" dirty="0" smtClean="0"/>
              <a:t>عدّ الله خلق الصدق المنزلة الثانية فضلا بعد منزلة النبوة قال تعالى</a:t>
            </a:r>
            <a:r>
              <a:rPr lang="ar-DZ" dirty="0" smtClean="0"/>
              <a:t>:’’</a:t>
            </a:r>
            <a:r>
              <a:rPr lang="ar-SA" dirty="0" smtClean="0"/>
              <a:t>وَمَن يُطِعِ اللَّهَ وَالرَّسُولَ فَأُولَٰ</a:t>
            </a:r>
            <a:r>
              <a:rPr lang="ar-SA" dirty="0" err="1" smtClean="0"/>
              <a:t>ئِكَ</a:t>
            </a:r>
            <a:r>
              <a:rPr lang="ar-SA" dirty="0" smtClean="0"/>
              <a:t> مَعَ الَّذِينَ أَنْعَمَ اللَّهُ عَلَيْهِم مِّنَ النَّبِيِّينَ وَالصِّدِّيقِينَ وَالشُّهَدَاءِ وَالصَّالِحِينَ ۚ وَحَسُنَ أُولَٰ</a:t>
            </a:r>
            <a:r>
              <a:rPr lang="ar-SA" dirty="0" err="1" smtClean="0"/>
              <a:t>ئِكَ</a:t>
            </a:r>
            <a:r>
              <a:rPr lang="ar-SA" dirty="0" smtClean="0"/>
              <a:t> رَفِيقًا</a:t>
            </a:r>
            <a:r>
              <a:rPr lang="fr-FR" dirty="0" smtClean="0"/>
              <a:t> </a:t>
            </a:r>
            <a:r>
              <a:rPr lang="ar-DZ" dirty="0" smtClean="0"/>
              <a:t>‘’.</a:t>
            </a:r>
            <a:r>
              <a:rPr lang="ar-DZ" sz="1400" dirty="0" smtClean="0"/>
              <a:t>(النساء، الآية 69)</a:t>
            </a:r>
            <a:endParaRPr lang="fr-FR" sz="1400" dirty="0" smtClean="0"/>
          </a:p>
          <a:p>
            <a:pPr algn="just" rtl="1"/>
            <a:r>
              <a:rPr lang="ar-SA" dirty="0" smtClean="0"/>
              <a:t>كما جعله الله من صفات عباده المؤمنين قال تعالى</a:t>
            </a:r>
            <a:r>
              <a:rPr lang="ar-DZ" dirty="0" smtClean="0"/>
              <a:t>:</a:t>
            </a:r>
            <a:r>
              <a:rPr lang="ar-SA" dirty="0" smtClean="0"/>
              <a:t> </a:t>
            </a:r>
            <a:r>
              <a:rPr lang="ar-DZ" dirty="0" smtClean="0"/>
              <a:t>”</a:t>
            </a:r>
            <a:r>
              <a:rPr lang="ar-SA" dirty="0" smtClean="0"/>
              <a:t>إِنَّمَا الْمُؤْمِنُونَ الَّذِينَ آمَنُوا بِاللَّهِ وَرَسُولِهِ ثُمَّ لَمْ يَرْتَابُوا وَجَاهَدُوا بِأَمْوَالِهِمْ وَأَنفُسِهِمْ فِي سَبِيلِ اللَّهِ ۚ أُولَٰ</a:t>
            </a:r>
            <a:r>
              <a:rPr lang="ar-SA" dirty="0" err="1" smtClean="0"/>
              <a:t>ئِكَ</a:t>
            </a:r>
            <a:r>
              <a:rPr lang="ar-SA" dirty="0" smtClean="0"/>
              <a:t> هُمُ الصَّادِقُونَ، يَا أَيُّهَا الَّذِينَ آمَنُوا اتَّقُوا اللَّهَ وَكُونُوا مَعَ الصَّادِقِينَ</a:t>
            </a:r>
            <a:r>
              <a:rPr lang="ar-DZ" dirty="0" smtClean="0"/>
              <a:t>“.</a:t>
            </a:r>
            <a:r>
              <a:rPr lang="ar-DZ" sz="1400" dirty="0" smtClean="0"/>
              <a:t>(</a:t>
            </a:r>
            <a:r>
              <a:rPr lang="ar-DZ" sz="1500" dirty="0" smtClean="0"/>
              <a:t>التوبة، الاية119.)</a:t>
            </a:r>
            <a:endParaRPr lang="fr-FR" sz="1500" dirty="0" smtClean="0"/>
          </a:p>
          <a:p>
            <a:pPr algn="r" rtl="1"/>
            <a:endParaRPr lang="ar-DZ" b="1" dirty="0" smtClean="0"/>
          </a:p>
          <a:p>
            <a:pPr algn="r"/>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357166"/>
            <a:ext cx="8786874" cy="6286544"/>
          </a:xfrm>
        </p:spPr>
        <p:txBody>
          <a:bodyPr/>
          <a:lstStyle/>
          <a:p>
            <a:pPr algn="r" rtl="1"/>
            <a:r>
              <a:rPr lang="ar-SA" dirty="0" smtClean="0"/>
              <a:t>حث عباده على تحري خلق الصدق بأن جعله طريقهم إلى مرضاته ونيل جنّاته قال تعالى</a:t>
            </a:r>
            <a:r>
              <a:rPr lang="ar-DZ" dirty="0" smtClean="0"/>
              <a:t>:</a:t>
            </a:r>
            <a:r>
              <a:rPr lang="ar-SA" dirty="0" smtClean="0"/>
              <a:t> </a:t>
            </a:r>
            <a:r>
              <a:rPr lang="ar-DZ" dirty="0" smtClean="0"/>
              <a:t>”</a:t>
            </a:r>
            <a:r>
              <a:rPr lang="ar-SA" dirty="0" smtClean="0"/>
              <a:t>قَالَ اللَّهُ هَٰذَا يَوْمُ يَنفَعُ الصَّادِقِينَ صِدْقُهُمْ ۚ لَهُمْ جَنَّاتٌ تَجْرِي مِن تَحْتِهَا الْأَنْهَارُ خَالِدِينَ فِيهَا أَبَدًا ۚ رَّضِيَ اللَّهُ عَنْهُمْ وَرَضُوا عَنْهُ ۚ </a:t>
            </a:r>
            <a:r>
              <a:rPr lang="ar-SA" dirty="0" err="1" smtClean="0"/>
              <a:t>ذَ</a:t>
            </a:r>
            <a:r>
              <a:rPr lang="ar-SA" dirty="0" smtClean="0"/>
              <a:t>ٰ</a:t>
            </a:r>
            <a:r>
              <a:rPr lang="ar-SA" dirty="0" err="1" smtClean="0"/>
              <a:t>لِكَ</a:t>
            </a:r>
            <a:r>
              <a:rPr lang="ar-SA" dirty="0" smtClean="0"/>
              <a:t> الْفَوْزُ الْعَظِيمُ</a:t>
            </a:r>
            <a:r>
              <a:rPr lang="ar-DZ" dirty="0" smtClean="0"/>
              <a:t>“</a:t>
            </a:r>
            <a:r>
              <a:rPr lang="ar-SA" dirty="0" smtClean="0"/>
              <a:t>.</a:t>
            </a:r>
            <a:r>
              <a:rPr lang="ar-DZ" sz="1200" dirty="0" smtClean="0"/>
              <a:t>(المائدة، الآية 119).</a:t>
            </a:r>
            <a:endParaRPr lang="fr-FR" sz="1200" dirty="0" smtClean="0"/>
          </a:p>
          <a:p>
            <a:pPr algn="r" rtl="1"/>
            <a:r>
              <a:rPr lang="ar-SA" dirty="0" smtClean="0"/>
              <a:t>وفي صحيح الإمام مسلم يقول </a:t>
            </a:r>
            <a:r>
              <a:rPr lang="ar-DZ" dirty="0" smtClean="0"/>
              <a:t>النبي</a:t>
            </a:r>
            <a:r>
              <a:rPr lang="ar-SA" dirty="0" smtClean="0"/>
              <a:t> صلى الله عليه وسلم</a:t>
            </a:r>
            <a:r>
              <a:rPr lang="fr-FR" dirty="0" smtClean="0"/>
              <a:t> </a:t>
            </a:r>
            <a:r>
              <a:rPr lang="ar-DZ" dirty="0" smtClean="0"/>
              <a:t> من حديث عبد الله بن مسعود”</a:t>
            </a:r>
            <a:r>
              <a:rPr lang="ar-SA" dirty="0" smtClean="0"/>
              <a:t>عليكم بالصدق فإن الصدق يهدي إلى البر وإن البر يهدي إلى الجنة وما يزال الرجل يصدق ويتحرّى الصدق حتّى يكتب عند الله صدّيقا وإياكم والكذب فإن الكذب يهدي إلى الفجور وإن الفجور يهدي إلى النار وما يزال الرجل يكذب ويتحرّى الكذب حتّى يكتب عند الله كذابا</a:t>
            </a:r>
            <a:r>
              <a:rPr lang="ar-DZ" dirty="0" smtClean="0"/>
              <a:t>“.</a:t>
            </a:r>
            <a:r>
              <a:rPr lang="ar-DZ" sz="1200" dirty="0" smtClean="0"/>
              <a:t>(أبو الحسين مسلم بن الحجاج، صحيح مسلم،1996،ص.458.)</a:t>
            </a:r>
          </a:p>
          <a:p>
            <a:pPr algn="r" rtl="1"/>
            <a:endParaRPr lang="ar-DZ" dirty="0" smtClean="0"/>
          </a:p>
          <a:p>
            <a:pPr algn="r" rtl="1">
              <a:buNone/>
            </a:pPr>
            <a:endParaRPr lang="fr-FR" dirty="0" smtClean="0"/>
          </a:p>
          <a:p>
            <a:pPr algn="r"/>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5768997"/>
          </a:xfrm>
        </p:spPr>
        <p:txBody>
          <a:bodyPr>
            <a:normAutofit/>
          </a:bodyPr>
          <a:lstStyle/>
          <a:p>
            <a:pPr algn="r" rtl="1"/>
            <a:r>
              <a:rPr lang="ar-SA" b="1" dirty="0" smtClean="0"/>
              <a:t>الترهيب من سلوك الكذب</a:t>
            </a:r>
            <a:r>
              <a:rPr lang="fr-FR" dirty="0" smtClean="0"/>
              <a:t>:</a:t>
            </a:r>
            <a:endParaRPr lang="ar-DZ" dirty="0" smtClean="0"/>
          </a:p>
          <a:p>
            <a:pPr algn="r" rtl="1"/>
            <a:r>
              <a:rPr lang="ar-DZ" dirty="0" smtClean="0"/>
              <a:t>قال تعالى:“</a:t>
            </a:r>
            <a:r>
              <a:rPr lang="ar-SA" dirty="0" smtClean="0"/>
              <a:t>وَمِنَ النَّاسِ مَن يَقُولُ آمَنَّا بِاللَّهِ وَبِالْيَوْمِ الْآخِرِ وَمَا هُم بِمُؤْمِنِينَ (8</a:t>
            </a:r>
            <a:r>
              <a:rPr lang="ar-DZ" dirty="0" smtClean="0"/>
              <a:t>)</a:t>
            </a:r>
            <a:r>
              <a:rPr lang="fr-FR" dirty="0" smtClean="0"/>
              <a:t> </a:t>
            </a:r>
            <a:r>
              <a:rPr lang="ar-SA" dirty="0" smtClean="0">
                <a:hlinkClick r:id="rId2"/>
              </a:rPr>
              <a:t>يُخَادِعُونَ اللَّهَ وَالَّذِينَ آمَنُوا وَمَا يَخْدَعُونَ إِلَّا أَنفُسَهُمْ وَمَا يَشْعُرُونَ</a:t>
            </a:r>
            <a:r>
              <a:rPr lang="fr-FR" dirty="0" smtClean="0"/>
              <a:t> (</a:t>
            </a:r>
            <a:r>
              <a:rPr lang="fr-FR" dirty="0" smtClean="0">
                <a:hlinkClick r:id="rId2"/>
              </a:rPr>
              <a:t>9</a:t>
            </a:r>
            <a:r>
              <a:rPr lang="fr-FR" dirty="0" smtClean="0"/>
              <a:t>) </a:t>
            </a:r>
            <a:r>
              <a:rPr lang="ar-SA" dirty="0" smtClean="0">
                <a:hlinkClick r:id="rId3"/>
              </a:rPr>
              <a:t>فِي قُلُوبِهِم مَّرَضٌ فَزَادَهُمُ اللَّهُ مَرَضًا ۖ وَلَهُمْ عَذَابٌ أَلِيمٌ بِمَا كَانُوا يَكْذِبُونَ</a:t>
            </a:r>
            <a:r>
              <a:rPr lang="ar-DZ" dirty="0" smtClean="0"/>
              <a:t>“. </a:t>
            </a:r>
            <a:r>
              <a:rPr lang="ar-DZ" sz="1300" dirty="0" smtClean="0"/>
              <a:t>(البقرة، الآية 08-10)</a:t>
            </a:r>
            <a:r>
              <a:rPr lang="ar-DZ" dirty="0" smtClean="0"/>
              <a:t>.</a:t>
            </a:r>
            <a:r>
              <a:rPr lang="fr-FR" dirty="0" smtClean="0"/>
              <a:t> </a:t>
            </a:r>
          </a:p>
          <a:p>
            <a:pPr algn="r" rtl="1"/>
            <a:r>
              <a:rPr lang="ar-DZ" dirty="0" smtClean="0"/>
              <a:t>وقال أيضا: ”</a:t>
            </a:r>
            <a:r>
              <a:rPr lang="ar-SA" dirty="0" smtClean="0"/>
              <a:t>إِنَّمَا يَفْتَرِي الْكَذِبَ الَّذِينَ لَا يُؤْمِنُونَ بِآيَاتِ اللَّهِ ۖ وَأُولَٰ</a:t>
            </a:r>
            <a:r>
              <a:rPr lang="ar-SA" dirty="0" err="1" smtClean="0"/>
              <a:t>ئِكَ</a:t>
            </a:r>
            <a:r>
              <a:rPr lang="ar-SA" dirty="0" smtClean="0"/>
              <a:t> هُمُ الْكَاذِبُونَ</a:t>
            </a:r>
            <a:r>
              <a:rPr lang="ar-DZ" dirty="0" smtClean="0"/>
              <a:t>“. </a:t>
            </a:r>
            <a:r>
              <a:rPr lang="ar-DZ" sz="1300" dirty="0" smtClean="0"/>
              <a:t>(النحل، الآية105)</a:t>
            </a:r>
            <a:r>
              <a:rPr lang="fr-FR" sz="1300" dirty="0" smtClean="0"/>
              <a:t> </a:t>
            </a:r>
            <a:r>
              <a:rPr lang="ar-DZ" dirty="0" smtClean="0"/>
              <a:t>.</a:t>
            </a:r>
            <a:r>
              <a:rPr lang="ar-SA" dirty="0" smtClean="0"/>
              <a:t> </a:t>
            </a:r>
            <a:endParaRPr lang="fr-FR" dirty="0" smtClean="0"/>
          </a:p>
          <a:p>
            <a:pPr algn="r" rtl="1"/>
            <a:r>
              <a:rPr lang="ar-DZ" dirty="0" smtClean="0"/>
              <a:t>وقال أيضا: ” </a:t>
            </a:r>
            <a:r>
              <a:rPr lang="ar-SA" dirty="0" smtClean="0"/>
              <a:t>وَيَوْمَ الْقِيَامَةِ تَرَى الَّذِينَ كَذَبُوا عَلَى اللَّهِ وُجُوهُهُم مُّسْوَدَّةٌ ۚ أَلَيْسَ فِي جَهَنَّمَ مَثْوًى لِّلْمُتَكَبِّرِينَ</a:t>
            </a:r>
            <a:r>
              <a:rPr lang="ar-DZ" dirty="0" smtClean="0"/>
              <a:t>“.</a:t>
            </a:r>
            <a:r>
              <a:rPr lang="ar-SA" dirty="0" smtClean="0"/>
              <a:t> </a:t>
            </a:r>
            <a:r>
              <a:rPr lang="ar-DZ" sz="1200" dirty="0" smtClean="0"/>
              <a:t>(الزمر، الآية 60).</a:t>
            </a:r>
            <a:endParaRPr lang="fr-FR" sz="1200" dirty="0" smtClean="0"/>
          </a:p>
          <a:p>
            <a:pPr algn="r"/>
            <a:endParaRPr lang="fr-F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14290"/>
            <a:ext cx="8229600" cy="5911873"/>
          </a:xfrm>
        </p:spPr>
        <p:txBody>
          <a:bodyPr>
            <a:normAutofit fontScale="92500" lnSpcReduction="10000"/>
          </a:bodyPr>
          <a:lstStyle/>
          <a:p>
            <a:pPr algn="r" rtl="1"/>
            <a:r>
              <a:rPr lang="ar-SA" b="1" dirty="0" err="1" smtClean="0"/>
              <a:t>الت</a:t>
            </a:r>
            <a:r>
              <a:rPr lang="ar-DZ" b="1" dirty="0" smtClean="0"/>
              <a:t>أ</a:t>
            </a:r>
            <a:r>
              <a:rPr lang="ar-SA" b="1" dirty="0" smtClean="0"/>
              <a:t>كيد الشديد في الحث على التثبت والتحري في نقل الأخبار</a:t>
            </a:r>
            <a:r>
              <a:rPr lang="fr-FR" b="1" dirty="0" smtClean="0"/>
              <a:t>:</a:t>
            </a:r>
          </a:p>
          <a:p>
            <a:pPr algn="r" rtl="1"/>
            <a:r>
              <a:rPr lang="ar-SA" dirty="0" smtClean="0"/>
              <a:t>حدثنا</a:t>
            </a:r>
            <a:r>
              <a:rPr lang="fr-FR" dirty="0" smtClean="0"/>
              <a:t> </a:t>
            </a:r>
            <a:r>
              <a:rPr lang="ar-DZ" dirty="0" smtClean="0"/>
              <a:t>عبيد الله بن معاذ العنبري </a:t>
            </a:r>
            <a:r>
              <a:rPr lang="ar-SA" dirty="0" smtClean="0"/>
              <a:t>حدثنا</a:t>
            </a:r>
            <a:r>
              <a:rPr lang="fr-FR" dirty="0" smtClean="0"/>
              <a:t> </a:t>
            </a:r>
            <a:r>
              <a:rPr lang="ar-DZ" dirty="0" smtClean="0"/>
              <a:t>أبي</a:t>
            </a:r>
            <a:r>
              <a:rPr lang="ar-SA" dirty="0" smtClean="0"/>
              <a:t> وحدثنا</a:t>
            </a:r>
            <a:r>
              <a:rPr lang="fr-FR" dirty="0" smtClean="0"/>
              <a:t> </a:t>
            </a:r>
            <a:r>
              <a:rPr lang="ar-DZ" dirty="0" smtClean="0"/>
              <a:t>محمد بن المثنى </a:t>
            </a:r>
            <a:r>
              <a:rPr lang="ar-SA" dirty="0" smtClean="0"/>
              <a:t>حدثنا</a:t>
            </a:r>
            <a:r>
              <a:rPr lang="ar-DZ" dirty="0" smtClean="0"/>
              <a:t> عبد الرحمن بن مهدي </a:t>
            </a:r>
            <a:r>
              <a:rPr lang="ar-SA" dirty="0" smtClean="0"/>
              <a:t>قالا حدثنا</a:t>
            </a:r>
            <a:r>
              <a:rPr lang="ar-DZ" dirty="0" smtClean="0"/>
              <a:t> شعبة </a:t>
            </a:r>
            <a:r>
              <a:rPr lang="ar-SA" dirty="0" smtClean="0"/>
              <a:t>عن</a:t>
            </a:r>
            <a:r>
              <a:rPr lang="fr-FR" dirty="0" smtClean="0"/>
              <a:t> </a:t>
            </a:r>
            <a:r>
              <a:rPr lang="ar-SA" dirty="0" err="1" smtClean="0"/>
              <a:t>خبيب</a:t>
            </a:r>
            <a:r>
              <a:rPr lang="ar-SA" dirty="0" smtClean="0"/>
              <a:t> بن عبد الرحمن عن</a:t>
            </a:r>
            <a:r>
              <a:rPr lang="fr-FR" dirty="0" smtClean="0"/>
              <a:t> </a:t>
            </a:r>
            <a:r>
              <a:rPr lang="ar-DZ" dirty="0" smtClean="0"/>
              <a:t>حفص بن عاصم </a:t>
            </a:r>
            <a:r>
              <a:rPr lang="ar-SA" dirty="0" smtClean="0"/>
              <a:t>قال</a:t>
            </a:r>
            <a:r>
              <a:rPr lang="ar-DZ" dirty="0" smtClean="0"/>
              <a:t>: قال رسول الله صلى الله عليه وسلم ”كفى بالمرء كذبا أن يحدث بكل ما سمع“. </a:t>
            </a:r>
            <a:r>
              <a:rPr lang="ar-DZ" sz="1300" dirty="0" smtClean="0"/>
              <a:t>(رواه مسلم).</a:t>
            </a:r>
            <a:endParaRPr lang="fr-FR" sz="1300" dirty="0" smtClean="0"/>
          </a:p>
          <a:p>
            <a:pPr algn="r" rtl="1"/>
            <a:r>
              <a:rPr lang="ar-SA" b="1" dirty="0" smtClean="0"/>
              <a:t>أوجب الإسلام على عباد</a:t>
            </a:r>
            <a:r>
              <a:rPr lang="ar-DZ" b="1" dirty="0" smtClean="0"/>
              <a:t>ه</a:t>
            </a:r>
            <a:r>
              <a:rPr lang="ar-SA" b="1" dirty="0" smtClean="0"/>
              <a:t> كفالة حقوق الآخرين</a:t>
            </a:r>
            <a:r>
              <a:rPr lang="ar-DZ" b="1" dirty="0" smtClean="0"/>
              <a:t>:</a:t>
            </a:r>
            <a:r>
              <a:rPr lang="ar-SA" dirty="0" smtClean="0"/>
              <a:t> </a:t>
            </a:r>
            <a:endParaRPr lang="ar-DZ" dirty="0" smtClean="0"/>
          </a:p>
          <a:p>
            <a:pPr algn="r" rtl="1"/>
            <a:r>
              <a:rPr lang="ar-DZ" dirty="0" smtClean="0"/>
              <a:t>قال تعالى:“ </a:t>
            </a:r>
            <a:r>
              <a:rPr lang="ar-SA" dirty="0" smtClean="0"/>
              <a:t>وَإِلَىٰ مَدْيَنَ أَخَاهُمْ </a:t>
            </a:r>
            <a:r>
              <a:rPr lang="ar-SA" dirty="0" err="1" smtClean="0"/>
              <a:t>شُعَيْبًا</a:t>
            </a:r>
            <a:r>
              <a:rPr lang="ar-SA" dirty="0" smtClean="0"/>
              <a:t> ۗ قَالَ يَا قَوْمِ اعْبُدُوا اللَّهَ مَا لَكُم مِّنْ إِلَٰهٍ غَيْرُهُ ۖ قَدْ جَاءَتْكُم بَيِّنَةٌ مِّن رَّبِّكُمْ ۖ فَأَوْفُوا الْكَيْلَ وَالْمِيزَانَ وَلَا تَبْخَسُوا النَّاسَ أَشْيَاءَهُمْ وَلَا تُفْسِدُوا فِي الْأَرْضِ بَعْدَ إِصْلَاحِهَا ۚ </a:t>
            </a:r>
            <a:r>
              <a:rPr lang="ar-SA" dirty="0" err="1" smtClean="0"/>
              <a:t>ذَ</a:t>
            </a:r>
            <a:r>
              <a:rPr lang="ar-SA" dirty="0" smtClean="0"/>
              <a:t>ٰلِكُمْ خَيْرٌ لَّكُمْ إِن كُنتُم مُّؤْمِنِينَ</a:t>
            </a:r>
            <a:r>
              <a:rPr lang="fr-FR" dirty="0" smtClean="0"/>
              <a:t> </a:t>
            </a:r>
            <a:r>
              <a:rPr lang="ar-DZ" dirty="0" smtClean="0"/>
              <a:t>“. </a:t>
            </a:r>
            <a:r>
              <a:rPr lang="ar-DZ" sz="1300" dirty="0" smtClean="0"/>
              <a:t>(الشعراء، الآية 183).</a:t>
            </a:r>
            <a:endParaRPr lang="fr-FR" sz="1300" dirty="0" smtClean="0"/>
          </a:p>
          <a:p>
            <a:pPr algn="r" rtl="1">
              <a:buNone/>
            </a:pPr>
            <a:r>
              <a:rPr lang="ar-DZ" dirty="0" smtClean="0"/>
              <a:t>         </a:t>
            </a:r>
            <a:r>
              <a:rPr lang="ar-SA" dirty="0" smtClean="0"/>
              <a:t>البخس في لسان</a:t>
            </a:r>
            <a:r>
              <a:rPr lang="fr-FR" dirty="0" smtClean="0"/>
              <a:t> </a:t>
            </a:r>
            <a:r>
              <a:rPr lang="ar-SA" dirty="0" smtClean="0"/>
              <a:t>العرب</a:t>
            </a:r>
            <a:r>
              <a:rPr lang="fr-FR" dirty="0" smtClean="0"/>
              <a:t> </a:t>
            </a:r>
            <a:r>
              <a:rPr lang="ar-SA" dirty="0" smtClean="0"/>
              <a:t>هو النقص </a:t>
            </a:r>
            <a:r>
              <a:rPr lang="ar-SA" dirty="0" err="1" smtClean="0"/>
              <a:t>بالتعييب</a:t>
            </a:r>
            <a:r>
              <a:rPr lang="ar-SA" dirty="0" smtClean="0"/>
              <a:t> والتزهيد ، أو المخادعة عن القيمة ، أو الاحتيال في التزيد في الكيل أو النقصان منه</a:t>
            </a:r>
            <a:r>
              <a:rPr lang="ar-DZ" sz="1300" dirty="0" smtClean="0"/>
              <a:t>.(ابن منظور، </a:t>
            </a:r>
            <a:r>
              <a:rPr lang="ar-SA" sz="1300" dirty="0" smtClean="0"/>
              <a:t>لسان</a:t>
            </a:r>
            <a:r>
              <a:rPr lang="fr-FR" sz="1300" dirty="0" smtClean="0"/>
              <a:t> </a:t>
            </a:r>
            <a:r>
              <a:rPr lang="ar-SA" sz="1300" dirty="0" smtClean="0"/>
              <a:t>العرب</a:t>
            </a:r>
            <a:r>
              <a:rPr lang="ar-DZ" sz="1300" dirty="0" smtClean="0"/>
              <a:t>، </a:t>
            </a:r>
            <a:r>
              <a:rPr lang="ar-DZ" sz="1300" dirty="0" err="1" smtClean="0"/>
              <a:t>ص</a:t>
            </a:r>
            <a:r>
              <a:rPr lang="ar-DZ" sz="1300" dirty="0" smtClean="0"/>
              <a:t>.319)</a:t>
            </a:r>
            <a:r>
              <a:rPr lang="fr-FR" sz="1300" dirty="0" smtClean="0"/>
              <a:t> .  </a:t>
            </a:r>
          </a:p>
          <a:p>
            <a:pPr algn="r"/>
            <a:endParaRPr lang="fr-F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554683"/>
          </a:xfrm>
        </p:spPr>
        <p:txBody>
          <a:bodyPr>
            <a:normAutofit/>
          </a:bodyPr>
          <a:lstStyle/>
          <a:p>
            <a:pPr algn="r" rtl="1"/>
            <a:r>
              <a:rPr lang="ar-SA" b="1" dirty="0" smtClean="0"/>
              <a:t>تنشئة أفراد المجتمع على خلق الأمانة</a:t>
            </a:r>
            <a:r>
              <a:rPr lang="fr-FR" dirty="0" smtClean="0"/>
              <a:t>:</a:t>
            </a:r>
            <a:r>
              <a:rPr lang="ar-SA" dirty="0" smtClean="0"/>
              <a:t> </a:t>
            </a:r>
            <a:endParaRPr lang="ar-DZ" dirty="0" smtClean="0"/>
          </a:p>
          <a:p>
            <a:pPr algn="r" rtl="1"/>
            <a:r>
              <a:rPr lang="ar-SA" dirty="0" smtClean="0"/>
              <a:t>قال تعالى</a:t>
            </a:r>
            <a:r>
              <a:rPr lang="ar-DZ" dirty="0" smtClean="0"/>
              <a:t>:</a:t>
            </a:r>
            <a:r>
              <a:rPr lang="ar-SA" dirty="0" smtClean="0"/>
              <a:t> </a:t>
            </a:r>
            <a:r>
              <a:rPr lang="ar-DZ" dirty="0" smtClean="0"/>
              <a:t>”</a:t>
            </a:r>
            <a:r>
              <a:rPr lang="ar-SA" dirty="0" smtClean="0"/>
              <a:t> إِنَّ اللَّهَ يَأْمُرُكُمْ أَن </a:t>
            </a:r>
            <a:r>
              <a:rPr lang="ar-SA" dirty="0" err="1" smtClean="0"/>
              <a:t>تُؤَدُّوا</a:t>
            </a:r>
            <a:r>
              <a:rPr lang="ar-SA" dirty="0" smtClean="0"/>
              <a:t> الْأَمَانَاتِ إِلَىٰ أَهْلِهَا وَإِذَا حَكَمْتُم بَيْنَ النَّاسِ أَن تَحْكُمُوا بِالْعَدْلِ ۚ إِنَّ اللَّهَ نِعِمَّا يَعِظُكُم </a:t>
            </a:r>
            <a:r>
              <a:rPr lang="ar-SA" dirty="0" err="1" smtClean="0"/>
              <a:t>بِهِ</a:t>
            </a:r>
            <a:r>
              <a:rPr lang="ar-SA" dirty="0" smtClean="0"/>
              <a:t> ۗ إِنَّ اللَّهَ كَانَ سَمِيعًا بَصِيرًا</a:t>
            </a:r>
            <a:r>
              <a:rPr lang="fr-FR" dirty="0" smtClean="0"/>
              <a:t> </a:t>
            </a:r>
            <a:r>
              <a:rPr lang="ar-DZ" dirty="0" smtClean="0"/>
              <a:t>“. </a:t>
            </a:r>
            <a:r>
              <a:rPr lang="ar-DZ" sz="1200" dirty="0" smtClean="0"/>
              <a:t>(النساء، الآية 58).</a:t>
            </a:r>
            <a:endParaRPr lang="fr-FR" sz="1200" dirty="0" smtClean="0"/>
          </a:p>
          <a:p>
            <a:pPr algn="r" rtl="1"/>
            <a:r>
              <a:rPr lang="ar-SA" dirty="0" smtClean="0"/>
              <a:t>قال تعالى</a:t>
            </a:r>
            <a:r>
              <a:rPr lang="ar-DZ" dirty="0" smtClean="0"/>
              <a:t>:</a:t>
            </a:r>
            <a:r>
              <a:rPr lang="ar-SA" dirty="0" smtClean="0"/>
              <a:t> </a:t>
            </a:r>
            <a:r>
              <a:rPr lang="ar-DZ" dirty="0" smtClean="0"/>
              <a:t>”</a:t>
            </a:r>
            <a:r>
              <a:rPr lang="ar-SA" dirty="0" smtClean="0"/>
              <a:t> قَدْ أَفْلَحَ الْمُؤْمِنُونَ (1</a:t>
            </a:r>
            <a:r>
              <a:rPr lang="ar-DZ" dirty="0" smtClean="0"/>
              <a:t>)</a:t>
            </a:r>
            <a:r>
              <a:rPr lang="fr-FR" dirty="0" smtClean="0"/>
              <a:t> </a:t>
            </a:r>
            <a:r>
              <a:rPr lang="ar-DZ" dirty="0" smtClean="0"/>
              <a:t> ....</a:t>
            </a:r>
            <a:r>
              <a:rPr lang="ar-SA" dirty="0" smtClean="0">
                <a:hlinkClick r:id="rId2"/>
              </a:rPr>
              <a:t>وَالَّذِينَ هُمْ لِأَمَانَاتِهِمْ وَعَهْدِهِمْ رَاعُونَ</a:t>
            </a:r>
            <a:r>
              <a:rPr lang="ar-DZ" dirty="0" smtClean="0"/>
              <a:t>“. </a:t>
            </a:r>
            <a:r>
              <a:rPr lang="ar-DZ" sz="1200" dirty="0" smtClean="0"/>
              <a:t>(المؤمنون، الآية07 )</a:t>
            </a:r>
            <a:r>
              <a:rPr lang="fr-FR" dirty="0" smtClean="0"/>
              <a:t> </a:t>
            </a:r>
            <a:r>
              <a:rPr lang="ar-DZ" dirty="0" smtClean="0"/>
              <a:t>.</a:t>
            </a:r>
            <a:endParaRPr lang="fr-FR" dirty="0" smtClean="0"/>
          </a:p>
          <a:p>
            <a:pPr algn="r" rtl="1"/>
            <a:endParaRPr lang="fr-F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500042"/>
            <a:ext cx="8229600" cy="5697559"/>
          </a:xfrm>
        </p:spPr>
        <p:txBody>
          <a:bodyPr>
            <a:normAutofit/>
          </a:bodyPr>
          <a:lstStyle/>
          <a:p>
            <a:pPr algn="r" rtl="1"/>
            <a:r>
              <a:rPr lang="ar-SA" b="1" dirty="0" smtClean="0"/>
              <a:t>التحذير من خيانة الأمانة</a:t>
            </a:r>
            <a:r>
              <a:rPr lang="ar-DZ" b="1" dirty="0" smtClean="0"/>
              <a:t>:</a:t>
            </a:r>
            <a:endParaRPr lang="fr-FR" b="1" dirty="0" smtClean="0"/>
          </a:p>
          <a:p>
            <a:pPr algn="r" rtl="1"/>
            <a:r>
              <a:rPr lang="ar-DZ" dirty="0" smtClean="0"/>
              <a:t>قال تعالى:“ </a:t>
            </a:r>
            <a:r>
              <a:rPr lang="ar-SA" dirty="0" smtClean="0"/>
              <a:t>يَا أَيُّهَا الَّذِينَ آمَنُوا لَا تَخُونُوا اللَّهَ وَالرَّسُولَ وَتَخُونُوا أَمَانَاتِكُمْ وَأَنتُمْ تَعْلَمُونَ</a:t>
            </a:r>
            <a:r>
              <a:rPr lang="ar-DZ" dirty="0" smtClean="0"/>
              <a:t>“. </a:t>
            </a:r>
            <a:r>
              <a:rPr lang="ar-DZ" sz="1200" dirty="0" smtClean="0"/>
              <a:t>(الأنفال، الآية 28).</a:t>
            </a:r>
            <a:r>
              <a:rPr lang="fr-FR" dirty="0" smtClean="0"/>
              <a:t> </a:t>
            </a:r>
          </a:p>
          <a:p>
            <a:pPr algn="r" rtl="1"/>
            <a:r>
              <a:rPr lang="ar-DZ" dirty="0" smtClean="0"/>
              <a:t>قال تعالى:“ </a:t>
            </a:r>
            <a:r>
              <a:rPr lang="fr-FR" dirty="0" smtClean="0"/>
              <a:t> </a:t>
            </a:r>
            <a:r>
              <a:rPr lang="ar-SA" dirty="0" smtClean="0"/>
              <a:t>إِنَّ اللَّهَ يُدَافِعُ عَنِ الَّذِينَ آمَنُوا ۗ إِنَّ اللَّهَ لَا يُحِبُّ كُلَّ خَوَّانٍ كَفُورٍ </a:t>
            </a:r>
            <a:r>
              <a:rPr lang="ar-DZ" dirty="0" smtClean="0"/>
              <a:t>”. </a:t>
            </a:r>
            <a:r>
              <a:rPr lang="ar-DZ" sz="1200" dirty="0" smtClean="0"/>
              <a:t>(الحج، الآية 38).</a:t>
            </a:r>
            <a:endParaRPr lang="fr-FR" sz="1200" dirty="0" smtClean="0"/>
          </a:p>
          <a:p>
            <a:pPr algn="r" rtl="1"/>
            <a:r>
              <a:rPr lang="ar-SA" dirty="0" smtClean="0"/>
              <a:t>و</a:t>
            </a:r>
            <a:r>
              <a:rPr lang="ar-DZ" dirty="0" smtClean="0"/>
              <a:t> عن أبي هريرة </a:t>
            </a:r>
            <a:r>
              <a:rPr lang="ar-SA" dirty="0" smtClean="0"/>
              <a:t>قال</a:t>
            </a:r>
            <a:r>
              <a:rPr lang="ar-DZ" dirty="0" smtClean="0"/>
              <a:t>:</a:t>
            </a:r>
            <a:r>
              <a:rPr lang="ar-SA" dirty="0" smtClean="0"/>
              <a:t> </a:t>
            </a:r>
            <a:r>
              <a:rPr lang="ar-DZ" dirty="0" smtClean="0"/>
              <a:t>قال </a:t>
            </a:r>
            <a:r>
              <a:rPr lang="ar-SA" dirty="0" smtClean="0"/>
              <a:t>صلى الله عليه وسلم</a:t>
            </a:r>
            <a:r>
              <a:rPr lang="ar-DZ" dirty="0" smtClean="0"/>
              <a:t>:“</a:t>
            </a:r>
            <a:r>
              <a:rPr lang="fr-FR" dirty="0" smtClean="0"/>
              <a:t> </a:t>
            </a:r>
            <a:r>
              <a:rPr lang="ar-SA" dirty="0" smtClean="0"/>
              <a:t>آية المنافق ثلاث إذا حدّث كذب وإذا وعد أخلف وإذا أؤتمن خان</a:t>
            </a:r>
            <a:r>
              <a:rPr lang="ar-DZ" dirty="0" smtClean="0"/>
              <a:t>“. </a:t>
            </a:r>
            <a:r>
              <a:rPr lang="ar-DZ" sz="1300" dirty="0" smtClean="0"/>
              <a:t>(رواه مسلم).</a:t>
            </a:r>
            <a:endParaRPr lang="fr-FR" sz="1300" dirty="0" smtClean="0"/>
          </a:p>
          <a:p>
            <a:pPr algn="r" rtl="1"/>
            <a:r>
              <a:rPr lang="ar-SA" dirty="0" smtClean="0"/>
              <a:t>و</a:t>
            </a:r>
            <a:r>
              <a:rPr lang="ar-DZ" dirty="0" smtClean="0"/>
              <a:t>عن أنس بن مالك </a:t>
            </a:r>
            <a:r>
              <a:rPr lang="ar-SA" dirty="0" smtClean="0"/>
              <a:t>قال</a:t>
            </a:r>
            <a:r>
              <a:rPr lang="ar-DZ" dirty="0" smtClean="0"/>
              <a:t>: قال</a:t>
            </a:r>
            <a:r>
              <a:rPr lang="ar-SA" dirty="0" smtClean="0"/>
              <a:t> صلى الله عليه وسلم</a:t>
            </a:r>
            <a:r>
              <a:rPr lang="ar-DZ" dirty="0" smtClean="0"/>
              <a:t>“</a:t>
            </a:r>
            <a:r>
              <a:rPr lang="fr-FR" dirty="0" smtClean="0"/>
              <a:t> </a:t>
            </a:r>
            <a:r>
              <a:rPr lang="ar-SA" dirty="0" smtClean="0"/>
              <a:t>لا إيمان لمن لا أمانة له ولا دين لمن لا عهد له</a:t>
            </a:r>
            <a:r>
              <a:rPr lang="ar-DZ" dirty="0" smtClean="0"/>
              <a:t>“</a:t>
            </a:r>
            <a:r>
              <a:rPr lang="fr-FR" b="1" dirty="0" smtClean="0"/>
              <a:t> </a:t>
            </a:r>
            <a:r>
              <a:rPr lang="ar-DZ" b="1" dirty="0" smtClean="0"/>
              <a:t>”. </a:t>
            </a:r>
            <a:r>
              <a:rPr lang="ar-DZ" sz="1300" dirty="0" smtClean="0"/>
              <a:t>(رواه أحمد).</a:t>
            </a:r>
          </a:p>
          <a:p>
            <a:pPr algn="r" rtl="1">
              <a:buNone/>
            </a:pPr>
            <a:endParaRPr lang="fr-FR" dirty="0" smtClean="0"/>
          </a:p>
          <a:p>
            <a:pPr algn="l" rtl="1"/>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186766" cy="725470"/>
          </a:xfrm>
        </p:spPr>
        <p:txBody>
          <a:bodyPr>
            <a:normAutofit fontScale="90000"/>
          </a:bodyPr>
          <a:lstStyle/>
          <a:p>
            <a:r>
              <a:rPr lang="ar-DZ" b="1" dirty="0" smtClean="0"/>
              <a:t>مقدمة:</a:t>
            </a:r>
            <a:endParaRPr lang="fr-FR" b="1" dirty="0"/>
          </a:p>
        </p:txBody>
      </p:sp>
      <p:sp>
        <p:nvSpPr>
          <p:cNvPr id="3" name="Espace réservé du contenu 2"/>
          <p:cNvSpPr>
            <a:spLocks noGrp="1"/>
          </p:cNvSpPr>
          <p:nvPr>
            <p:ph idx="1"/>
          </p:nvPr>
        </p:nvSpPr>
        <p:spPr>
          <a:xfrm>
            <a:off x="457200" y="928670"/>
            <a:ext cx="8229600" cy="5197493"/>
          </a:xfrm>
        </p:spPr>
        <p:txBody>
          <a:bodyPr/>
          <a:lstStyle/>
          <a:p>
            <a:pPr algn="just" rtl="1"/>
            <a:r>
              <a:rPr lang="ar-SA" dirty="0"/>
              <a:t>وَعَنْ أَبي الدَّرْداءِ،</a:t>
            </a:r>
            <a:r>
              <a:rPr lang="fr-FR" dirty="0"/>
              <a:t> </a:t>
            </a:r>
            <a:r>
              <a:rPr lang="ar-SA" dirty="0"/>
              <a:t>رضي الله عنه، قَال: سمِعْتُ رَسُول اللَّهِ ﷺ، </a:t>
            </a:r>
            <a:r>
              <a:rPr lang="ar-SA" dirty="0" smtClean="0"/>
              <a:t>يقولُ</a:t>
            </a:r>
            <a:r>
              <a:rPr lang="fr-FR" dirty="0" smtClean="0"/>
              <a:t>:</a:t>
            </a:r>
            <a:r>
              <a:rPr lang="fr-FR" dirty="0"/>
              <a:t> </a:t>
            </a:r>
            <a:r>
              <a:rPr lang="ar-SA" dirty="0"/>
              <a:t>منْ سَلَكَ طَريقًا يَبْتَغِي فِيهِ علْمًا سهَّل اللَّه لَه طَريقًا إِلَى الجنةِ، وَإنَّ الملائِكَةَ لَتَضَعُ أجْنِحَتَهَا لِطالب الْعِلْمِ رِضًا بِما يَصْنَعُ، وَإنَّ الْعالِم لَيَسْتَغْفِرُ لَهُ منْ في السَّمَواتِ ومنْ فِي الأرْضِ حتَّى الحِيتانُ في الماءِ، وفَضْلُ الْعَالِم عَلَى الْعابِدِ كَفَضْلِ الْقَمر عَلى سَائِرِ الْكَوَاكِبِ، وإنَّ الْعُلَماءَ وَرَثَةُ الأنْبِياءِ وإنَّ الأنْبِياءَ لَمْ يُورِّثُوا دِينَارًا وَلا دِرْهَمًا وإنَّما ورَّثُوا الْعِلْمَ، فَمنْ أَخَذَهُ أَخَذَ بِحظٍّ وَافِرٍ</a:t>
            </a:r>
            <a:r>
              <a:rPr lang="fr-FR" dirty="0"/>
              <a:t>. </a:t>
            </a:r>
            <a:r>
              <a:rPr lang="ar-DZ" sz="2400" dirty="0" smtClean="0"/>
              <a:t>(</a:t>
            </a:r>
            <a:r>
              <a:rPr lang="ar-SA" sz="2400" dirty="0" smtClean="0"/>
              <a:t>رواهُ </a:t>
            </a:r>
            <a:r>
              <a:rPr lang="ar-SA" sz="2400" dirty="0"/>
              <a:t>أَبُو داود والترمذيُّ</a:t>
            </a:r>
            <a:r>
              <a:rPr lang="fr-FR" sz="2400" dirty="0" smtClean="0"/>
              <a:t>.</a:t>
            </a:r>
            <a:r>
              <a:rPr lang="ar-DZ" sz="2400" dirty="0" smtClean="0"/>
              <a:t>).</a:t>
            </a:r>
            <a:endParaRPr lang="fr-FR" sz="2400" dirty="0"/>
          </a:p>
          <a:p>
            <a:endParaRPr lang="fr-F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85728"/>
            <a:ext cx="8229600" cy="5840435"/>
          </a:xfrm>
        </p:spPr>
        <p:txBody>
          <a:bodyPr/>
          <a:lstStyle/>
          <a:p>
            <a:pPr algn="r" rtl="1"/>
            <a:r>
              <a:rPr lang="ar-DZ" dirty="0" smtClean="0"/>
              <a:t>خاتمة:</a:t>
            </a:r>
          </a:p>
          <a:p>
            <a:pPr algn="r" rtl="1"/>
            <a:r>
              <a:rPr lang="ar-DZ" dirty="0" smtClean="0"/>
              <a:t>يجب أن تكون نيته صادقة في طلب العلم .</a:t>
            </a:r>
          </a:p>
          <a:p>
            <a:pPr algn="r" rtl="1"/>
            <a:r>
              <a:rPr lang="ar-DZ" dirty="0" smtClean="0"/>
              <a:t>يجب على الباحث أن يعلم قواعد البحث العلمي ويمتثل لها.</a:t>
            </a:r>
          </a:p>
          <a:p>
            <a:pPr algn="r" rtl="1"/>
            <a:r>
              <a:rPr lang="ar-DZ" dirty="0" smtClean="0"/>
              <a:t>أن أساس العلم الأخلاق، ولا قيمة لصاحبها دونها.</a:t>
            </a:r>
          </a:p>
          <a:p>
            <a:pPr algn="r" rtl="1"/>
            <a:r>
              <a:rPr lang="ar-DZ" dirty="0" smtClean="0"/>
              <a:t>يقول حافظ إبراهيم:</a:t>
            </a:r>
          </a:p>
          <a:p>
            <a:pPr algn="r" rtl="1">
              <a:buNone/>
            </a:pPr>
            <a:r>
              <a:rPr lang="ar-DZ" dirty="0" smtClean="0"/>
              <a:t>      لا تحسبن العلم ينفع وحده       ما لم يتوج ربه بخلاق</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14290"/>
            <a:ext cx="8229600" cy="6286544"/>
          </a:xfrm>
        </p:spPr>
        <p:txBody>
          <a:bodyPr/>
          <a:lstStyle/>
          <a:p>
            <a:pPr algn="r" rtl="1"/>
            <a:r>
              <a:rPr lang="ar-DZ" dirty="0" smtClean="0"/>
              <a:t>إن إدراك هذا الفضل العظيم لا يكون إلا بتظافر مجموعة مقومات مجتمعة لعل أهمها الأمانة العلمية، لأجل ذلك كانت أسباب اختيار هذا الموضوع تدور في ثلاثة أسباب :</a:t>
            </a:r>
          </a:p>
          <a:p>
            <a:pPr algn="r" rtl="1"/>
            <a:r>
              <a:rPr lang="ar-DZ" dirty="0" smtClean="0"/>
              <a:t>السببان الموضوعيان:</a:t>
            </a:r>
          </a:p>
          <a:p>
            <a:pPr algn="r" rtl="1"/>
            <a:r>
              <a:rPr lang="ar-DZ" dirty="0" smtClean="0"/>
              <a:t>1-كثرة تساؤلات الطلبة حول ما يعد انتهاكا للأمانة العلمية.</a:t>
            </a:r>
          </a:p>
          <a:p>
            <a:pPr algn="r" rtl="1"/>
            <a:r>
              <a:rPr lang="ar-DZ" dirty="0" smtClean="0"/>
              <a:t>2-تفشي السرقة العلمية في الوسط الجامعي. </a:t>
            </a:r>
          </a:p>
          <a:p>
            <a:pPr algn="r" rtl="1"/>
            <a:r>
              <a:rPr lang="ar-DZ" dirty="0" smtClean="0"/>
              <a:t>السبب الذاتي:</a:t>
            </a:r>
          </a:p>
          <a:p>
            <a:pPr algn="r" rtl="1"/>
            <a:r>
              <a:rPr lang="ar-DZ" dirty="0" smtClean="0"/>
              <a:t>استهجان السرقة العلمية في عمل الباحث عموما، والباحث المسلم خصوصا، والباحث في القانون بأكثر خصوصية. </a:t>
            </a:r>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14290"/>
            <a:ext cx="8229600" cy="5911873"/>
          </a:xfrm>
        </p:spPr>
        <p:txBody>
          <a:bodyPr/>
          <a:lstStyle/>
          <a:p>
            <a:pPr algn="r" rtl="1"/>
            <a:r>
              <a:rPr lang="ar-DZ" sz="4000" b="1" dirty="0" smtClean="0"/>
              <a:t>تقسيم الدراسة:</a:t>
            </a:r>
          </a:p>
          <a:p>
            <a:pPr algn="r" rtl="1"/>
            <a:r>
              <a:rPr lang="ar-SA" b="1" dirty="0" smtClean="0"/>
              <a:t>مفهوم </a:t>
            </a:r>
            <a:r>
              <a:rPr lang="ar-SA" b="1" dirty="0"/>
              <a:t>الأمانة </a:t>
            </a:r>
            <a:r>
              <a:rPr lang="ar-SA" b="1" dirty="0" smtClean="0"/>
              <a:t>العلمية</a:t>
            </a:r>
            <a:r>
              <a:rPr lang="ar-DZ" b="1" dirty="0" smtClean="0"/>
              <a:t> وأهميتها تاريخيا.</a:t>
            </a:r>
          </a:p>
          <a:p>
            <a:pPr algn="r" rtl="1"/>
            <a:r>
              <a:rPr lang="ar-DZ" b="1" dirty="0" smtClean="0"/>
              <a:t>الأمانة العلمية وفقا للقرار الوزاري رقم933.</a:t>
            </a:r>
          </a:p>
          <a:p>
            <a:pPr algn="r" rtl="1">
              <a:buNone/>
            </a:pPr>
            <a:r>
              <a:rPr lang="ar-DZ" b="1" dirty="0"/>
              <a:t> </a:t>
            </a:r>
            <a:r>
              <a:rPr lang="ar-DZ" b="1" dirty="0" smtClean="0"/>
              <a:t>       - مفهوم السرقة العلمية. </a:t>
            </a:r>
          </a:p>
          <a:p>
            <a:pPr algn="r" rtl="1">
              <a:buNone/>
            </a:pPr>
            <a:r>
              <a:rPr lang="ar-DZ" b="1" dirty="0"/>
              <a:t> </a:t>
            </a:r>
            <a:r>
              <a:rPr lang="ar-DZ" b="1" dirty="0" smtClean="0"/>
              <a:t>       - أسباب السرقة العلمية. </a:t>
            </a:r>
          </a:p>
          <a:p>
            <a:pPr algn="r" rtl="1">
              <a:buNone/>
            </a:pPr>
            <a:r>
              <a:rPr lang="ar-DZ" b="1" dirty="0" smtClean="0"/>
              <a:t>        - صور السرقة العلمية. </a:t>
            </a:r>
          </a:p>
          <a:p>
            <a:pPr algn="r" rtl="1"/>
            <a:r>
              <a:rPr lang="ar-SA" b="1" dirty="0"/>
              <a:t>إجراءات الوقاية من السرقة العلمية من منظور وزارة التعليم العالي والبحث </a:t>
            </a:r>
            <a:r>
              <a:rPr lang="ar-SA" b="1" dirty="0" smtClean="0"/>
              <a:t>العلمي</a:t>
            </a:r>
            <a:r>
              <a:rPr lang="ar-DZ" b="1" dirty="0" smtClean="0"/>
              <a:t>.</a:t>
            </a:r>
          </a:p>
          <a:p>
            <a:pPr algn="r" rtl="1"/>
            <a:r>
              <a:rPr lang="ar-SA" b="1" dirty="0" smtClean="0"/>
              <a:t>إجراءات الوقاية من السرقة العلمية من منظور</a:t>
            </a:r>
            <a:r>
              <a:rPr lang="ar-DZ" b="1" dirty="0" smtClean="0"/>
              <a:t> شرعي.</a:t>
            </a:r>
          </a:p>
          <a:p>
            <a:pPr algn="r" rtl="1"/>
            <a:r>
              <a:rPr lang="ar-DZ" b="1" dirty="0" smtClean="0"/>
              <a:t>خاتمة.</a:t>
            </a:r>
            <a:endParaRPr lang="fr-FR" b="1"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142852"/>
            <a:ext cx="8715436" cy="6500858"/>
          </a:xfrm>
        </p:spPr>
        <p:txBody>
          <a:bodyPr>
            <a:normAutofit/>
          </a:bodyPr>
          <a:lstStyle/>
          <a:p>
            <a:pPr algn="r" rtl="1"/>
            <a:r>
              <a:rPr lang="ar-SA" b="1" dirty="0" smtClean="0"/>
              <a:t>مفهوم الأمانة العلمية</a:t>
            </a:r>
            <a:r>
              <a:rPr lang="ar-DZ" b="1" dirty="0" smtClean="0"/>
              <a:t> وأهميتها تاريخيا.</a:t>
            </a:r>
          </a:p>
          <a:p>
            <a:pPr algn="r" rtl="1"/>
            <a:r>
              <a:rPr lang="ar-SA" b="1" dirty="0" smtClean="0"/>
              <a:t>مفهوم </a:t>
            </a:r>
            <a:r>
              <a:rPr lang="ar-SA" b="1" dirty="0"/>
              <a:t>الأمانة العلمية</a:t>
            </a:r>
            <a:r>
              <a:rPr lang="fr-FR" b="1" dirty="0"/>
              <a:t>:</a:t>
            </a:r>
            <a:endParaRPr lang="fr-FR" dirty="0"/>
          </a:p>
          <a:p>
            <a:pPr algn="r" rtl="1"/>
            <a:r>
              <a:rPr lang="ar-SA" dirty="0"/>
              <a:t>تعرف الأمانة العلمية بأنها</a:t>
            </a:r>
            <a:r>
              <a:rPr lang="fr-FR" dirty="0"/>
              <a:t>: </a:t>
            </a:r>
            <a:r>
              <a:rPr lang="ar-DZ" dirty="0" smtClean="0"/>
              <a:t>“</a:t>
            </a:r>
            <a:r>
              <a:rPr lang="ar-SA" dirty="0" smtClean="0"/>
              <a:t>التزام </a:t>
            </a:r>
            <a:r>
              <a:rPr lang="ar-SA" dirty="0"/>
              <a:t>الباحث بخصائص المنهج العلمي السليم، وأن يرد كل شيء إلى أصله، وأن يكون </a:t>
            </a:r>
            <a:r>
              <a:rPr lang="ar-SA" dirty="0" smtClean="0"/>
              <a:t>أمينا وصادقا </a:t>
            </a:r>
            <a:r>
              <a:rPr lang="ar-SA" dirty="0"/>
              <a:t>في كافة مراحل </a:t>
            </a:r>
            <a:r>
              <a:rPr lang="ar-SA" dirty="0" smtClean="0"/>
              <a:t>البحث</a:t>
            </a:r>
            <a:r>
              <a:rPr lang="ar-DZ" dirty="0" smtClean="0"/>
              <a:t>“.</a:t>
            </a:r>
            <a:r>
              <a:rPr lang="ar-DZ" sz="1200" dirty="0" smtClean="0"/>
              <a:t>(</a:t>
            </a:r>
            <a:r>
              <a:rPr lang="ar-SA" sz="1200" dirty="0" smtClean="0"/>
              <a:t>مبروكة عمر </a:t>
            </a:r>
            <a:r>
              <a:rPr lang="ar-SA" sz="1200" dirty="0" err="1" smtClean="0"/>
              <a:t>محيريق</a:t>
            </a:r>
            <a:r>
              <a:rPr lang="ar-DZ" sz="1200" dirty="0" smtClean="0"/>
              <a:t>،</a:t>
            </a:r>
            <a:r>
              <a:rPr lang="ar-SA" sz="1200" dirty="0" smtClean="0"/>
              <a:t>الدليل الشامل في البحث العلمي،</a:t>
            </a:r>
            <a:r>
              <a:rPr lang="fr-FR" sz="1200" dirty="0" smtClean="0"/>
              <a:t>2008 </a:t>
            </a:r>
            <a:r>
              <a:rPr lang="ar-SA" sz="1200" dirty="0" smtClean="0"/>
              <a:t>، </a:t>
            </a:r>
            <a:r>
              <a:rPr lang="ar-SA" sz="1200" dirty="0" err="1" smtClean="0"/>
              <a:t>ص</a:t>
            </a:r>
            <a:r>
              <a:rPr lang="fr-FR" sz="1200" dirty="0" smtClean="0"/>
              <a:t> 51 .</a:t>
            </a:r>
            <a:r>
              <a:rPr lang="ar-DZ" sz="1200" dirty="0" smtClean="0"/>
              <a:t>)</a:t>
            </a:r>
            <a:endParaRPr lang="fr-FR" sz="1200" dirty="0"/>
          </a:p>
          <a:p>
            <a:pPr algn="r" rtl="1"/>
            <a:r>
              <a:rPr lang="ar-SA" dirty="0"/>
              <a:t>كما يقصد بها</a:t>
            </a:r>
            <a:r>
              <a:rPr lang="fr-FR" dirty="0"/>
              <a:t> </a:t>
            </a:r>
            <a:r>
              <a:rPr lang="ar-DZ" dirty="0" smtClean="0"/>
              <a:t>“</a:t>
            </a:r>
            <a:r>
              <a:rPr lang="ar-SA" dirty="0" smtClean="0"/>
              <a:t>نسب </a:t>
            </a:r>
            <a:r>
              <a:rPr lang="ar-SA" dirty="0"/>
              <a:t>الآراء إلى قائليها الحقيقيين، وتمحيص الآراء المنقولة من مصادر متعددة وذلك لغرض التحقق من صحة </a:t>
            </a:r>
            <a:r>
              <a:rPr lang="ar-SA" dirty="0" smtClean="0"/>
              <a:t>النسب</a:t>
            </a:r>
            <a:r>
              <a:rPr lang="ar-DZ" dirty="0" smtClean="0"/>
              <a:t>“.</a:t>
            </a:r>
            <a:r>
              <a:rPr lang="ar-DZ" sz="1200" dirty="0" smtClean="0"/>
              <a:t>(</a:t>
            </a:r>
            <a:r>
              <a:rPr lang="ar-SA" sz="1200" dirty="0" smtClean="0"/>
              <a:t>عبد القادر </a:t>
            </a:r>
            <a:r>
              <a:rPr lang="ar-SA" sz="1200" dirty="0" err="1" smtClean="0"/>
              <a:t>الشيخلي</a:t>
            </a:r>
            <a:r>
              <a:rPr lang="ar-DZ" sz="1200" dirty="0" smtClean="0"/>
              <a:t>، </a:t>
            </a:r>
            <a:r>
              <a:rPr lang="ar-SA" sz="1200" dirty="0" smtClean="0"/>
              <a:t>واعد البحث القانوني </a:t>
            </a:r>
            <a:r>
              <a:rPr lang="fr-FR" sz="1200" dirty="0" smtClean="0"/>
              <a:t>–</a:t>
            </a:r>
            <a:r>
              <a:rPr lang="ar-SA" sz="1200" dirty="0" smtClean="0"/>
              <a:t>الجوانب الشكلية والموضوعية</a:t>
            </a:r>
            <a:r>
              <a:rPr lang="fr-FR" sz="1200" dirty="0" smtClean="0"/>
              <a:t>-</a:t>
            </a:r>
            <a:r>
              <a:rPr lang="ar-SA" sz="1200" dirty="0" smtClean="0"/>
              <a:t>،</a:t>
            </a:r>
            <a:r>
              <a:rPr lang="fr-FR" sz="1200" dirty="0" smtClean="0"/>
              <a:t> 2010 </a:t>
            </a:r>
            <a:r>
              <a:rPr lang="ar-SA" sz="1200" dirty="0" smtClean="0"/>
              <a:t>، </a:t>
            </a:r>
            <a:r>
              <a:rPr lang="ar-SA" sz="1200" dirty="0" err="1" smtClean="0"/>
              <a:t>ص</a:t>
            </a:r>
            <a:r>
              <a:rPr lang="fr-FR" sz="1200" dirty="0" smtClean="0"/>
              <a:t> 153</a:t>
            </a:r>
            <a:r>
              <a:rPr lang="ar-DZ" sz="1200" dirty="0" smtClean="0"/>
              <a:t>)</a:t>
            </a:r>
            <a:endParaRPr lang="fr-FR" sz="1200" dirty="0"/>
          </a:p>
          <a:p>
            <a:pPr algn="r" rtl="1"/>
            <a:r>
              <a:rPr lang="ar-DZ" dirty="0" smtClean="0"/>
              <a:t>و</a:t>
            </a:r>
            <a:r>
              <a:rPr lang="ar-SA" dirty="0" smtClean="0"/>
              <a:t>هي </a:t>
            </a:r>
            <a:r>
              <a:rPr lang="ar-DZ" dirty="0" smtClean="0"/>
              <a:t>:“</a:t>
            </a:r>
            <a:r>
              <a:rPr lang="ar-SA" dirty="0" smtClean="0"/>
              <a:t>أن </a:t>
            </a:r>
            <a:r>
              <a:rPr lang="ar-SA" dirty="0"/>
              <a:t>لا يقوم الباحث بنسخ ما قاله الآخرون دون إعطاء كل ذي حق حقه وعدم الأمانة العلمية هي أن يقوم شخص بنقل أو نسب تعب ومجهود الآخرين دون الإشارة </a:t>
            </a:r>
            <a:r>
              <a:rPr lang="ar-SA" dirty="0" smtClean="0"/>
              <a:t>لهم</a:t>
            </a:r>
            <a:r>
              <a:rPr lang="ar-DZ" dirty="0" smtClean="0"/>
              <a:t>“</a:t>
            </a:r>
            <a:r>
              <a:rPr lang="ar-SA" dirty="0" smtClean="0"/>
              <a:t>.</a:t>
            </a:r>
            <a:r>
              <a:rPr lang="ar-DZ" sz="1200" dirty="0" smtClean="0"/>
              <a:t>(</a:t>
            </a:r>
            <a:r>
              <a:rPr lang="ar-SA" sz="1200" dirty="0" smtClean="0"/>
              <a:t>وجيه يوسف</a:t>
            </a:r>
            <a:r>
              <a:rPr lang="fr-FR" sz="1200" dirty="0" smtClean="0"/>
              <a:t>, </a:t>
            </a:r>
            <a:r>
              <a:rPr lang="ar-SA" sz="1200" dirty="0" smtClean="0"/>
              <a:t>البحث اللاهوتي</a:t>
            </a:r>
            <a:r>
              <a:rPr lang="fr-FR" sz="1200" dirty="0" smtClean="0"/>
              <a:t>: </a:t>
            </a:r>
            <a:r>
              <a:rPr lang="ar-SA" sz="1200" dirty="0" smtClean="0"/>
              <a:t>كيف تكتب بحثا أكاديميا</a:t>
            </a:r>
            <a:r>
              <a:rPr lang="ar-DZ" sz="1200" dirty="0" smtClean="0"/>
              <a:t>، 2007،ص.</a:t>
            </a:r>
            <a:r>
              <a:rPr lang="fr-FR" sz="1200" dirty="0" smtClean="0"/>
              <a:t>43</a:t>
            </a:r>
            <a:r>
              <a:rPr lang="ar-DZ" sz="1200" dirty="0" smtClean="0"/>
              <a:t>)</a:t>
            </a:r>
            <a:endParaRPr lang="fr-FR" sz="1200" dirty="0"/>
          </a:p>
          <a:p>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214290"/>
            <a:ext cx="8715436" cy="6357982"/>
          </a:xfrm>
        </p:spPr>
        <p:txBody>
          <a:bodyPr>
            <a:normAutofit fontScale="92500" lnSpcReduction="10000"/>
          </a:bodyPr>
          <a:lstStyle/>
          <a:p>
            <a:pPr algn="r" rtl="1"/>
            <a:r>
              <a:rPr lang="ar-SA" b="1" dirty="0"/>
              <a:t> أهمية الأمانة العلمية تاريخيا:</a:t>
            </a:r>
            <a:endParaRPr lang="fr-FR" sz="3800" dirty="0"/>
          </a:p>
          <a:p>
            <a:pPr algn="r" rtl="1"/>
            <a:r>
              <a:rPr lang="ar-SA" sz="3800" dirty="0"/>
              <a:t> </a:t>
            </a:r>
            <a:r>
              <a:rPr lang="ar-DZ" sz="3300" dirty="0"/>
              <a:t>ولقد عرف النبي عليه الصلاة والسلام قبل بعثته بالصادق الأمين في قوله أو فعله ، ولكن كثيرا ما سئل من المشركين أو الصحابة رضوان الله عليهم وكان يجيب بعدم علمه حتى نزول الوحي كما السؤال عن أصحاب الكهف أو الساعة أو الروح أو ذي القرنين، ومن ذلك حديث أبو </a:t>
            </a:r>
            <a:r>
              <a:rPr lang="ar-DZ" sz="3300" dirty="0" smtClean="0"/>
              <a:t>عامر</a:t>
            </a:r>
            <a:r>
              <a:rPr lang="ar-SA" sz="3300" dirty="0" smtClean="0"/>
              <a:t>، </a:t>
            </a:r>
            <a:r>
              <a:rPr lang="ar-SA" sz="3300" dirty="0"/>
              <a:t>قَالَ : حَدَّثَنَا</a:t>
            </a:r>
            <a:r>
              <a:rPr lang="fr-FR" sz="3300" dirty="0"/>
              <a:t> </a:t>
            </a:r>
            <a:r>
              <a:rPr lang="ar-SA" sz="3300" dirty="0">
                <a:hlinkClick r:id="rId2" tooltip="معلومات الرواة"/>
              </a:rPr>
              <a:t>زُهَيْرُ بْنُ مُحَمَّدٍ</a:t>
            </a:r>
            <a:r>
              <a:rPr lang="fr-FR" sz="3300" dirty="0">
                <a:hlinkClick r:id="rId2" tooltip="معلومات الرواة"/>
              </a:rPr>
              <a:t> </a:t>
            </a:r>
            <a:r>
              <a:rPr lang="ar-SA" sz="3300" dirty="0"/>
              <a:t>، عَنْ</a:t>
            </a:r>
            <a:r>
              <a:rPr lang="fr-FR" sz="3300" dirty="0"/>
              <a:t> </a:t>
            </a:r>
            <a:r>
              <a:rPr lang="ar-SA" sz="3300" dirty="0">
                <a:hlinkClick r:id="rId3" tooltip="معلومات الرواة"/>
              </a:rPr>
              <a:t>عَبْدِ اللَّهِ </a:t>
            </a:r>
            <a:r>
              <a:rPr lang="ar-SA" sz="3300" dirty="0" smtClean="0">
                <a:hlinkClick r:id="rId3" tooltip="معلومات الرواة"/>
              </a:rPr>
              <a:t>بْنِ </a:t>
            </a:r>
            <a:r>
              <a:rPr lang="ar-SA" sz="3300" dirty="0">
                <a:hlinkClick r:id="rId3" tooltip="معلومات الرواة"/>
              </a:rPr>
              <a:t>مُحَمَّدِ بْنِ </a:t>
            </a:r>
            <a:r>
              <a:rPr lang="ar-SA" sz="3300" dirty="0" err="1">
                <a:hlinkClick r:id="rId3" tooltip="معلومات الرواة"/>
              </a:rPr>
              <a:t>عَقِيلٍ</a:t>
            </a:r>
            <a:r>
              <a:rPr lang="fr-FR" sz="3300" dirty="0">
                <a:hlinkClick r:id="rId3" tooltip="معلومات الرواة"/>
              </a:rPr>
              <a:t> </a:t>
            </a:r>
            <a:r>
              <a:rPr lang="ar-SA" sz="3300" dirty="0"/>
              <a:t>، عَنْ</a:t>
            </a:r>
            <a:r>
              <a:rPr lang="fr-FR" sz="3300" dirty="0"/>
              <a:t> </a:t>
            </a:r>
            <a:r>
              <a:rPr lang="ar-SA" sz="3300" dirty="0">
                <a:hlinkClick r:id="rId4" tooltip="معلومات الرواة"/>
              </a:rPr>
              <a:t>مُحَمَّدِ بْنِ </a:t>
            </a:r>
            <a:r>
              <a:rPr lang="ar-SA" sz="3300" dirty="0" err="1">
                <a:hlinkClick r:id="rId4" tooltip="معلومات الرواة"/>
              </a:rPr>
              <a:t>جُبَيْرِ</a:t>
            </a:r>
            <a:r>
              <a:rPr lang="ar-SA" sz="3300" dirty="0">
                <a:hlinkClick r:id="rId4" tooltip="معلومات الرواة"/>
              </a:rPr>
              <a:t> بْنِ مُطْعِمٍ</a:t>
            </a:r>
            <a:r>
              <a:rPr lang="fr-FR" sz="3300" dirty="0">
                <a:hlinkClick r:id="rId4" tooltip="معلومات الرواة"/>
              </a:rPr>
              <a:t> </a:t>
            </a:r>
            <a:r>
              <a:rPr lang="ar-SA" sz="3300" dirty="0"/>
              <a:t>، عَنْ</a:t>
            </a:r>
            <a:r>
              <a:rPr lang="fr-FR" sz="3300" dirty="0"/>
              <a:t> </a:t>
            </a:r>
            <a:r>
              <a:rPr lang="ar-SA" sz="3300" dirty="0">
                <a:hlinkClick r:id="rId5" tooltip="معلومات الرواة"/>
              </a:rPr>
              <a:t>أَبِيهِ</a:t>
            </a:r>
            <a:r>
              <a:rPr lang="fr-FR" sz="3300" dirty="0">
                <a:hlinkClick r:id="rId5" tooltip="معلومات الرواة"/>
              </a:rPr>
              <a:t> </a:t>
            </a:r>
            <a:r>
              <a:rPr lang="ar-SA" sz="3300" dirty="0"/>
              <a:t>، أَنَّ رَجُلًا أَتَى النَّبِيَّ صَلَّى اللَّهُ عَلَيْهِ وَسَلَّمَ ، فَقَالَ : يَا رَسُولَ اللَّهِ ، أَيُّ الْبُلْدَانِ شَرٌّ ؟ ، قَالَ : فَقَالَ : " لَا أَدْرِي " فَلَمَّا أَتَاهُ جِبْرِيلُ عَلَيْهِ السَّلَام ، قَالَ : " يَا جِبْرِيلُ ، أَيُّ الْبُلْدَانِ شَرٌّ ؟ ، قَالَ : لَا أَدْرِي حَتَّى أَسْأَلَ رَبِّي عَزَّ وَجَلَّ ، فَانْطَلَقَ جِبْرِيلُ عَلَيْهِ السَّلَام ، ثُمَّ مَكَثَ مَا شَاءَ اللَّهُ أَنْ يَمْكُثَ ، ثُمَّ جَاءَ ، فَقَالَ : يَا مُحَمَّدُ إِنَّكَ سَأَلْتَنِي أَيُّ الْبُلْدَانِ شَرٌّ ، فَقُلْتُ : لَا أَدْرِي وَإِنِّي سَأَلْتُ رَبِّي عَزَّ وَجَلَّ</a:t>
            </a:r>
            <a:r>
              <a:rPr lang="fr-FR" sz="3300" dirty="0"/>
              <a:t> </a:t>
            </a:r>
            <a:r>
              <a:rPr lang="ar-SA" sz="3300" dirty="0"/>
              <a:t>أَيُّ الْبُلْدَانِ شَرٌّ ؟ ، فَقَالَ : " </a:t>
            </a:r>
            <a:r>
              <a:rPr lang="ar-SA" sz="3300" dirty="0" smtClean="0"/>
              <a:t>أَسْوَاقُهَا "</a:t>
            </a:r>
            <a:r>
              <a:rPr lang="fr-FR" sz="3300" dirty="0" smtClean="0"/>
              <a:t> .</a:t>
            </a:r>
            <a:r>
              <a:rPr lang="ar-SA" sz="3300" dirty="0" smtClean="0"/>
              <a:t> </a:t>
            </a:r>
            <a:r>
              <a:rPr lang="ar-DZ" sz="1300" dirty="0" smtClean="0"/>
              <a:t>(يحيى بن شرف أبو </a:t>
            </a:r>
            <a:r>
              <a:rPr lang="ar-DZ" sz="1300" dirty="0" err="1" smtClean="0"/>
              <a:t>زكرياء</a:t>
            </a:r>
            <a:r>
              <a:rPr lang="ar-DZ" sz="1300" dirty="0" smtClean="0"/>
              <a:t> النووي، شرح النووي على مسلم، الجزء 03، 1996، </a:t>
            </a:r>
            <a:r>
              <a:rPr lang="ar-DZ" sz="1300" dirty="0" err="1" smtClean="0"/>
              <a:t>ص</a:t>
            </a:r>
            <a:r>
              <a:rPr lang="ar-DZ" sz="1300" dirty="0" smtClean="0"/>
              <a:t>.68)</a:t>
            </a:r>
            <a:endParaRPr lang="fr-FR" sz="1300" dirty="0"/>
          </a:p>
          <a:p>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14290"/>
            <a:ext cx="8229600" cy="6357982"/>
          </a:xfrm>
        </p:spPr>
        <p:txBody>
          <a:bodyPr/>
          <a:lstStyle/>
          <a:p>
            <a:pPr algn="just" rtl="1"/>
            <a:r>
              <a:rPr lang="ar-SA" dirty="0"/>
              <a:t>وهذا الإمام مالك رحمه الله يروي عنه الهيثم بن جميل قال</a:t>
            </a:r>
            <a:r>
              <a:rPr lang="fr-FR" dirty="0"/>
              <a:t>: </a:t>
            </a:r>
            <a:r>
              <a:rPr lang="ar-SA" dirty="0"/>
              <a:t>شهدت مالكا سُئل عن ثمان وأربعين مسألة، فقال في اثنتين وثلاثين منها</a:t>
            </a:r>
            <a:r>
              <a:rPr lang="fr-FR" dirty="0"/>
              <a:t>: </a:t>
            </a:r>
            <a:r>
              <a:rPr lang="ar-SA" dirty="0"/>
              <a:t>لا أدري وسُئِل عن مسألة فقال</a:t>
            </a:r>
            <a:r>
              <a:rPr lang="fr-FR" dirty="0"/>
              <a:t>: </a:t>
            </a:r>
            <a:r>
              <a:rPr lang="ar-SA" dirty="0"/>
              <a:t>لا أدري، فقيل</a:t>
            </a:r>
            <a:r>
              <a:rPr lang="fr-FR" dirty="0"/>
              <a:t>: </a:t>
            </a:r>
            <a:r>
              <a:rPr lang="ar-SA" dirty="0"/>
              <a:t>هي مسألة خفيفة سهلة، فغضب وقال</a:t>
            </a:r>
            <a:r>
              <a:rPr lang="fr-FR" dirty="0"/>
              <a:t>: </a:t>
            </a:r>
            <a:r>
              <a:rPr lang="ar-SA" dirty="0"/>
              <a:t>ليس في العلم شيء خفيف،</a:t>
            </a:r>
            <a:endParaRPr lang="fr-FR" dirty="0"/>
          </a:p>
          <a:p>
            <a:pPr algn="just" rtl="1"/>
            <a:r>
              <a:rPr lang="ar-DZ" dirty="0"/>
              <a:t> </a:t>
            </a:r>
            <a:r>
              <a:rPr lang="ar-SA" dirty="0"/>
              <a:t>وهذا ابن النفيس شيخ </a:t>
            </a:r>
            <a:r>
              <a:rPr lang="ar-SA" dirty="0" smtClean="0"/>
              <a:t>الطب</a:t>
            </a:r>
            <a:r>
              <a:rPr lang="ar-DZ" dirty="0" smtClean="0"/>
              <a:t> </a:t>
            </a:r>
            <a:r>
              <a:rPr lang="ar-SA" dirty="0" smtClean="0"/>
              <a:t>ومكتشف </a:t>
            </a:r>
            <a:r>
              <a:rPr lang="ar-SA" dirty="0"/>
              <a:t>الدورة الدموية الصغرى، تقدم إليه أحد المرضى، وسأله عن علاج لورم في يده، فلمّا فحصه قال في </a:t>
            </a:r>
            <a:r>
              <a:rPr lang="ar-SA" dirty="0" smtClean="0"/>
              <a:t>تواضع</a:t>
            </a:r>
            <a:r>
              <a:rPr lang="fr-FR" dirty="0" smtClean="0"/>
              <a:t> " : </a:t>
            </a:r>
            <a:r>
              <a:rPr lang="ar-SA" dirty="0" smtClean="0"/>
              <a:t>أعرف </a:t>
            </a:r>
            <a:r>
              <a:rPr lang="ar-SA" dirty="0"/>
              <a:t>صفة الورم، وأتفهم أسبابه، ولكنني لا أعرف له علاجًا؛ فالتمسه عند غيري</a:t>
            </a:r>
            <a:r>
              <a:rPr lang="fr-FR" dirty="0"/>
              <a:t>" </a:t>
            </a:r>
            <a:r>
              <a:rPr lang="ar-DZ" dirty="0" smtClean="0"/>
              <a:t>. </a:t>
            </a:r>
            <a:r>
              <a:rPr lang="ar-DZ" sz="1200" dirty="0" smtClean="0"/>
              <a:t>(سمير </a:t>
            </a:r>
            <a:r>
              <a:rPr lang="ar-DZ" sz="1200" dirty="0" err="1" smtClean="0"/>
              <a:t>أبيش</a:t>
            </a:r>
            <a:r>
              <a:rPr lang="ar-DZ" sz="1200" dirty="0" smtClean="0"/>
              <a:t>، التصور الإسلامي لعلاج معضلة السرقات العلمية،2017، </a:t>
            </a:r>
            <a:r>
              <a:rPr lang="ar-DZ" sz="1200" dirty="0" err="1" smtClean="0"/>
              <a:t>ص</a:t>
            </a:r>
            <a:r>
              <a:rPr lang="ar-DZ" sz="1200" dirty="0" smtClean="0"/>
              <a:t>.111).</a:t>
            </a:r>
            <a:endParaRPr lang="fr-FR" sz="1200" dirty="0"/>
          </a:p>
          <a:p>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85728"/>
            <a:ext cx="8229600" cy="5840435"/>
          </a:xfrm>
        </p:spPr>
        <p:txBody>
          <a:bodyPr>
            <a:normAutofit fontScale="85000" lnSpcReduction="20000"/>
          </a:bodyPr>
          <a:lstStyle/>
          <a:p>
            <a:pPr algn="r" rtl="1"/>
            <a:r>
              <a:rPr lang="ar-DZ" b="1" dirty="0" smtClean="0"/>
              <a:t>الأمانة العلمية وفقا للقرار الوزاري رقم933.</a:t>
            </a:r>
          </a:p>
          <a:p>
            <a:pPr algn="r" rtl="1"/>
            <a:r>
              <a:rPr lang="ar-DZ" b="1" dirty="0" smtClean="0"/>
              <a:t>- مفهوم السرقة العلمية:</a:t>
            </a:r>
            <a:r>
              <a:rPr lang="ar-SA" dirty="0"/>
              <a:t> </a:t>
            </a:r>
            <a:r>
              <a:rPr lang="fr-FR" dirty="0" smtClean="0"/>
              <a:t>"</a:t>
            </a:r>
            <a:r>
              <a:rPr lang="ar-SA" dirty="0" smtClean="0"/>
              <a:t>استخدام </a:t>
            </a:r>
            <a:r>
              <a:rPr lang="ar-SA" dirty="0"/>
              <a:t>غير معترف به لأفكار وأعمال الآخرين يحدث بقصد أو غير قصد، وسواء أكانت </a:t>
            </a:r>
            <a:r>
              <a:rPr lang="ar-SA" dirty="0" smtClean="0"/>
              <a:t>السرقة</a:t>
            </a:r>
            <a:r>
              <a:rPr lang="ar-DZ" dirty="0" smtClean="0"/>
              <a:t> </a:t>
            </a:r>
            <a:r>
              <a:rPr lang="ar-SA" dirty="0" smtClean="0"/>
              <a:t>مقصودة </a:t>
            </a:r>
            <a:r>
              <a:rPr lang="ar-SA" dirty="0"/>
              <a:t>أو غير مقصودة يمثل انتهاكا أكاديميا </a:t>
            </a:r>
            <a:r>
              <a:rPr lang="ar-SA" dirty="0" smtClean="0"/>
              <a:t>خطيرا</a:t>
            </a:r>
            <a:r>
              <a:rPr lang="fr-FR" dirty="0" smtClean="0"/>
              <a:t>"</a:t>
            </a:r>
            <a:r>
              <a:rPr lang="ar-DZ" sz="1500" dirty="0" smtClean="0"/>
              <a:t>.(</a:t>
            </a:r>
            <a:r>
              <a:rPr lang="ar-SA" sz="1500" dirty="0" smtClean="0"/>
              <a:t>وكالة الجامعة للدراسات العليا والبحث العلمي، الاقتباس العلمي</a:t>
            </a:r>
            <a:r>
              <a:rPr lang="fr-FR" sz="1500" dirty="0" smtClean="0"/>
              <a:t>: </a:t>
            </a:r>
            <a:r>
              <a:rPr lang="ar-SA" sz="1500" dirty="0" smtClean="0"/>
              <a:t>الأنواع، الضوابط والشروط</a:t>
            </a:r>
            <a:r>
              <a:rPr lang="fr-FR" sz="1500" dirty="0" smtClean="0"/>
              <a:t>-</a:t>
            </a:r>
            <a:r>
              <a:rPr lang="ar-SA" sz="1500" dirty="0" smtClean="0"/>
              <a:t>مسودة</a:t>
            </a:r>
            <a:r>
              <a:rPr lang="fr-FR" sz="1500" dirty="0" smtClean="0"/>
              <a:t>-</a:t>
            </a:r>
            <a:r>
              <a:rPr lang="ar-SA" sz="1500" dirty="0" smtClean="0"/>
              <a:t>، الخطة الوطنية للعلوم والتقنية والابتكار، </a:t>
            </a:r>
            <a:r>
              <a:rPr lang="ar-SA" sz="1500" dirty="0" err="1" smtClean="0"/>
              <a:t>ص</a:t>
            </a:r>
            <a:r>
              <a:rPr lang="fr-FR" sz="1500" dirty="0" smtClean="0"/>
              <a:t> 03 .</a:t>
            </a:r>
            <a:r>
              <a:rPr lang="ar-DZ" sz="1500" dirty="0" smtClean="0"/>
              <a:t>).</a:t>
            </a:r>
          </a:p>
          <a:p>
            <a:pPr algn="r" rtl="1"/>
            <a:r>
              <a:rPr lang="ar-SA" dirty="0" smtClean="0"/>
              <a:t>هي مصطلح يستخدم لوصف الباحث أو الطالب الذي يغش بانتحاله لأفكار أو معلومات من أناس آخرين ويزعم أنها من جهده الخاص</a:t>
            </a:r>
            <a:r>
              <a:rPr lang="fr-FR" dirty="0" smtClean="0"/>
              <a:t>.</a:t>
            </a:r>
          </a:p>
          <a:p>
            <a:pPr algn="r" rtl="1"/>
            <a:r>
              <a:rPr lang="ar-SA" dirty="0" smtClean="0"/>
              <a:t>وتتمثل السرقة العلمية حسب ما يذكره محمود عودة في</a:t>
            </a:r>
            <a:r>
              <a:rPr lang="fr-FR" dirty="0" smtClean="0"/>
              <a:t> )</a:t>
            </a:r>
            <a:r>
              <a:rPr lang="ar-SA" dirty="0" smtClean="0"/>
              <a:t>عملية تحوير الأفكار أو تعديل السياق أو التغيير في بعض المصطلحات اللغوية، ببساطة هي عملية غسيل للأبحاث</a:t>
            </a:r>
            <a:r>
              <a:rPr lang="ar-DZ" sz="1500" dirty="0" smtClean="0"/>
              <a:t>.(</a:t>
            </a:r>
            <a:r>
              <a:rPr lang="ar-SA" sz="1500" dirty="0" smtClean="0"/>
              <a:t>محمود عودة، البحث الاجتماعي في سياق الخصخصة والتكيف الهيكلي، </a:t>
            </a:r>
            <a:r>
              <a:rPr lang="ar-DZ" sz="1500" dirty="0" smtClean="0"/>
              <a:t>1995</a:t>
            </a:r>
            <a:r>
              <a:rPr lang="fr-FR" sz="1500" dirty="0" smtClean="0"/>
              <a:t> </a:t>
            </a:r>
            <a:r>
              <a:rPr lang="ar-SA" sz="1500" dirty="0" smtClean="0"/>
              <a:t>، </a:t>
            </a:r>
            <a:r>
              <a:rPr lang="ar-SA" sz="1500" dirty="0" err="1" smtClean="0"/>
              <a:t>ص</a:t>
            </a:r>
            <a:r>
              <a:rPr lang="fr-FR" sz="1500" dirty="0" smtClean="0"/>
              <a:t> 138</a:t>
            </a:r>
            <a:r>
              <a:rPr lang="ar-DZ" sz="1500" dirty="0" smtClean="0"/>
              <a:t>).</a:t>
            </a:r>
            <a:endParaRPr lang="fr-FR" sz="1500" dirty="0"/>
          </a:p>
          <a:p>
            <a:pPr algn="r" rtl="1"/>
            <a:r>
              <a:rPr lang="ar-SA" dirty="0" smtClean="0"/>
              <a:t>و</a:t>
            </a:r>
            <a:r>
              <a:rPr lang="ar-DZ" dirty="0" smtClean="0"/>
              <a:t>عرفها</a:t>
            </a:r>
            <a:r>
              <a:rPr lang="ar-SA" dirty="0" smtClean="0"/>
              <a:t> </a:t>
            </a:r>
            <a:r>
              <a:rPr lang="ar-SA" dirty="0"/>
              <a:t>القرار رقم</a:t>
            </a:r>
            <a:r>
              <a:rPr lang="fr-FR" dirty="0"/>
              <a:t> </a:t>
            </a:r>
            <a:r>
              <a:rPr lang="fr-FR" dirty="0" smtClean="0"/>
              <a:t>933 </a:t>
            </a:r>
            <a:r>
              <a:rPr lang="ar-SA" dirty="0" smtClean="0"/>
              <a:t>الصادر </a:t>
            </a:r>
            <a:r>
              <a:rPr lang="ar-SA" dirty="0"/>
              <a:t>عن وزارة التعليم العالي والبحث العلمي في الجزائر بتاريخ</a:t>
            </a:r>
            <a:r>
              <a:rPr lang="fr-FR" dirty="0"/>
              <a:t> 28 </a:t>
            </a:r>
            <a:r>
              <a:rPr lang="ar-SA" dirty="0"/>
              <a:t>جويلية</a:t>
            </a:r>
            <a:r>
              <a:rPr lang="fr-FR" dirty="0"/>
              <a:t> 2016 </a:t>
            </a:r>
            <a:r>
              <a:rPr lang="ar-SA" dirty="0"/>
              <a:t>، </a:t>
            </a:r>
            <a:r>
              <a:rPr lang="ar-DZ" dirty="0" smtClean="0"/>
              <a:t>على أنها</a:t>
            </a:r>
            <a:r>
              <a:rPr lang="fr-FR" dirty="0" smtClean="0"/>
              <a:t>: </a:t>
            </a:r>
            <a:r>
              <a:rPr lang="fr-FR" dirty="0"/>
              <a:t>"</a:t>
            </a:r>
            <a:r>
              <a:rPr lang="ar-SA" dirty="0"/>
              <a:t>كل عمل يقوم به الطالب أو الأستاذ الباحث أو الأستاذ الباحث الاستشفائي الجامعي أو الباحث الدائم أو كل من يشارك في عمل ثابت للانتحال وتزوير النتائج أو غش في الأعمال العلمية المطالب بها أو في أي منشورات علمية أو بيداغوجية </a:t>
            </a:r>
            <a:r>
              <a:rPr lang="ar-SA" dirty="0" smtClean="0"/>
              <a:t>أخرى</a:t>
            </a:r>
            <a:r>
              <a:rPr lang="fr-FR" dirty="0" smtClean="0"/>
              <a:t>”</a:t>
            </a:r>
            <a:r>
              <a:rPr lang="ar-DZ" dirty="0" smtClean="0"/>
              <a:t>.</a:t>
            </a:r>
            <a:endParaRPr lang="fr-FR" dirty="0"/>
          </a:p>
          <a:p>
            <a:pPr algn="r" rtl="1"/>
            <a:endParaRPr lang="ar-DZ" b="1"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42852"/>
            <a:ext cx="9001156" cy="6500858"/>
          </a:xfrm>
        </p:spPr>
        <p:txBody>
          <a:bodyPr>
            <a:normAutofit fontScale="77500" lnSpcReduction="20000"/>
          </a:bodyPr>
          <a:lstStyle/>
          <a:p>
            <a:pPr lvl="8" algn="r">
              <a:buNone/>
            </a:pPr>
            <a:r>
              <a:rPr lang="ar-DZ" b="1" dirty="0" smtClean="0"/>
              <a:t> </a:t>
            </a:r>
            <a:r>
              <a:rPr lang="ar-DZ" sz="3400" b="1" dirty="0" smtClean="0"/>
              <a:t>- أسباب السرقة العلمية: </a:t>
            </a:r>
            <a:endParaRPr lang="fr-FR" sz="3400" b="1" dirty="0" smtClean="0"/>
          </a:p>
          <a:p>
            <a:pPr lvl="8" algn="r">
              <a:buNone/>
            </a:pPr>
            <a:endParaRPr lang="ar-DZ" b="1" dirty="0" smtClean="0"/>
          </a:p>
          <a:p>
            <a:pPr algn="r" rtl="1">
              <a:buNone/>
            </a:pPr>
            <a:r>
              <a:rPr lang="ar-DZ" sz="3400" dirty="0" smtClean="0"/>
              <a:t>-</a:t>
            </a:r>
            <a:r>
              <a:rPr lang="ar-SA" sz="3400" dirty="0" smtClean="0"/>
              <a:t>عدم </a:t>
            </a:r>
            <a:r>
              <a:rPr lang="ar-SA" sz="3400" dirty="0"/>
              <a:t>الإلمام الكافي بأساليب البحث العلمي السليمة وطرق جمع البيانات من طرف الطلبة وحتّى بعض الأساتذة</a:t>
            </a:r>
            <a:r>
              <a:rPr lang="fr-FR" sz="3400" dirty="0"/>
              <a:t> .</a:t>
            </a:r>
          </a:p>
          <a:p>
            <a:pPr algn="r" rtl="1">
              <a:buNone/>
            </a:pPr>
            <a:r>
              <a:rPr lang="ar-DZ" sz="3400" dirty="0" smtClean="0"/>
              <a:t>-</a:t>
            </a:r>
            <a:r>
              <a:rPr lang="ar-SA" sz="3400" dirty="0" smtClean="0"/>
              <a:t>عدم </a:t>
            </a:r>
            <a:r>
              <a:rPr lang="ar-SA" sz="3400" dirty="0"/>
              <a:t>إلمام </a:t>
            </a:r>
            <a:r>
              <a:rPr lang="ar-SA" sz="3400" dirty="0" smtClean="0"/>
              <a:t>لباحثين </a:t>
            </a:r>
            <a:r>
              <a:rPr lang="ar-SA" sz="3400" dirty="0"/>
              <a:t>بمصادر المعلومات الأصلية لمواضيع بحوثهم وفهارس </a:t>
            </a:r>
            <a:r>
              <a:rPr lang="ar-SA" sz="3400" dirty="0" smtClean="0"/>
              <a:t>المكتبات</a:t>
            </a:r>
            <a:r>
              <a:rPr lang="ar-DZ" sz="3400" dirty="0" smtClean="0"/>
              <a:t> </a:t>
            </a:r>
            <a:r>
              <a:rPr lang="ar-SA" sz="3400" dirty="0" smtClean="0"/>
              <a:t>والمراجع </a:t>
            </a:r>
            <a:r>
              <a:rPr lang="ar-SA" sz="3400" dirty="0"/>
              <a:t>والأبحاث والدراسات التي تناولت مواضيع هذه البحوث من قبل ممّا قد يضطرهم إلى الحصول عليها بطرق غير سوية.</a:t>
            </a:r>
            <a:endParaRPr lang="fr-FR" sz="3400" dirty="0"/>
          </a:p>
          <a:p>
            <a:pPr algn="r" rtl="1">
              <a:buNone/>
            </a:pPr>
            <a:r>
              <a:rPr lang="ar-DZ" sz="3400" dirty="0" smtClean="0"/>
              <a:t>-</a:t>
            </a:r>
            <a:r>
              <a:rPr lang="ar-SA" sz="3400" dirty="0" smtClean="0"/>
              <a:t>ضيق الوقت المخصص للبحث.</a:t>
            </a:r>
            <a:endParaRPr lang="fr-FR" sz="3400" dirty="0"/>
          </a:p>
          <a:p>
            <a:pPr algn="r" rtl="1">
              <a:buNone/>
            </a:pPr>
            <a:r>
              <a:rPr lang="ar-DZ" sz="3400" dirty="0" smtClean="0"/>
              <a:t>-</a:t>
            </a:r>
            <a:r>
              <a:rPr lang="ar-SA" sz="3400" dirty="0" smtClean="0"/>
              <a:t>التصور </a:t>
            </a:r>
            <a:r>
              <a:rPr lang="ar-SA" sz="3400" dirty="0"/>
              <a:t>والمفهوم الخاطئ الذي يحمله بعض الباحثين والطلبة عن البحث العلمي وأنه مجرد تجميع لبيانات ومعلومات</a:t>
            </a:r>
            <a:r>
              <a:rPr lang="fr-FR" sz="3400" dirty="0"/>
              <a:t>.</a:t>
            </a:r>
          </a:p>
          <a:p>
            <a:pPr algn="r" rtl="1">
              <a:buNone/>
            </a:pPr>
            <a:r>
              <a:rPr lang="ar-DZ" sz="3400" dirty="0" smtClean="0"/>
              <a:t>-</a:t>
            </a:r>
            <a:r>
              <a:rPr lang="ar-SA" sz="3400" dirty="0" smtClean="0"/>
              <a:t>الانفتاح </a:t>
            </a:r>
            <a:r>
              <a:rPr lang="ar-SA" sz="3400" dirty="0"/>
              <a:t>الالكتروني على شبكة الانترنيت وما تقدمه من تنوع معلوماتي .</a:t>
            </a:r>
            <a:endParaRPr lang="fr-FR" sz="3400" dirty="0"/>
          </a:p>
          <a:p>
            <a:pPr algn="r" rtl="1">
              <a:buNone/>
            </a:pPr>
            <a:r>
              <a:rPr lang="ar-DZ" sz="3400" dirty="0" smtClean="0"/>
              <a:t>-</a:t>
            </a:r>
            <a:r>
              <a:rPr lang="ar-SA" sz="3400" dirty="0" smtClean="0"/>
              <a:t>ضعف </a:t>
            </a:r>
            <a:r>
              <a:rPr lang="ar-SA" sz="3400" dirty="0"/>
              <a:t>الرقابة على الأعمال الفكرية وعدم التحكم في قاعدة المعطيات الخاصة بالبحث العلمي مما يسهل من عمليات الاختلاس والسرقات والانتحال</a:t>
            </a:r>
            <a:r>
              <a:rPr lang="fr-FR" sz="3400" dirty="0"/>
              <a:t>.</a:t>
            </a:r>
          </a:p>
          <a:p>
            <a:pPr algn="r" rtl="1">
              <a:buNone/>
            </a:pPr>
            <a:r>
              <a:rPr lang="ar-DZ" sz="3400" dirty="0" smtClean="0"/>
              <a:t>-</a:t>
            </a:r>
            <a:r>
              <a:rPr lang="ar-SA" sz="3400" dirty="0" smtClean="0"/>
              <a:t>عوامل </a:t>
            </a:r>
            <a:r>
              <a:rPr lang="ar-SA" sz="3400" dirty="0"/>
              <a:t>ذاتية تتمثل في الكسل والخمول الفكري والبحثي الذي يميز بعض الطلاب والباحثين مما يجعلهم يبحثون عن أكثر الطرق سهولة في الحصول على المعلومات</a:t>
            </a:r>
            <a:r>
              <a:rPr lang="fr-FR" sz="3400" dirty="0"/>
              <a:t>.</a:t>
            </a:r>
          </a:p>
          <a:p>
            <a:pPr algn="r" rtl="1">
              <a:buNone/>
            </a:pPr>
            <a:r>
              <a:rPr lang="ar-DZ" sz="3400" dirty="0" smtClean="0"/>
              <a:t>-</a:t>
            </a:r>
            <a:r>
              <a:rPr lang="ar-SA" sz="3400" dirty="0" smtClean="0"/>
              <a:t>الترقيات والمنح البحثية والمناصب الإدارية</a:t>
            </a:r>
            <a:r>
              <a:rPr lang="ar-DZ" sz="3400" dirty="0" smtClean="0"/>
              <a:t>.</a:t>
            </a:r>
            <a:endParaRPr lang="fr-FR" sz="3400" dirty="0"/>
          </a:p>
          <a:p>
            <a:pPr algn="r" rtl="1">
              <a:buNone/>
            </a:pPr>
            <a:r>
              <a:rPr lang="ar-DZ" sz="3400" dirty="0" smtClean="0"/>
              <a:t>-</a:t>
            </a:r>
            <a:r>
              <a:rPr lang="ar-SA" sz="3400" dirty="0" smtClean="0"/>
              <a:t>ضعف </a:t>
            </a:r>
            <a:r>
              <a:rPr lang="ar-SA" sz="3400" dirty="0"/>
              <a:t>الوازع الديني </a:t>
            </a:r>
            <a:r>
              <a:rPr lang="ar-SA" sz="3400" dirty="0" smtClean="0"/>
              <a:t>والأخلاقي</a:t>
            </a:r>
            <a:r>
              <a:rPr lang="ar-DZ" sz="3400" dirty="0" smtClean="0"/>
              <a:t>.</a:t>
            </a:r>
            <a:endParaRPr lang="fr-FR" sz="3400"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521</TotalTime>
  <Words>1831</Words>
  <Application>Microsoft Office PowerPoint</Application>
  <PresentationFormat>Affichage à l'écran (4:3)</PresentationFormat>
  <Paragraphs>113</Paragraphs>
  <Slides>20</Slides>
  <Notes>0</Notes>
  <HiddenSlides>0</HiddenSlides>
  <MMClips>0</MMClips>
  <ScaleCrop>false</ScaleCrop>
  <HeadingPairs>
    <vt:vector size="4" baseType="variant">
      <vt:variant>
        <vt:lpstr>Thème</vt:lpstr>
      </vt:variant>
      <vt:variant>
        <vt:i4>1</vt:i4>
      </vt:variant>
      <vt:variant>
        <vt:lpstr>Titres des diapositives</vt:lpstr>
      </vt:variant>
      <vt:variant>
        <vt:i4>20</vt:i4>
      </vt:variant>
    </vt:vector>
  </HeadingPairs>
  <TitlesOfParts>
    <vt:vector size="21" baseType="lpstr">
      <vt:lpstr>Thème Office</vt:lpstr>
      <vt:lpstr>Diapositive 1</vt:lpstr>
      <vt:lpstr>مقدمة:</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vector>
  </TitlesOfParts>
  <Company>maison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zine</dc:creator>
  <cp:lastModifiedBy>zine</cp:lastModifiedBy>
  <cp:revision>41</cp:revision>
  <dcterms:created xsi:type="dcterms:W3CDTF">2018-12-07T20:03:05Z</dcterms:created>
  <dcterms:modified xsi:type="dcterms:W3CDTF">2018-12-09T18:56:07Z</dcterms:modified>
</cp:coreProperties>
</file>