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304" r:id="rId3"/>
    <p:sldId id="257" r:id="rId4"/>
    <p:sldId id="258" r:id="rId5"/>
    <p:sldId id="259" r:id="rId6"/>
    <p:sldId id="260" r:id="rId7"/>
    <p:sldId id="261" r:id="rId8"/>
    <p:sldId id="263" r:id="rId9"/>
    <p:sldId id="265" r:id="rId10"/>
    <p:sldId id="269" r:id="rId11"/>
    <p:sldId id="271" r:id="rId12"/>
    <p:sldId id="277" r:id="rId13"/>
    <p:sldId id="278" r:id="rId14"/>
    <p:sldId id="280" r:id="rId15"/>
    <p:sldId id="282" r:id="rId16"/>
    <p:sldId id="285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8" r:id="rId25"/>
    <p:sldId id="299" r:id="rId26"/>
    <p:sldId id="300" r:id="rId27"/>
    <p:sldId id="301" r:id="rId28"/>
    <p:sldId id="305" r:id="rId29"/>
    <p:sldId id="306" r:id="rId30"/>
    <p:sldId id="302" r:id="rId31"/>
    <p:sldId id="303" r:id="rId32"/>
    <p:sldId id="307" r:id="rId33"/>
  </p:sldIdLst>
  <p:sldSz cx="9144000" cy="6858000" type="screen4x3"/>
  <p:notesSz cx="6858000" cy="9144000"/>
  <p:defaultTextStyle>
    <a:defPPr>
      <a:defRPr lang="ar-DZ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1" d="100"/>
          <a:sy n="81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ar-DZ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3EFE32-5470-4FB0-87E3-C7FA3AF51385}" type="datetimeFigureOut">
              <a:rPr lang="ar-DZ" smtClean="0"/>
              <a:t>02-04-1440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16FA94F-492F-44D8-A500-7819417CF869}" type="slidenum">
              <a:rPr lang="ar-DZ" smtClean="0"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3861048"/>
            <a:ext cx="6400800" cy="1600200"/>
          </a:xfrm>
        </p:spPr>
        <p:txBody>
          <a:bodyPr>
            <a:normAutofit/>
          </a:bodyPr>
          <a:lstStyle/>
          <a:p>
            <a:r>
              <a:rPr lang="ar-DZ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الأستاذ </a:t>
            </a:r>
            <a:r>
              <a:rPr lang="ar-SA" sz="3600" b="1" dirty="0" err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دريسية</a:t>
            </a:r>
            <a:r>
              <a:rPr lang="ar-SA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حسين</a:t>
            </a:r>
            <a:endParaRPr lang="fr-FR" sz="3600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ar-SA" sz="4400" b="1" dirty="0">
                <a:latin typeface="Simplified Arabic"/>
                <a:ea typeface="Times New Roman"/>
              </a:rPr>
              <a:t>الدليل المنهجي في كتابة المذكرات والرسائل الجامعية</a:t>
            </a:r>
            <a:endParaRPr lang="ar-DZ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289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476672"/>
            <a:ext cx="7772400" cy="5543128"/>
          </a:xfrm>
        </p:spPr>
        <p:txBody>
          <a:bodyPr/>
          <a:lstStyle/>
          <a:p>
            <a:pPr lvl="0" algn="ctr"/>
            <a:r>
              <a:rPr lang="ar-DZ" b="1" dirty="0" smtClean="0"/>
              <a:t>شروط عناصر المقدمة</a:t>
            </a:r>
          </a:p>
          <a:p>
            <a:pPr lvl="0" algn="ctr"/>
            <a:endParaRPr lang="ar-DZ" b="1" dirty="0" smtClean="0"/>
          </a:p>
          <a:p>
            <a:pPr marL="0" lv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المدخل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للموضوع أو التعريف بالموضوع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يمنع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كتابة التعريف اللغوي والاصطلاحي في المقدمة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الدراسات السابقة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يشترط فيها: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نفس التخصص والأقرب لموضوع الرسالة.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الحد الأقصى للدراسات السابقة هي 03.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التزام الطالب بالإطار المكاني لموضوع البحث.</a:t>
            </a: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ذكر اسم صاحب الدراسة السابقة وعنوانها، وأثرها في إعداد المذكرة.</a:t>
            </a:r>
          </a:p>
          <a:p>
            <a:pPr algn="ctr">
              <a:buFontTx/>
              <a:buChar char="-"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790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20688"/>
            <a:ext cx="7772400" cy="59046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الإشكالية</a:t>
            </a: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269875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يحبذ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أن تصاغ الإشكالية في شكل سؤال.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269875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يفضل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تجنب وضع أسئلة فرعية.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269875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تكتب الإشكالية بخط عريض.</a:t>
            </a:r>
          </a:p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المناهج</a:t>
            </a:r>
          </a:p>
          <a:p>
            <a:pPr marL="269875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يحدد الباحث المنهج الرئيس المعتمد، كما يحدد المناهج المساعدة.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يجب ذكر موضع استخدام المناهج من المذكرة.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يجب ذكر سبب استخدام المنهج.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المناهج المعتمدة هي: المقارن، التاريخي، الوصفي، الاستدلالي، الجدلي.</a:t>
            </a:r>
          </a:p>
          <a:p>
            <a:pPr marL="269875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تقسيم الموضوع</a:t>
            </a:r>
          </a:p>
          <a:p>
            <a:pPr marL="269875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لا يذكر الباحث إلا العناوين الكبرى وهي الأبواب أو الفصول.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269875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يجب ذكر تبرير التقسيم</a:t>
            </a: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3551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476672"/>
            <a:ext cx="77724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خامسا: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المتن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المتن يتضمن كافة الأقسام والعناوين.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يعرض المتن من خلال خطة.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لا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توجد في المنهجية خطة ثنائية كشرط، ولا ينبغي السعي لتحقيها دون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غيرها</a:t>
            </a:r>
          </a:p>
          <a:p>
            <a:pPr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يسعى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الباحث إلى إضفاء التقارب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العددي كبذل لعناية لا تحقيق غاية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يمنع تبنى الفصل أو المبحث التمهيدي في المذكرة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والرسالة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يلتزم في العناوين بالتسلسل التالي: تعداد حسب الجنس، تعداد لغوي، حرفي، رقمي، رمزي. مثال: الفصل. المبحث، أولا. ثانيا، أ ب ج د، 1.2.3.4، - . *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177203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620688"/>
            <a:ext cx="7772400" cy="55446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يمنع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تخصيص صفحات مستقلة للعناوين الكبرى (مقدمة، الفصول، خاتمة، المراجع، الملاحق، الفهرس).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يأخذ كل عنوان أساسي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هذا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الحجم بخط عريض دون تسطير: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53975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الباب: (20) في وسط 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53975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الفصل: (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18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في وسط 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53975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المبحث: (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18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في وسط 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53975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المطلب: (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16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على الجانب الأيمن.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53975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عنوان الفرع: (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14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) على الجانب الأيمن.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يمهد للأبواب والفصول والمباحث والمطالب والفروع </a:t>
            </a: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يقدم خطته في نهاية كل تمهيد </a:t>
            </a: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يقدم الباحث خلاصة نهاية الأبواب أو الفصول  الرئيسية بالبحث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4025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616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سادسا: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الخاتمة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الخاتمة تتضمن: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620713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إجابة على الإشكالية المطروحة.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620713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النتائج النهائية.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620713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الملاحظات والاقتراحات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سابعا: الملاحق</a:t>
            </a:r>
          </a:p>
          <a:p>
            <a:pPr marL="0" indent="0" algn="ctr">
              <a:buNone/>
            </a:pPr>
            <a:endParaRPr lang="fr-FR" sz="11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ومن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شروطها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يقتصر فقط على إدراج الوثائق النادرة أو التي يصعب على القارئ تحصيلها، </a:t>
            </a:r>
            <a:r>
              <a:rPr lang="ar-DZ">
                <a:latin typeface="Sakkal Majalla" panose="02000000000000000000" pitchFamily="2" charset="-78"/>
                <a:cs typeface="Sakkal Majalla" panose="02000000000000000000" pitchFamily="2" charset="-78"/>
              </a:rPr>
              <a:t>أو </a:t>
            </a:r>
            <a:r>
              <a:rPr lang="ar-DZ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ما يصعب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فهم الموضوع دون معاينتها.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عند التطرق في موضوع البحث للوثيقة، نشير للوثيقة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بالهامش وبرقم خاص بها 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ترقيم الملاحق حسب ترتيب استخدامها في المخطوط.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620713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441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476672"/>
            <a:ext cx="7772400" cy="5543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ثامنا: قائمة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المراجع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ترتب قائمة المراجع ترتيبا هجائيا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وفق التصنيف التالي: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القرآن الكريم.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السنة النبوية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indent="-514350">
              <a:buFont typeface="+mj-lt"/>
              <a:buAutoNum type="arabicPeriod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النصوص القانونية الرسمية</a:t>
            </a: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الرسائل العلمية.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الكتب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المقالات.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المداخلات العلمية.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المواقع الإلكترونية.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514350" indent="-514350">
              <a:buFont typeface="+mj-lt"/>
              <a:buAutoNum type="arabicPeriod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المراجع الأجنبية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036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3568" y="980728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تاسعا: فهرسة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الموضوعات 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يبين بهذا الفهرس أهم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العناوين الأساسية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والفرعية مرفقا بالصفحة</a:t>
            </a: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يمكن إعداد الفهرس بطريقة سهلة، بإدراج العناوين ضمن أنماط، ثم النقر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على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أيقونة " جدول المحتويات "، وتتبع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الخطوات</a:t>
            </a:r>
          </a:p>
          <a:p>
            <a:pPr marL="0" indent="0"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عاشرا: ملخص الرسالة أو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المذكرة 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يكتب الملخص بالعربية وجوبيا، كما يمكن أن يكتب بلغة أجنبية اختياريا.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1371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2708920"/>
            <a:ext cx="7772400" cy="1143000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sz="4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المحور الثالث: قواعد </a:t>
            </a:r>
            <a:r>
              <a:rPr lang="ar-DZ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التوثيق</a:t>
            </a:r>
            <a:endParaRPr lang="ar-DZ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198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71600" y="764704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أولا: قواعد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الاقتباس 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يلزم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الطالب النقل عن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المرجع الأصلي.</a:t>
            </a:r>
          </a:p>
          <a:p>
            <a:pPr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اذا تعذر الاطلاع على المرجع الاصلي استخدم المرجع الوسيط وأشر الى أنه وسيط بالهامش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إذ تم الاقتباس من مصدر بغير اللغة العربية، يترجم الكلام المقتبس للغة العربية وتدرج الترجمة في المتن، ويكتب الكلام باللغة الأصلية في الهامش.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يكتب ترقيم الهامش بعد الفكرة المقتبسة مباشرة.</a:t>
            </a:r>
          </a:p>
        </p:txBody>
      </p:sp>
    </p:spTree>
    <p:extLst>
      <p:ext uri="{BB962C8B-B14F-4D97-AF65-F5344CB8AC3E}">
        <p14:creationId xmlns:p14="http://schemas.microsoft.com/office/powerpoint/2010/main" val="40961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764704"/>
            <a:ext cx="7772400" cy="4572000"/>
          </a:xfrm>
        </p:spPr>
        <p:txBody>
          <a:bodyPr/>
          <a:lstStyle/>
          <a:p>
            <a:pPr marL="0" indent="0">
              <a:buNone/>
            </a:pPr>
            <a:endParaRPr lang="ar-DZ" dirty="0" smtClean="0"/>
          </a:p>
          <a:p>
            <a:pPr marL="0" indent="0">
              <a:buNone/>
            </a:pPr>
            <a:endParaRPr lang="ar-DZ" dirty="0"/>
          </a:p>
          <a:p>
            <a:pPr marL="0" indent="0">
              <a:buNone/>
            </a:pPr>
            <a:r>
              <a:rPr lang="ar-DZ" smtClean="0"/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يعتمد الطالب على نوعي الاقتباس التاليين: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الاقتباس الحرفي: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هو النقل الحرفي، يكتب بين شولتين مثل:  " " أو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«  »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، دون خط مميز أو عريض.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الاقتباس غير المباشر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هو نقل الفكرة بأسلوب الباحث،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ولا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توضع بين شولتين.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75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71600" y="1916832"/>
            <a:ext cx="7772400" cy="2232248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SA" sz="4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/>
                <a:ea typeface="Calibri"/>
                <a:cs typeface="Arial"/>
              </a:rPr>
              <a:t>المحور الأول: الشكليات العامة في الكتابة</a:t>
            </a:r>
            <a:endParaRPr lang="ar-DZ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7700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620688"/>
            <a:ext cx="777240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ثانيا: قواعد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التهميش</a:t>
            </a:r>
          </a:p>
          <a:p>
            <a:pPr mar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ترقيم الهوامش متعلق بكل صفحة على حدى.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- توضع </a:t>
            </a:r>
            <a:r>
              <a:rPr lang="ar-DZ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مطة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-  بعد رقم الهامش.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يرمز للصفحة في اللغة العربية بحرف: ص، وفي اللغة الأجنبية بحرف: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p</a:t>
            </a: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بالنسبة للصفحات يتم التقيد بما يلي: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ص: 05.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ص: 05، 13 يقصد بها الصفحة 05 والصفحة 13.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ص: 05 – 13 يقصد بها من الصفحة 05 إلى الصفحة 13.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05/02 يقصد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بها الجزء 02 الصفحة 05.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303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71600" y="764704"/>
            <a:ext cx="7772400" cy="4572000"/>
          </a:xfrm>
        </p:spPr>
        <p:txBody>
          <a:bodyPr/>
          <a:lstStyle/>
          <a:p>
            <a:pPr marL="0" lvl="0" indent="0" algn="ctr">
              <a:buNone/>
            </a:pPr>
            <a:r>
              <a:rPr lang="ar-DZ" b="1" dirty="0"/>
              <a:t>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قواعد تهميش ترجمة الأعلام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والفقهاء </a:t>
            </a:r>
          </a:p>
          <a:p>
            <a:pPr marL="0" lv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يلزم الطالب عند ذكرهم في صلب الموضوع ببيان السيرة أو الترجمة لهم في الهامش.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الترجمة تكون مقتضبة، تقتصر على البيانات التالية: الاسم واللقب، تاريخ الميلاد، التوجه الفكري إن وجد، أهم المناصب، أهم المؤلفات ولا تزيد عن 04 مؤلفات، تاريخ الوفاة.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يهمش الطالب المصدر الذي نقل عنه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الترجمة، بعد الترجمة.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32581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836712"/>
            <a:ext cx="7772400" cy="457200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قواعد تهميش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الإسناد</a:t>
            </a:r>
          </a:p>
          <a:p>
            <a:pPr marL="0" lv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لا تكتب الدرجة العلمية للكاتب حتى نتجنب ما يلي: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الزام الباحث عند كتابتها بتحري الدرجة العلمية لكل صاحب مؤلف في المذكرة.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قد تكون درجة المؤلف العلمية تغيرت أو لا تعبر على مسماها من دولة لأخرى أو أنها درجة شرفية أو لها مسمى آخر.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في حالة تعذر الاطلاع على الكلام المقتبس من المصدر الأصلي، يكتب في الهامش: بيانات الوثيقة حسب مصدرها الأصلي، ثم يكتب عبارة: نقلا عن؛ ثم بيانات الوثيقة الواسطة التي نقل عنها.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71857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908720"/>
            <a:ext cx="7772400" cy="4572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الكتب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ولقب الكاتب، عنوان الكتاب، المدينة، بلد طبع، دار الطبع، الطبعة، سنة طبع، ص: رقم الصفحة.</a:t>
            </a:r>
            <a:endParaRPr lang="fr-FR" dirty="0">
              <a:latin typeface="Sakkal Majalla" panose="02000000000000000000" pitchFamily="2" charset="-78"/>
              <a:ea typeface="Calibri"/>
              <a:cs typeface="Sakkal Majalla" panose="02000000000000000000" pitchFamily="2" charset="-78"/>
            </a:endParaRPr>
          </a:p>
          <a:p>
            <a:pPr marL="0" lv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المقالات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الكاتب، عنوان المقال، اسم المجلة، المؤسسة المصدرة للمجلة، المدينة، الدولة، دار الطبع للمجلة، العدد، السنة، ص: رقم الصفحة.</a:t>
            </a:r>
          </a:p>
          <a:p>
            <a:endParaRPr lang="ar-DZ" i="1" dirty="0"/>
          </a:p>
          <a:p>
            <a:endParaRPr lang="ar-DZ" dirty="0"/>
          </a:p>
          <a:p>
            <a:endParaRPr lang="ar-DZ" dirty="0" smtClean="0"/>
          </a:p>
          <a:p>
            <a:endParaRPr lang="ar-DZ" dirty="0"/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08930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476672"/>
            <a:ext cx="7772400" cy="5256584"/>
          </a:xfrm>
        </p:spPr>
        <p:txBody>
          <a:bodyPr>
            <a:normAutofit/>
          </a:bodyPr>
          <a:lstStyle/>
          <a:p>
            <a:pPr lvl="0" algn="ctr"/>
            <a:endParaRPr lang="ar-DZ" b="1" dirty="0"/>
          </a:p>
          <a:p>
            <a:pPr marL="0" lvl="0" indent="0" algn="ctr">
              <a:buNone/>
            </a:pPr>
            <a:r>
              <a:rPr lang="ar-DZ" b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الرسائل الجامعية</a:t>
            </a: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الباحث، عنوان الرسالة، الدرجة العلمية للرسالة، الكلية والجامعة، المدينة، الدولة، سنة المناقشة، ص: رقم الصفحة.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تكتب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المؤسسة المشرفة على المعهد بدل اسم الجامعة.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إذا كانت الرسالة صادرة عن معاهد غير الجامعات: يكتب اسم المعهد.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إذا كانت الرسالة الجامعية مطبوعة تعامل ككتاب.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362092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908720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المحررات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الرسمية </a:t>
            </a:r>
          </a:p>
          <a:p>
            <a:pPr mar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طبيعة القانون: رقمه، تاريخ الإصدار الهجري والميلادي، عنوان القانون، الجريدة الرسمية، الدولة، العدد، تاريخ النشر، ص: رقم الصفحة</a:t>
            </a: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</a:p>
          <a:p>
            <a:pPr marL="0" indent="0">
              <a:buNone/>
            </a:pPr>
            <a:endParaRPr lang="ar-DZ" i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يكتب تاريخ النص رقميا يفصل بينها بعلامة (/) مثلا: المؤرخ في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1440/04/02الموافق  2018/12/10 وقبل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رقم القانون.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إذا كان النص تنظيميا يكتب اسم الجهة الصادرة عنها رئاسة الجمهورية، الوزارة.... إلخ بعد بيان طبيعة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النص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6433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908720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الأحكام والقرارات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القضائية</a:t>
            </a:r>
          </a:p>
          <a:p>
            <a:pPr mar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الحكم القضائي </a:t>
            </a: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، الهيئة المصدرة للحكم، رقم: الملف، تاريخ الحكم، اسم القضية أو طرفيها، الدولة، رقم الفهرس,</a:t>
            </a: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يشار في نهاية البيانات، الى أن الحكم غير منشور إن كان كذلك</a:t>
            </a: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تذكر بيانات المرجع الذي أورد الحكم  بعده</a:t>
            </a:r>
          </a:p>
        </p:txBody>
      </p:sp>
    </p:spTree>
    <p:extLst>
      <p:ext uri="{BB962C8B-B14F-4D97-AF65-F5344CB8AC3E}">
        <p14:creationId xmlns:p14="http://schemas.microsoft.com/office/powerpoint/2010/main" val="40838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76456" cy="604867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المداخلات العلمية </a:t>
            </a:r>
          </a:p>
          <a:p>
            <a:pPr marL="0" indent="0" algn="ctr">
              <a:buNone/>
            </a:pP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ولقب صاحب المداخلة، عنوان المداخلة، </a:t>
            </a: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طبيعة </a:t>
            </a: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الملتقى (وطني، دولي، يوم دراسي، ندوة....)، الجهة المنظمة للمتلقي (كلية </a:t>
            </a: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والجامعة)، </a:t>
            </a: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مدينة وبلد عقد الملتقى، </a:t>
            </a: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تاريخ الملقي، </a:t>
            </a: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ص: رقم الصفحة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الأنترنت</a:t>
            </a:r>
          </a:p>
          <a:p>
            <a:pPr marL="0" lvl="0" indent="0" algn="ctr">
              <a:buNone/>
            </a:pPr>
            <a:endParaRPr lang="ar-DZ" b="1" i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بيانات </a:t>
            </a:r>
            <a:r>
              <a:rPr lang="ar-DZ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الوثيقة (كتاب أو مجلة أو....إلخ)، تاريخ الاطلاع، ساعة الاطلاع، على الموقع الإلكتروني التالي:</a:t>
            </a:r>
            <a:r>
              <a:rPr lang="fr-FR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http// :www</a:t>
            </a:r>
            <a:r>
              <a:rPr lang="fr-FR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……</a:t>
            </a:r>
            <a:endParaRPr lang="ar-DZ" i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يجب أن يكون الموقع: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هو الموقع الرسمي للشخص أو المؤسسة التي تم الاقتباس عنها.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يمنع النقل من الوسائط (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منتديات و مواقع التواصل الاجتماعي).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6055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476672"/>
            <a:ext cx="7772400" cy="6048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ar-SA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الكتاب له مؤلفين:</a:t>
            </a: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اسم ولقب المؤلف الأول، اسم ولقب المؤلف الثاني، بقية البيانات بشكل عادي.</a:t>
            </a:r>
          </a:p>
          <a:p>
            <a:pPr marL="0" lv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الكتاب له أكثر من مؤلفين: 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 ولقب واحد منهم ثم عبارة وآخرون، بقية البيانات بشكل عادي.</a:t>
            </a:r>
          </a:p>
          <a:p>
            <a:pPr marL="0" lv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الكتاب له مترجم أو مترجمين أو محقق أو محققين: 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 ولقب المؤلف، عنوان الكتاب، اسم ولقب المترجم أو المترجمين أو المحقق أو المحققين، بقية البيانات بشكل عادي.</a:t>
            </a:r>
          </a:p>
          <a:p>
            <a:pPr marL="0" lv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المؤلف له أكثر من كتاب وتم استعمالها: 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تطبق القواعد السابقة، عدا أنه يعاد تكرار عنوان الكتاب في كل مرة لتمييزه عن غيره، والباقي دون تغيير.</a:t>
            </a:r>
          </a:p>
          <a:p>
            <a:pPr marL="0" lv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الكتاب صادر عن مؤسسة: 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المؤسسة بدل اسم ولقب المؤلف، بقية البيانات بشكل عادي.</a:t>
            </a:r>
          </a:p>
          <a:p>
            <a:pPr marL="0" lv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الكتاب المجمع: </a:t>
            </a:r>
            <a:endParaRPr lang="fr-FR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i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اسم ولقب مؤلف الدراسة محل الاقتباس، عنوان الدراسة، اسم ولقب الكاتب المجمع، بقية البيانات بشكل عادي.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80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576" y="980728"/>
            <a:ext cx="7772400" cy="4572000"/>
          </a:xfrm>
        </p:spPr>
        <p:txBody>
          <a:bodyPr/>
          <a:lstStyle/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إذا اقتبس الباحث فكرة من كتاب مكتوب من مجموعة دراسات تحمل كل واحدة منها اسم ولقب مؤلفها، ولكن الكتاب يحمل في غلافه عنوانا آخر غير المدرج لدى أصحاب الدراسات: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ملاحظة 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تطبق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نفس القواعد السابقة في اللغة الأجنبية عدا: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أن بداية الكلمات تكون بأحرف كبيرة "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Majuscule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تستبدل عبارة وآخرون في اللغة العربية، بعبارة: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Etal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باللغة الأجنبية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تستبدل عبارة: نقلا عن باللغة العربية، بعبارة: 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in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باللغة الأجنبية.</a:t>
            </a:r>
          </a:p>
        </p:txBody>
      </p:sp>
    </p:spTree>
    <p:extLst>
      <p:ext uri="{BB962C8B-B14F-4D97-AF65-F5344CB8AC3E}">
        <p14:creationId xmlns:p14="http://schemas.microsoft.com/office/powerpoint/2010/main" val="271002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1052736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sz="2800" b="1" dirty="0" smtClean="0">
                <a:latin typeface="Sakkal Majalla" panose="02000000000000000000" pitchFamily="2" charset="-78"/>
                <a:ea typeface="Times New Roman"/>
                <a:cs typeface="Sakkal Majalla" panose="02000000000000000000" pitchFamily="2" charset="-78"/>
              </a:rPr>
              <a:t>أولا: عدد </a:t>
            </a:r>
            <a:r>
              <a:rPr lang="ar-DZ" sz="2800" b="1" dirty="0">
                <a:latin typeface="Sakkal Majalla" panose="02000000000000000000" pitchFamily="2" charset="-78"/>
                <a:ea typeface="Times New Roman"/>
                <a:cs typeface="Sakkal Majalla" panose="02000000000000000000" pitchFamily="2" charset="-78"/>
              </a:rPr>
              <a:t>صفحات </a:t>
            </a:r>
            <a:r>
              <a:rPr lang="ar-DZ" sz="2800" b="1" dirty="0" smtClean="0">
                <a:latin typeface="Sakkal Majalla" panose="02000000000000000000" pitchFamily="2" charset="-78"/>
                <a:ea typeface="Times New Roman"/>
                <a:cs typeface="Sakkal Majalla" panose="02000000000000000000" pitchFamily="2" charset="-78"/>
              </a:rPr>
              <a:t>المذكرة</a:t>
            </a:r>
          </a:p>
          <a:p>
            <a:pPr marL="0" indent="0" algn="ctr">
              <a:buNone/>
            </a:pPr>
            <a:endParaRPr lang="fr-FR" sz="2800" b="1" dirty="0">
              <a:latin typeface="Sakkal Majalla" panose="02000000000000000000" pitchFamily="2" charset="-78"/>
              <a:ea typeface="Times New Roman"/>
              <a:cs typeface="Sakkal Majalla" panose="02000000000000000000" pitchFamily="2" charset="-78"/>
            </a:endParaRPr>
          </a:p>
          <a:p>
            <a:pPr marL="0" lvl="0" indent="0" algn="just">
              <a:buNone/>
            </a:pPr>
            <a:r>
              <a:rPr lang="ar-DZ" sz="2800" dirty="0">
                <a:latin typeface="Sakkal Majalla" panose="02000000000000000000" pitchFamily="2" charset="-78"/>
                <a:ea typeface="Calibri"/>
                <a:cs typeface="Sakkal Majalla" panose="02000000000000000000" pitchFamily="2" charset="-78"/>
              </a:rPr>
              <a:t>يبدأ ترقيم الصفحات من عنوان المقدمة إلى آخر صفحة في الفهرس.</a:t>
            </a:r>
            <a:endParaRPr lang="fr-FR" sz="1600" dirty="0">
              <a:latin typeface="Sakkal Majalla" panose="02000000000000000000" pitchFamily="2" charset="-78"/>
              <a:ea typeface="Calibri"/>
              <a:cs typeface="Sakkal Majalla" panose="02000000000000000000" pitchFamily="2" charset="-78"/>
            </a:endParaRPr>
          </a:p>
          <a:p>
            <a:pPr marL="0" lvl="0" indent="0" algn="just">
              <a:buNone/>
            </a:pPr>
            <a:r>
              <a:rPr lang="ar-DZ" sz="2800" dirty="0">
                <a:latin typeface="Sakkal Majalla" panose="02000000000000000000" pitchFamily="2" charset="-78"/>
                <a:ea typeface="Calibri"/>
                <a:cs typeface="Sakkal Majalla" panose="02000000000000000000" pitchFamily="2" charset="-78"/>
              </a:rPr>
              <a:t>لا تقل صفحات المخطوط من أول صفحة المقدمة إلى آخر صفحة بالفهرس، على:</a:t>
            </a:r>
            <a:endParaRPr lang="fr-FR" sz="1600" dirty="0">
              <a:latin typeface="Sakkal Majalla" panose="02000000000000000000" pitchFamily="2" charset="-78"/>
              <a:ea typeface="Calibri"/>
              <a:cs typeface="Sakkal Majalla" panose="02000000000000000000" pitchFamily="2" charset="-78"/>
            </a:endParaRPr>
          </a:p>
          <a:p>
            <a:pPr marL="0" lvl="0" indent="0" algn="just">
              <a:buNone/>
            </a:pPr>
            <a:r>
              <a:rPr lang="ar-DZ" sz="2800" dirty="0">
                <a:latin typeface="Sakkal Majalla" panose="02000000000000000000" pitchFamily="2" charset="-78"/>
                <a:ea typeface="Calibri"/>
                <a:cs typeface="Sakkal Majalla" panose="02000000000000000000" pitchFamily="2" charset="-78"/>
              </a:rPr>
              <a:t>مذكرات الماستر لا تقل عن 70 صفحة.</a:t>
            </a:r>
            <a:endParaRPr lang="fr-FR" sz="1600" dirty="0">
              <a:latin typeface="Sakkal Majalla" panose="02000000000000000000" pitchFamily="2" charset="-78"/>
              <a:ea typeface="Calibri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sz="2800" dirty="0">
                <a:latin typeface="Sakkal Majalla" panose="02000000000000000000" pitchFamily="2" charset="-78"/>
                <a:ea typeface="Calibri"/>
                <a:cs typeface="Sakkal Majalla" panose="02000000000000000000" pitchFamily="2" charset="-78"/>
              </a:rPr>
              <a:t>رسائل الدكتوراه لا تقل عن 200 صفحة.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86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548680"/>
            <a:ext cx="7772400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في حالة المراجع التي تذكر في الحاشية للمرة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الثانية</a:t>
            </a:r>
          </a:p>
          <a:p>
            <a:pPr mar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المرجع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نفسه: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وتكون في حال تتالي ذكر المرجع وإعادة كتابته للمرة الثانية مباشرة، وتكتب وفقا لما يلي: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(1) معلومات المرجع الأصلي وفقا للمشار إليه أعلاه.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(2) اسم ولقب المؤلف، المرجع نفسه، ص: رقم 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المرجع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السابق: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في حال فصل بين المرجع وإعادة كتابة مرجع أو مصدر لمؤلف آخر، أو انتقلنا لصفحة جديدة  يكتب وفقا لما يلي: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(1) معلومات المرجع الأول وفقا للمشار إليه أعلاه.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(2) معلومات المرجع الثاني وفقا للمشار إليه أعلاه.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(3) اسم ولقب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المؤلف (للمرجع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الأول)، المرجع السابق،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553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836712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ملاحظة</a:t>
            </a:r>
          </a:p>
          <a:p>
            <a:pPr marL="0" indent="0" algn="ctr">
              <a:buNone/>
            </a:pPr>
            <a:endParaRPr lang="ar-DZ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في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اللغة الأجنبية يجب استخدام الآتي: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عبارة المرجع نفسه في اللغة العربية تستبدل بعبارة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Ibid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أو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Ibidem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باللغة الأجنبية.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عبارة المرجع السابق في اللغة العربية تستبدل بعبارة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op. </a:t>
            </a:r>
            <a:r>
              <a:rPr lang="fr-FR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cit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باللغة الأجنبية.</a:t>
            </a:r>
          </a:p>
        </p:txBody>
      </p:sp>
    </p:spTree>
    <p:extLst>
      <p:ext uri="{BB962C8B-B14F-4D97-AF65-F5344CB8AC3E}">
        <p14:creationId xmlns:p14="http://schemas.microsoft.com/office/powerpoint/2010/main" val="210714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7772400" cy="1143000"/>
          </a:xfrm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DZ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و شكرا لحسن الإصغاء</a:t>
            </a:r>
            <a:endParaRPr lang="ar-DZ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052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99592" y="980728"/>
            <a:ext cx="7772400" cy="457200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ثانيا: خصائص الخط</a:t>
            </a:r>
          </a:p>
          <a:p>
            <a:pPr marL="0" indent="0">
              <a:lnSpc>
                <a:spcPct val="120000"/>
              </a:lnSpc>
              <a:buNone/>
            </a:pP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يمنع استخدام أي لون في المذكرة عدا اللون الأسود كلون للكتابة.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يلتزم الطالب بنوع وحجم الخط على النحو التالي: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1081088" indent="-27305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fr-FR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المتن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الخط العربي: (14)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Sim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p</a:t>
            </a:r>
            <a:r>
              <a:rPr lang="en-US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lified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 Arabic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 الأجنبي: (12)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Time New Roman</a:t>
            </a:r>
          </a:p>
          <a:p>
            <a:pPr marL="987425" indent="-273050">
              <a:lnSpc>
                <a:spcPct val="120000"/>
              </a:lnSpc>
              <a:buFont typeface="Wingdings" panose="05000000000000000000" pitchFamily="2" charset="2"/>
              <a:buChar char="v"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الهامش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 العربي: (12) 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Sim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p</a:t>
            </a:r>
            <a:r>
              <a:rPr lang="en-US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lified</a:t>
            </a:r>
            <a:r>
              <a:rPr lang="en-US" dirty="0">
                <a:latin typeface="Sakkal Majalla" panose="02000000000000000000" pitchFamily="2" charset="-78"/>
                <a:cs typeface="Sakkal Majalla" panose="02000000000000000000" pitchFamily="2" charset="-78"/>
              </a:rPr>
              <a:t> Arabic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الخط الأجنبي: (10)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 Time New Roman</a:t>
            </a: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1000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ثالثا: تنسيق الأسطر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والفقرات</a:t>
            </a:r>
          </a:p>
          <a:p>
            <a:pPr marL="0" indent="0">
              <a:buNone/>
            </a:pPr>
            <a:endParaRPr lang="ar-DZ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363538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تكون المسافة بين الأسطر في حدود 01 سم، بزر في لوحة المفاتيح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363538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تبدأ الفقرة  بفراغ في حدود </a:t>
            </a:r>
            <a:r>
              <a:rPr lang="fr-FR" dirty="0">
                <a:latin typeface="Sakkal Majalla" panose="02000000000000000000" pitchFamily="2" charset="-78"/>
                <a:cs typeface="Sakkal Majalla" panose="02000000000000000000" pitchFamily="2" charset="-78"/>
              </a:rPr>
              <a:t>1,25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سم، بزر في لوحة المفاتيح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363538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يجب أن تكون الفقرات متوازية ومضبوطة من الجهتين، بزر في لوحة المفاتيح</a:t>
            </a:r>
          </a:p>
        </p:txBody>
      </p:sp>
    </p:spTree>
    <p:extLst>
      <p:ext uri="{BB962C8B-B14F-4D97-AF65-F5344CB8AC3E}">
        <p14:creationId xmlns:p14="http://schemas.microsoft.com/office/powerpoint/2010/main" val="343194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692696"/>
            <a:ext cx="77724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رابعا: تصميم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الصفحة</a:t>
            </a:r>
          </a:p>
          <a:p>
            <a:pPr marL="0" indent="0" algn="ctr">
              <a:buNone/>
            </a:pP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يمنع استخدام الأشكال والرسومات والرموز </a:t>
            </a:r>
            <a:r>
              <a:rPr lang="ar-DZ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التزينية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يترك على حواف الصفحة فراغ بقيمة: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- 03 سم من اليمين.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- 2.00 سم باقي الجهات.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لا يتم وضع رأس الصفحة.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22929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99592" y="2636912"/>
            <a:ext cx="7772400" cy="1575048"/>
          </a:xfrm>
        </p:spPr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ar-DZ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المحور الثاني: شكليات أجزاء </a:t>
            </a:r>
            <a:r>
              <a:rPr lang="ar-DZ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المخطوط</a:t>
            </a:r>
            <a:endParaRPr lang="ar-DZ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253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914400" y="476672"/>
            <a:ext cx="777240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أولا: الواجهة (صفحة العنوان)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يلتزم الطالب بالنموذج المقرر من طرف الإدارة.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Tx/>
              <a:buChar char="-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يمكن للطالب ذكر الآية القرآنية أو الحديث أو القول المأثور،</a:t>
            </a:r>
          </a:p>
          <a:p>
            <a:pPr>
              <a:buFontTx/>
              <a:buChar char="-"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يلتزم عند ذكر ذلك أن تكون مناسبة مع الموضوع المدروس، عدا البسملة أو دعاء للاستفتاح.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endParaRPr lang="ar-DZ" sz="1300" b="1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ثانيا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الإهداء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اختياري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ثالثا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الشكر </a:t>
            </a:r>
            <a:r>
              <a:rPr lang="ar-DZ" b="1" dirty="0" err="1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والعرفان:</a:t>
            </a:r>
            <a:r>
              <a:rPr lang="ar-DZ" dirty="0" err="1">
                <a:latin typeface="Sakkal Majalla" panose="02000000000000000000" pitchFamily="2" charset="-78"/>
                <a:cs typeface="Sakkal Majalla" panose="02000000000000000000" pitchFamily="2" charset="-78"/>
              </a:rPr>
              <a:t>اختياري</a:t>
            </a:r>
            <a:endParaRPr lang="fr-FR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رابعا</a:t>
            </a: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: قائمة المختصرات:</a:t>
            </a:r>
          </a:p>
          <a:p>
            <a:pPr marL="0" indent="0" algn="ctr">
              <a:buNone/>
            </a:pPr>
            <a:endParaRPr lang="fr-FR" sz="10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يكتب في أول المذكرة، مع احترام الترتيب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الهجائي للرموز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. مثلا: يمكن استخدام رمز للجريدة الرسمية مثل (ج. ر)......إلخ.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endParaRPr lang="ar-DZ" dirty="0"/>
          </a:p>
        </p:txBody>
      </p:sp>
    </p:spTree>
    <p:extLst>
      <p:ext uri="{BB962C8B-B14F-4D97-AF65-F5344CB8AC3E}">
        <p14:creationId xmlns:p14="http://schemas.microsoft.com/office/powerpoint/2010/main" val="151617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548680"/>
            <a:ext cx="8060432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خامسا: </a:t>
            </a:r>
            <a:r>
              <a:rPr lang="ar-DZ" b="1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المقدمة</a:t>
            </a: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-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تكتب نكرة، والحال كذلك للخاتمة.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ترقم بالأرقام العربية 1، 2، 3 ، 4، ...إلخ، كجزء من البحث.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يهمش ما تم اقتباسه فيها، كباقي أجزاء البحث، والحال كذلك للخاتمة.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- لا تعنون عناصر المقدمة.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Tx/>
              <a:buChar char="-"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ترتب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عناصر المقدمة إلزاميا، على النحو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التالي</a:t>
            </a:r>
          </a:p>
          <a:p>
            <a:pPr marL="0" indent="0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ترتب عناصر إلزاميا كما يلي</a:t>
            </a:r>
          </a:p>
          <a:p>
            <a:pPr marL="0" indent="0">
              <a:buNone/>
            </a:pPr>
            <a:r>
              <a:rPr lang="ar-DZ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1 – المدخل للموضوع أو التعريف بالموضوع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2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أهمية دراسة الموضوع. 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3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أسباب اختيار الموضوع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           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4 – الدراسات السابقة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5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الصعوبات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                                                                          6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أهداف الدراسة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7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الإشكالية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                                                                             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8 – المنهج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.</a:t>
            </a: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ctr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9 </a:t>
            </a: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– تقسيم الموضوع.</a:t>
            </a:r>
          </a:p>
          <a:p>
            <a:pPr>
              <a:buFontTx/>
              <a:buChar char="-"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>
              <a:buFontTx/>
              <a:buChar char="-"/>
            </a:pPr>
            <a:endParaRPr lang="ar-DZ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634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155</TotalTime>
  <Words>1911</Words>
  <Application>Microsoft Office PowerPoint</Application>
  <PresentationFormat>Affichage à l'écran (4:3)</PresentationFormat>
  <Paragraphs>232</Paragraphs>
  <Slides>32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32</vt:i4>
      </vt:variant>
    </vt:vector>
  </HeadingPairs>
  <TitlesOfParts>
    <vt:vector size="33" baseType="lpstr">
      <vt:lpstr>Capitaux</vt:lpstr>
      <vt:lpstr>الدليل المنهجي في كتابة المذكرات والرسائل الجامعية</vt:lpstr>
      <vt:lpstr>المحور الأول: الشكليات العامة في الكتابة</vt:lpstr>
      <vt:lpstr>Présentation PowerPoint</vt:lpstr>
      <vt:lpstr>Présentation PowerPoint</vt:lpstr>
      <vt:lpstr>Présentation PowerPoint</vt:lpstr>
      <vt:lpstr>Présentation PowerPoint</vt:lpstr>
      <vt:lpstr>المحور الثاني: شكليات أجزاء المخطوط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المحور الثالث: قواعد التوثيق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و شكرا لحسن الإصغاء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Droit celule informa</dc:creator>
  <cp:lastModifiedBy>Droit celule informa</cp:lastModifiedBy>
  <cp:revision>28</cp:revision>
  <dcterms:created xsi:type="dcterms:W3CDTF">2018-12-10T08:08:11Z</dcterms:created>
  <dcterms:modified xsi:type="dcterms:W3CDTF">2018-12-10T10:53:26Z</dcterms:modified>
</cp:coreProperties>
</file>