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77" r:id="rId2"/>
    <p:sldId id="275" r:id="rId3"/>
    <p:sldId id="278" r:id="rId4"/>
    <p:sldId id="279" r:id="rId5"/>
    <p:sldId id="280" r:id="rId6"/>
    <p:sldId id="283" r:id="rId7"/>
    <p:sldId id="297" r:id="rId8"/>
    <p:sldId id="281" r:id="rId9"/>
    <p:sldId id="268" r:id="rId10"/>
    <p:sldId id="282" r:id="rId11"/>
    <p:sldId id="284" r:id="rId12"/>
    <p:sldId id="285" r:id="rId13"/>
    <p:sldId id="286" r:id="rId14"/>
    <p:sldId id="295" r:id="rId15"/>
    <p:sldId id="296" r:id="rId16"/>
    <p:sldId id="287" r:id="rId17"/>
    <p:sldId id="288" r:id="rId18"/>
    <p:sldId id="300" r:id="rId19"/>
    <p:sldId id="289" r:id="rId20"/>
    <p:sldId id="290" r:id="rId21"/>
    <p:sldId id="291" r:id="rId22"/>
    <p:sldId id="292" r:id="rId23"/>
    <p:sldId id="293" r:id="rId24"/>
    <p:sldId id="299" r:id="rId25"/>
    <p:sldId id="294" r:id="rId26"/>
    <p:sldId id="298" r:id="rId2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r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5" name="Sous-titr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1" name="Espace réservé de la date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9CD3FF3-4545-4775-81A5-20FA8AEBEA89}" type="datetimeFigureOut">
              <a:rPr lang="fr-FR" smtClean="0"/>
              <a:pPr/>
              <a:t>09/12/2018</a:t>
            </a:fld>
            <a:endParaRPr lang="fr-FR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D1E3D22-0296-4974-ABD7-F5C70162CFA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CD3FF3-4545-4775-81A5-20FA8AEBEA89}" type="datetimeFigureOut">
              <a:rPr lang="fr-FR" smtClean="0"/>
              <a:pPr/>
              <a:t>09/12/2018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1E3D22-0296-4974-ABD7-F5C70162CFA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D9CD3FF3-4545-4775-81A5-20FA8AEBEA89}" type="datetimeFigureOut">
              <a:rPr lang="fr-FR" smtClean="0"/>
              <a:pPr/>
              <a:t>09/12/2018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D1E3D22-0296-4974-ABD7-F5C70162CFA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CD3FF3-4545-4775-81A5-20FA8AEBEA89}" type="datetimeFigureOut">
              <a:rPr lang="fr-FR" smtClean="0"/>
              <a:pPr/>
              <a:t>09/12/2018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1E3D22-0296-4974-ABD7-F5C70162CFA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9CD3FF3-4545-4775-81A5-20FA8AEBEA89}" type="datetimeFigureOut">
              <a:rPr lang="fr-FR" smtClean="0"/>
              <a:pPr/>
              <a:t>09/12/2018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CD1E3D22-0296-4974-ABD7-F5C70162CFA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CD3FF3-4545-4775-81A5-20FA8AEBEA89}" type="datetimeFigureOut">
              <a:rPr lang="fr-FR" smtClean="0"/>
              <a:pPr/>
              <a:t>09/12/2018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1E3D22-0296-4974-ABD7-F5C70162CFA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CD3FF3-4545-4775-81A5-20FA8AEBEA89}" type="datetimeFigureOut">
              <a:rPr lang="fr-FR" smtClean="0"/>
              <a:pPr/>
              <a:t>09/12/2018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1E3D22-0296-4974-ABD7-F5C70162CFA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CD3FF3-4545-4775-81A5-20FA8AEBEA89}" type="datetimeFigureOut">
              <a:rPr lang="fr-FR" smtClean="0"/>
              <a:pPr/>
              <a:t>09/12/2018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1E3D22-0296-4974-ABD7-F5C70162CFA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9CD3FF3-4545-4775-81A5-20FA8AEBEA89}" type="datetimeFigureOut">
              <a:rPr lang="fr-FR" smtClean="0"/>
              <a:pPr/>
              <a:t>09/12/2018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1E3D22-0296-4974-ABD7-F5C70162CFA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CD3FF3-4545-4775-81A5-20FA8AEBEA89}" type="datetimeFigureOut">
              <a:rPr lang="fr-FR" smtClean="0"/>
              <a:pPr/>
              <a:t>09/12/2018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1E3D22-0296-4974-ABD7-F5C70162CFA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CD3FF3-4545-4775-81A5-20FA8AEBEA89}" type="datetimeFigureOut">
              <a:rPr lang="fr-FR" smtClean="0"/>
              <a:pPr/>
              <a:t>09/12/2018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1E3D22-0296-4974-ABD7-F5C70162CFA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pour une image 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Espace réservé du titre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1" name="Espace réservé du texte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7" name="Espace réservé de la date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9CD3FF3-4545-4775-81A5-20FA8AEBEA89}" type="datetimeFigureOut">
              <a:rPr lang="fr-FR" smtClean="0"/>
              <a:pPr/>
              <a:t>09/12/2018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D1E3D22-0296-4974-ABD7-F5C70162CFA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 smtClean="0"/>
              <a:t>جامعة سوق </a:t>
            </a:r>
            <a:r>
              <a:rPr lang="ar-DZ" dirty="0" err="1" smtClean="0"/>
              <a:t>اهراس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ar-DZ" dirty="0" smtClean="0"/>
              <a:t>كلية الحقوق والعلوم السياسية </a:t>
            </a:r>
          </a:p>
          <a:p>
            <a:pPr algn="ctr">
              <a:buNone/>
            </a:pPr>
            <a:r>
              <a:rPr lang="ar-DZ" b="1" dirty="0" smtClean="0">
                <a:solidFill>
                  <a:srgbClr val="00B0F0"/>
                </a:solidFill>
              </a:rPr>
              <a:t>يوم دراسي حول منهجية إعداد مذكرات </a:t>
            </a:r>
            <a:r>
              <a:rPr lang="ar-DZ" b="1" dirty="0" err="1" smtClean="0">
                <a:solidFill>
                  <a:srgbClr val="00B0F0"/>
                </a:solidFill>
              </a:rPr>
              <a:t>الماستر</a:t>
            </a:r>
            <a:endParaRPr lang="ar-DZ" b="1" dirty="0" smtClean="0">
              <a:solidFill>
                <a:srgbClr val="00B0F0"/>
              </a:solidFill>
            </a:endParaRPr>
          </a:p>
          <a:p>
            <a:pPr algn="ctr">
              <a:buNone/>
            </a:pPr>
            <a:r>
              <a:rPr lang="ar-DZ" dirty="0" smtClean="0"/>
              <a:t>بتاريخ 10 </a:t>
            </a:r>
            <a:r>
              <a:rPr lang="ar-DZ" dirty="0" err="1" smtClean="0"/>
              <a:t>ديمبر</a:t>
            </a:r>
            <a:r>
              <a:rPr lang="ar-DZ" dirty="0" smtClean="0"/>
              <a:t> 2018</a:t>
            </a:r>
          </a:p>
          <a:p>
            <a:pPr algn="ctr">
              <a:buNone/>
            </a:pPr>
            <a:r>
              <a:rPr lang="ar-DZ" sz="3600" b="1" u="sng" dirty="0" smtClean="0">
                <a:solidFill>
                  <a:srgbClr val="FF0000"/>
                </a:solidFill>
              </a:rPr>
              <a:t>مداخلة بعنوان</a:t>
            </a:r>
          </a:p>
          <a:p>
            <a:pPr algn="ctr">
              <a:buNone/>
            </a:pPr>
            <a:r>
              <a:rPr lang="ar-DZ" sz="3600" b="1" u="sng" dirty="0" smtClean="0">
                <a:solidFill>
                  <a:srgbClr val="FF0000"/>
                </a:solidFill>
              </a:rPr>
              <a:t> إشكالية المذكرة </a:t>
            </a:r>
          </a:p>
          <a:p>
            <a:pPr algn="ctr">
              <a:buNone/>
            </a:pPr>
            <a:r>
              <a:rPr lang="ar-DZ" sz="3600" b="1" u="sng" dirty="0" smtClean="0">
                <a:solidFill>
                  <a:srgbClr val="FF0000"/>
                </a:solidFill>
              </a:rPr>
              <a:t> والعلاقة مع أجزاء البحث </a:t>
            </a:r>
          </a:p>
          <a:p>
            <a:pPr algn="ctr">
              <a:buNone/>
            </a:pPr>
            <a:r>
              <a:rPr lang="ar-DZ" sz="3600" b="1" dirty="0" smtClean="0">
                <a:solidFill>
                  <a:srgbClr val="00B050"/>
                </a:solidFill>
              </a:rPr>
              <a:t>البروفيسور عمار </a:t>
            </a:r>
            <a:r>
              <a:rPr lang="ar-DZ" sz="3600" b="1" dirty="0" err="1" smtClean="0">
                <a:solidFill>
                  <a:srgbClr val="00B050"/>
                </a:solidFill>
              </a:rPr>
              <a:t>بوضياف</a:t>
            </a:r>
            <a:endParaRPr lang="fr-FR" sz="36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DZ" dirty="0" smtClean="0"/>
              <a:t>المنهج العلمي يفرض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None/>
            </a:pPr>
            <a:endParaRPr lang="fr-FR" dirty="0" smtClean="0"/>
          </a:p>
          <a:p>
            <a:pPr lvl="0" algn="r" rtl="1"/>
            <a:r>
              <a:rPr lang="ar-DZ" b="1" u="sng" dirty="0" smtClean="0">
                <a:solidFill>
                  <a:srgbClr val="FF0000"/>
                </a:solidFill>
              </a:rPr>
              <a:t>عنوان</a:t>
            </a:r>
            <a:r>
              <a:rPr lang="ar-DZ" b="1" dirty="0" smtClean="0">
                <a:solidFill>
                  <a:schemeClr val="accent1">
                    <a:lumMod val="75000"/>
                  </a:schemeClr>
                </a:solidFill>
              </a:rPr>
              <a:t> دقيق ومحدد</a:t>
            </a:r>
            <a:endParaRPr lang="fr-FR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0" algn="r" rtl="1"/>
            <a:r>
              <a:rPr lang="ar-DZ" b="1" dirty="0" smtClean="0">
                <a:solidFill>
                  <a:schemeClr val="accent1">
                    <a:lumMod val="75000"/>
                  </a:schemeClr>
                </a:solidFill>
              </a:rPr>
              <a:t>إشكالية – تشغل بال الباحث</a:t>
            </a:r>
            <a:endParaRPr lang="fr-FR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0" algn="r" rtl="1"/>
            <a:r>
              <a:rPr lang="ar-DZ" b="1" u="sng" dirty="0" smtClean="0">
                <a:solidFill>
                  <a:srgbClr val="FF0000"/>
                </a:solidFill>
              </a:rPr>
              <a:t>خطة</a:t>
            </a:r>
            <a:r>
              <a:rPr lang="ar-DZ" b="1" dirty="0" smtClean="0">
                <a:solidFill>
                  <a:schemeClr val="accent1">
                    <a:lumMod val="75000"/>
                  </a:schemeClr>
                </a:solidFill>
              </a:rPr>
              <a:t> بحث-  تفرض </a:t>
            </a:r>
            <a:r>
              <a:rPr lang="ar-DZ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تنظيم </a:t>
            </a:r>
            <a:r>
              <a:rPr lang="ar-DZ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ar-DZ" b="1" dirty="0" err="1" smtClean="0">
                <a:solidFill>
                  <a:schemeClr val="accent1">
                    <a:lumMod val="75000"/>
                  </a:schemeClr>
                </a:solidFill>
              </a:rPr>
              <a:t>و</a:t>
            </a:r>
            <a:r>
              <a:rPr lang="ar-DZ" b="1" dirty="0" smtClean="0">
                <a:solidFill>
                  <a:schemeClr val="accent1">
                    <a:lumMod val="75000"/>
                  </a:schemeClr>
                </a:solidFill>
              </a:rPr>
              <a:t> عرض المعلومات أو الأفكار ببنية متجانسة.</a:t>
            </a:r>
            <a:endParaRPr lang="fr-FR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0" algn="r" rtl="1"/>
            <a:r>
              <a:rPr lang="ar-DZ" b="1" u="sng" dirty="0" smtClean="0">
                <a:solidFill>
                  <a:srgbClr val="FF0000"/>
                </a:solidFill>
              </a:rPr>
              <a:t>مضمون</a:t>
            </a:r>
            <a:r>
              <a:rPr lang="ar-DZ" b="1" dirty="0" smtClean="0">
                <a:solidFill>
                  <a:schemeClr val="accent1">
                    <a:lumMod val="75000"/>
                  </a:schemeClr>
                </a:solidFill>
              </a:rPr>
              <a:t> يحتوي على تحليل، معالجة، برهان، وشخصية باحث</a:t>
            </a:r>
            <a:endParaRPr lang="fr-FR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0" algn="r" rtl="1"/>
            <a:r>
              <a:rPr lang="ar-DZ" b="1" u="sng" dirty="0" smtClean="0">
                <a:solidFill>
                  <a:srgbClr val="FF0000"/>
                </a:solidFill>
              </a:rPr>
              <a:t>نتائج: دليل جهد الباحث</a:t>
            </a:r>
            <a:r>
              <a:rPr lang="ar-DZ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fr-FR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0" algn="r" rtl="1"/>
            <a:r>
              <a:rPr lang="ar-DZ" b="1" u="sng" dirty="0" smtClean="0">
                <a:solidFill>
                  <a:srgbClr val="FF0000"/>
                </a:solidFill>
              </a:rPr>
              <a:t>رصيد مرجعي: ينم عن درجة عمق، جدية باحث</a:t>
            </a:r>
            <a:endParaRPr lang="fr-FR" u="sng" dirty="0" smtClean="0">
              <a:solidFill>
                <a:srgbClr val="FF0000"/>
              </a:solidFill>
            </a:endParaRPr>
          </a:p>
          <a:p>
            <a:pPr algn="r"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 smtClean="0"/>
              <a:t>المذكرة هوية علمية للطالب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ar-DZ" b="1" u="sng" dirty="0" smtClean="0">
                <a:solidFill>
                  <a:srgbClr val="FF0000"/>
                </a:solidFill>
              </a:rPr>
              <a:t>الشعار</a:t>
            </a:r>
            <a:r>
              <a:rPr lang="ar-DZ" b="1" u="sng" dirty="0" smtClean="0"/>
              <a:t>:</a:t>
            </a:r>
          </a:p>
          <a:p>
            <a:pPr algn="r">
              <a:buNone/>
            </a:pPr>
            <a:r>
              <a:rPr lang="ar-DZ" dirty="0" smtClean="0"/>
              <a:t>مذكرتي </a:t>
            </a:r>
            <a:r>
              <a:rPr lang="ar-DZ" b="1" u="sng" dirty="0" smtClean="0">
                <a:solidFill>
                  <a:srgbClr val="FF0000"/>
                </a:solidFill>
              </a:rPr>
              <a:t>هويتي</a:t>
            </a:r>
            <a:r>
              <a:rPr lang="ar-DZ" dirty="0" smtClean="0"/>
              <a:t>- الهوية العلمية.</a:t>
            </a:r>
          </a:p>
          <a:p>
            <a:pPr algn="r">
              <a:buNone/>
            </a:pPr>
            <a:r>
              <a:rPr lang="ar-DZ" dirty="0" smtClean="0"/>
              <a:t>-</a:t>
            </a:r>
            <a:r>
              <a:rPr lang="ar-DZ" dirty="0" smtClean="0">
                <a:solidFill>
                  <a:srgbClr val="FF0000"/>
                </a:solidFill>
              </a:rPr>
              <a:t>أثر</a:t>
            </a:r>
            <a:r>
              <a:rPr lang="ar-DZ" dirty="0" smtClean="0"/>
              <a:t> الطالب</a:t>
            </a:r>
          </a:p>
          <a:p>
            <a:pPr algn="r">
              <a:buNone/>
            </a:pPr>
            <a:r>
              <a:rPr lang="ar-DZ" dirty="0" smtClean="0"/>
              <a:t>-ت</a:t>
            </a:r>
            <a:r>
              <a:rPr lang="ar-DZ" dirty="0" smtClean="0">
                <a:solidFill>
                  <a:srgbClr val="FF0000"/>
                </a:solidFill>
              </a:rPr>
              <a:t>راثه</a:t>
            </a:r>
            <a:r>
              <a:rPr lang="ar-DZ" dirty="0" smtClean="0"/>
              <a:t>- تودع في المكتبة- تصبح رصيدا الكترونيا</a:t>
            </a:r>
          </a:p>
          <a:p>
            <a:pPr algn="r">
              <a:buNone/>
            </a:pPr>
            <a:r>
              <a:rPr lang="ar-DZ" dirty="0" smtClean="0"/>
              <a:t>-</a:t>
            </a:r>
            <a:r>
              <a:rPr lang="ar-DZ" dirty="0" smtClean="0">
                <a:solidFill>
                  <a:srgbClr val="FF0000"/>
                </a:solidFill>
              </a:rPr>
              <a:t>شخصيته العلمية</a:t>
            </a:r>
            <a:r>
              <a:rPr lang="ar-DZ" dirty="0" smtClean="0"/>
              <a:t>.</a:t>
            </a:r>
          </a:p>
          <a:p>
            <a:pPr algn="ctr">
              <a:buNone/>
            </a:pPr>
            <a:r>
              <a:rPr lang="ar-DZ" sz="4800" b="1" dirty="0" smtClean="0">
                <a:solidFill>
                  <a:schemeClr val="accent1">
                    <a:lumMod val="75000"/>
                  </a:schemeClr>
                </a:solidFill>
              </a:rPr>
              <a:t>أقرأ مذكرتك أقول </a:t>
            </a:r>
            <a:r>
              <a:rPr lang="ar-DZ" sz="4800" b="1" dirty="0" err="1" smtClean="0">
                <a:solidFill>
                  <a:schemeClr val="accent1">
                    <a:lumMod val="75000"/>
                  </a:schemeClr>
                </a:solidFill>
              </a:rPr>
              <a:t>لك</a:t>
            </a:r>
            <a:r>
              <a:rPr lang="ar-DZ" sz="4800" b="1" dirty="0" smtClean="0">
                <a:solidFill>
                  <a:schemeClr val="accent1">
                    <a:lumMod val="75000"/>
                  </a:schemeClr>
                </a:solidFill>
              </a:rPr>
              <a:t> من أنت</a:t>
            </a:r>
            <a:endParaRPr lang="fr-FR" sz="48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 smtClean="0"/>
              <a:t>الإشكالية من عناصر المقدمة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>
              <a:buNone/>
            </a:pPr>
            <a:r>
              <a:rPr lang="ar-DZ" sz="3200" dirty="0" smtClean="0"/>
              <a:t>و</a:t>
            </a:r>
            <a:r>
              <a:rPr lang="ar-DZ" sz="3200" b="1" u="sng" dirty="0" smtClean="0">
                <a:solidFill>
                  <a:srgbClr val="FF0000"/>
                </a:solidFill>
              </a:rPr>
              <a:t>المقدمة</a:t>
            </a:r>
            <a:r>
              <a:rPr lang="ar-DZ" sz="3200" dirty="0" smtClean="0"/>
              <a:t> هي المحطة الأولى </a:t>
            </a:r>
            <a:r>
              <a:rPr lang="ar-DZ" sz="3200" b="1" u="sng" dirty="0" smtClean="0">
                <a:solidFill>
                  <a:srgbClr val="FF0000"/>
                </a:solidFill>
              </a:rPr>
              <a:t>قراءة وترتيبا</a:t>
            </a:r>
            <a:r>
              <a:rPr lang="ar-DZ" sz="3200" dirty="0" smtClean="0"/>
              <a:t>.</a:t>
            </a:r>
          </a:p>
          <a:p>
            <a:pPr algn="r" rtl="1">
              <a:buNone/>
            </a:pPr>
            <a:r>
              <a:rPr lang="ar-DZ" sz="3200" dirty="0" smtClean="0"/>
              <a:t>- هي الواجهة </a:t>
            </a:r>
          </a:p>
          <a:p>
            <a:pPr algn="r" rtl="1">
              <a:buNone/>
            </a:pPr>
            <a:r>
              <a:rPr lang="ar-DZ" sz="3200" dirty="0" smtClean="0"/>
              <a:t>من خلالها نقف عند :</a:t>
            </a:r>
          </a:p>
          <a:p>
            <a:pPr algn="ctr" rtl="1">
              <a:buNone/>
            </a:pPr>
            <a:r>
              <a:rPr lang="ar-DZ" sz="3200" dirty="0" smtClean="0">
                <a:solidFill>
                  <a:srgbClr val="FF0000"/>
                </a:solidFill>
              </a:rPr>
              <a:t>*أهمية البحث- *دوافع الاختيار</a:t>
            </a:r>
          </a:p>
          <a:p>
            <a:pPr algn="ctr" rtl="1">
              <a:buNone/>
            </a:pPr>
            <a:r>
              <a:rPr lang="ar-DZ" sz="3200" dirty="0" smtClean="0">
                <a:solidFill>
                  <a:srgbClr val="FF0000"/>
                </a:solidFill>
              </a:rPr>
              <a:t>*</a:t>
            </a:r>
            <a:r>
              <a:rPr lang="ar-DZ" sz="3200" b="1" u="sng" dirty="0" smtClean="0">
                <a:solidFill>
                  <a:schemeClr val="accent1">
                    <a:lumMod val="75000"/>
                  </a:schemeClr>
                </a:solidFill>
              </a:rPr>
              <a:t>إشكالية البحث </a:t>
            </a:r>
            <a:r>
              <a:rPr lang="ar-DZ" sz="3200" dirty="0" smtClean="0">
                <a:solidFill>
                  <a:srgbClr val="FF0000"/>
                </a:solidFill>
              </a:rPr>
              <a:t>*منهج البحث</a:t>
            </a:r>
            <a:r>
              <a:rPr lang="fr-FR" sz="3200" dirty="0" smtClean="0">
                <a:solidFill>
                  <a:srgbClr val="FF0000"/>
                </a:solidFill>
              </a:rPr>
              <a:t> </a:t>
            </a:r>
            <a:endParaRPr lang="ar-DZ" sz="3200" dirty="0" smtClean="0">
              <a:solidFill>
                <a:srgbClr val="FF0000"/>
              </a:solidFill>
            </a:endParaRPr>
          </a:p>
          <a:p>
            <a:pPr algn="ctr" rtl="1">
              <a:buNone/>
            </a:pPr>
            <a:r>
              <a:rPr lang="ar-DZ" sz="3200" dirty="0" smtClean="0">
                <a:solidFill>
                  <a:srgbClr val="FF0000"/>
                </a:solidFill>
              </a:rPr>
              <a:t>*تحديد المصطلحات *أهداف </a:t>
            </a:r>
            <a:r>
              <a:rPr lang="ar-DZ" sz="3200" dirty="0" smtClean="0">
                <a:solidFill>
                  <a:srgbClr val="FF0000"/>
                </a:solidFill>
              </a:rPr>
              <a:t>البحث-* دراسات سابقة</a:t>
            </a:r>
          </a:p>
          <a:p>
            <a:pPr algn="ctr" rtl="1">
              <a:buNone/>
            </a:pPr>
            <a:r>
              <a:rPr lang="ar-DZ" sz="3200" dirty="0" smtClean="0">
                <a:solidFill>
                  <a:srgbClr val="FF0000"/>
                </a:solidFill>
              </a:rPr>
              <a:t>*صعوبات     *خطة البحث</a:t>
            </a:r>
          </a:p>
          <a:p>
            <a:pPr algn="r"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 smtClean="0"/>
              <a:t>تعريفها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r">
              <a:buNone/>
            </a:pPr>
            <a:r>
              <a:rPr lang="ar-DZ" sz="3200" dirty="0" smtClean="0">
                <a:solidFill>
                  <a:srgbClr val="FF0000"/>
                </a:solidFill>
              </a:rPr>
              <a:t>تساؤل ضخم- جوهري-مركزي يحمل عمقا </a:t>
            </a:r>
            <a:r>
              <a:rPr lang="ar-DZ" sz="3200" dirty="0" err="1" smtClean="0">
                <a:solidFill>
                  <a:srgbClr val="FF0000"/>
                </a:solidFill>
              </a:rPr>
              <a:t>و</a:t>
            </a:r>
            <a:r>
              <a:rPr lang="ar-DZ" sz="3200" dirty="0" smtClean="0">
                <a:solidFill>
                  <a:srgbClr val="FF0000"/>
                </a:solidFill>
              </a:rPr>
              <a:t> يستحق الاعتناء </a:t>
            </a:r>
            <a:r>
              <a:rPr lang="ar-DZ" sz="3200" dirty="0" err="1" smtClean="0">
                <a:solidFill>
                  <a:srgbClr val="FF0000"/>
                </a:solidFill>
              </a:rPr>
              <a:t>به</a:t>
            </a:r>
            <a:r>
              <a:rPr lang="ar-DZ" sz="3200" dirty="0" smtClean="0">
                <a:solidFill>
                  <a:srgbClr val="FF0000"/>
                </a:solidFill>
              </a:rPr>
              <a:t> راود الباحث فأراد أن يرافقه في رحلة علمية ليجيب عنه على مراحل وصولا لحقيقة علمية.</a:t>
            </a:r>
          </a:p>
          <a:p>
            <a:pPr algn="r">
              <a:buNone/>
            </a:pPr>
            <a:r>
              <a:rPr lang="ar-DZ" sz="3200" dirty="0" smtClean="0">
                <a:solidFill>
                  <a:srgbClr val="FF0000"/>
                </a:solidFill>
              </a:rPr>
              <a:t>عبارة عن موقف / ظاهرة/غامضة بحاجة لتفسير، هي مجموعة أسئلة مركبة تختزل عادة في سؤال محوري أو مركزي</a:t>
            </a:r>
            <a:r>
              <a:rPr lang="fr-FR" sz="3200" dirty="0" smtClean="0">
                <a:solidFill>
                  <a:srgbClr val="FF0000"/>
                </a:solidFill>
              </a:rPr>
              <a:t>.</a:t>
            </a:r>
          </a:p>
          <a:p>
            <a:pPr algn="ctr">
              <a:buNone/>
            </a:pPr>
            <a:r>
              <a:rPr lang="fr-FR" sz="3200" dirty="0" smtClean="0">
                <a:solidFill>
                  <a:srgbClr val="FF0000"/>
                </a:solidFill>
              </a:rPr>
              <a:t>Une problématique  est  un  ensemble  complexe  de  problèmes</a:t>
            </a:r>
            <a:endParaRPr lang="ar-DZ" sz="3200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ar-DZ" sz="3200" dirty="0" smtClean="0">
                <a:solidFill>
                  <a:srgbClr val="FF0000"/>
                </a:solidFill>
              </a:rPr>
              <a:t>الإشكالية هي العقبة الكبرى تقف أمام كل باحث- </a:t>
            </a:r>
            <a:r>
              <a:rPr lang="ar-DZ" sz="3200" b="1" u="sng" dirty="0" smtClean="0">
                <a:solidFill>
                  <a:srgbClr val="FF0000"/>
                </a:solidFill>
              </a:rPr>
              <a:t>هي استقصاء كبير- </a:t>
            </a:r>
            <a:r>
              <a:rPr lang="ar-DZ" sz="3200" dirty="0" smtClean="0">
                <a:solidFill>
                  <a:srgbClr val="FF0000"/>
                </a:solidFill>
              </a:rPr>
              <a:t>أو </a:t>
            </a:r>
            <a:r>
              <a:rPr lang="ar-DZ" sz="3200" b="1" u="sng" dirty="0" smtClean="0">
                <a:solidFill>
                  <a:srgbClr val="FF0000"/>
                </a:solidFill>
              </a:rPr>
              <a:t>استعلام ضخم</a:t>
            </a:r>
          </a:p>
          <a:p>
            <a:pPr algn="r"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 smtClean="0"/>
              <a:t>عنصر ثابت في كل البحوث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r"/>
            <a:r>
              <a:rPr lang="ar-DZ" dirty="0" smtClean="0"/>
              <a:t>*درست </a:t>
            </a:r>
            <a:r>
              <a:rPr lang="ar-DZ" b="1" u="sng" dirty="0" smtClean="0">
                <a:solidFill>
                  <a:srgbClr val="FF0000"/>
                </a:solidFill>
              </a:rPr>
              <a:t>مجموعة كبيرة </a:t>
            </a:r>
            <a:r>
              <a:rPr lang="ar-DZ" dirty="0" smtClean="0"/>
              <a:t>من </a:t>
            </a:r>
            <a:r>
              <a:rPr lang="ar-DZ" dirty="0" smtClean="0">
                <a:solidFill>
                  <a:srgbClr val="FF0000"/>
                </a:solidFill>
              </a:rPr>
              <a:t>مقدمات</a:t>
            </a:r>
            <a:r>
              <a:rPr lang="ar-DZ" dirty="0" smtClean="0"/>
              <a:t> بعض </a:t>
            </a:r>
            <a:r>
              <a:rPr lang="ar-DZ" dirty="0" smtClean="0">
                <a:solidFill>
                  <a:srgbClr val="FF0000"/>
                </a:solidFill>
              </a:rPr>
              <a:t>الأطروحات</a:t>
            </a:r>
            <a:r>
              <a:rPr lang="ar-DZ" dirty="0" smtClean="0"/>
              <a:t> </a:t>
            </a:r>
            <a:r>
              <a:rPr lang="ar-DZ" dirty="0" smtClean="0">
                <a:solidFill>
                  <a:srgbClr val="FF0000"/>
                </a:solidFill>
              </a:rPr>
              <a:t>والمذكرات</a:t>
            </a:r>
            <a:r>
              <a:rPr lang="ar-DZ" dirty="0" smtClean="0"/>
              <a:t> في </a:t>
            </a:r>
            <a:r>
              <a:rPr lang="ar-DZ" b="1" u="sng" dirty="0" smtClean="0">
                <a:solidFill>
                  <a:srgbClr val="FF0000"/>
                </a:solidFill>
              </a:rPr>
              <a:t>أكثر من 300 جامعة </a:t>
            </a:r>
            <a:r>
              <a:rPr lang="ar-DZ" dirty="0" smtClean="0"/>
              <a:t>بعدد إجمالي تجاوز </a:t>
            </a:r>
            <a:r>
              <a:rPr lang="ar-DZ" b="1" u="sng" dirty="0" smtClean="0">
                <a:solidFill>
                  <a:srgbClr val="FF0000"/>
                </a:solidFill>
              </a:rPr>
              <a:t>1000</a:t>
            </a:r>
            <a:r>
              <a:rPr lang="ar-DZ" dirty="0" smtClean="0"/>
              <a:t> في التخصصات التالية اطلع عليها الباحث على سبيل الاستئناس.</a:t>
            </a:r>
          </a:p>
          <a:p>
            <a:pPr algn="ctr"/>
            <a:r>
              <a:rPr lang="ar-DZ" b="1" u="sng" dirty="0" smtClean="0">
                <a:solidFill>
                  <a:srgbClr val="FF0000"/>
                </a:solidFill>
              </a:rPr>
              <a:t>الغرض: معرفة ما هو قار في المقدمة  من عدمه</a:t>
            </a:r>
          </a:p>
          <a:p>
            <a:pPr algn="r"/>
            <a:r>
              <a:rPr lang="ar-DZ" dirty="0" smtClean="0"/>
              <a:t>-الحقوق</a:t>
            </a:r>
          </a:p>
          <a:p>
            <a:pPr algn="r"/>
            <a:r>
              <a:rPr lang="ar-DZ" dirty="0" smtClean="0"/>
              <a:t>-العلوم السياسية .</a:t>
            </a:r>
            <a:endParaRPr lang="fr-FR" dirty="0" smtClean="0"/>
          </a:p>
          <a:p>
            <a:pPr algn="r"/>
            <a:r>
              <a:rPr lang="ar-DZ" dirty="0" smtClean="0"/>
              <a:t>-علم الاجتماع</a:t>
            </a:r>
            <a:endParaRPr lang="fr-FR" dirty="0" smtClean="0"/>
          </a:p>
          <a:p>
            <a:pPr algn="r"/>
            <a:r>
              <a:rPr lang="ar-DZ" dirty="0" smtClean="0"/>
              <a:t>-العلوم الاقتصادية</a:t>
            </a:r>
            <a:endParaRPr lang="fr-FR" dirty="0" smtClean="0"/>
          </a:p>
          <a:p>
            <a:pPr algn="r"/>
            <a:r>
              <a:rPr lang="ar-DZ" dirty="0" smtClean="0"/>
              <a:t>-الأدب العربي</a:t>
            </a:r>
            <a:endParaRPr lang="fr-FR" dirty="0" smtClean="0"/>
          </a:p>
          <a:p>
            <a:pPr algn="r"/>
            <a:r>
              <a:rPr lang="ar-DZ" dirty="0" smtClean="0"/>
              <a:t>العلوم الشرعية</a:t>
            </a:r>
            <a:endParaRPr lang="fr-FR" dirty="0" smtClean="0"/>
          </a:p>
          <a:p>
            <a:pPr algn="r"/>
            <a:r>
              <a:rPr lang="ar-DZ" dirty="0" smtClean="0"/>
              <a:t>علوم التربية</a:t>
            </a:r>
            <a:endParaRPr lang="fr-FR" dirty="0" smtClean="0"/>
          </a:p>
          <a:p>
            <a:pPr algn="r"/>
            <a:r>
              <a:rPr lang="ar-DZ" dirty="0" smtClean="0"/>
              <a:t>-الفلسفة</a:t>
            </a:r>
            <a:endParaRPr lang="fr-FR" dirty="0" smtClean="0"/>
          </a:p>
          <a:p>
            <a:pPr algn="r"/>
            <a:endParaRPr lang="fr-F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r>
              <a:rPr lang="ar-DZ" dirty="0" smtClean="0"/>
              <a:t>-علوم الإعلام والاتصال</a:t>
            </a:r>
          </a:p>
          <a:p>
            <a:pPr algn="r"/>
            <a:r>
              <a:rPr lang="ar-DZ" dirty="0" smtClean="0"/>
              <a:t>-الرياضيات</a:t>
            </a:r>
            <a:endParaRPr lang="fr-FR" dirty="0" smtClean="0"/>
          </a:p>
          <a:p>
            <a:pPr algn="r"/>
            <a:r>
              <a:rPr lang="ar-DZ" dirty="0" smtClean="0"/>
              <a:t>-التاريخ</a:t>
            </a:r>
            <a:endParaRPr lang="fr-FR" dirty="0" smtClean="0"/>
          </a:p>
          <a:p>
            <a:pPr algn="r"/>
            <a:r>
              <a:rPr lang="ar-DZ" dirty="0" smtClean="0"/>
              <a:t>-الطب</a:t>
            </a:r>
            <a:endParaRPr lang="fr-FR" dirty="0" smtClean="0"/>
          </a:p>
          <a:p>
            <a:pPr algn="r"/>
            <a:r>
              <a:rPr lang="ar-DZ" dirty="0" smtClean="0"/>
              <a:t>الصيدلة</a:t>
            </a:r>
          </a:p>
          <a:p>
            <a:pPr algn="ctr">
              <a:buNone/>
            </a:pPr>
            <a:r>
              <a:rPr lang="ar-DZ" b="1" u="sng" dirty="0" smtClean="0">
                <a:solidFill>
                  <a:srgbClr val="FF0000"/>
                </a:solidFill>
              </a:rPr>
              <a:t>النتيجة</a:t>
            </a:r>
            <a:r>
              <a:rPr lang="ar-DZ" b="1" u="sng" dirty="0" smtClean="0"/>
              <a:t>: </a:t>
            </a:r>
          </a:p>
          <a:p>
            <a:pPr algn="r">
              <a:buNone/>
            </a:pPr>
            <a:r>
              <a:rPr lang="ar-DZ" dirty="0" smtClean="0"/>
              <a:t>الإشكالية </a:t>
            </a:r>
            <a:r>
              <a:rPr lang="ar-DZ" b="1" u="sng" dirty="0" smtClean="0">
                <a:solidFill>
                  <a:srgbClr val="FF0000"/>
                </a:solidFill>
              </a:rPr>
              <a:t>مجمع عليها </a:t>
            </a:r>
            <a:r>
              <a:rPr lang="ar-DZ" dirty="0" smtClean="0"/>
              <a:t>في  كل العلوم. </a:t>
            </a:r>
            <a:r>
              <a:rPr lang="ar-DZ" dirty="0" smtClean="0">
                <a:solidFill>
                  <a:srgbClr val="FF0000"/>
                </a:solidFill>
              </a:rPr>
              <a:t>4 أسطر 28 سطرا باللغة الفرنسية</a:t>
            </a:r>
            <a:r>
              <a:rPr lang="ar-DZ" dirty="0" smtClean="0"/>
              <a:t>.</a:t>
            </a:r>
            <a:endParaRPr lang="fr-F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 smtClean="0"/>
              <a:t>أهميتها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r">
              <a:buNone/>
            </a:pPr>
            <a:r>
              <a:rPr lang="ar-DZ" dirty="0" smtClean="0">
                <a:solidFill>
                  <a:srgbClr val="FF0000"/>
                </a:solidFill>
              </a:rPr>
              <a:t>1-العمود الفقري للبحث ونقطة الارتكاز فيه .هي بمثابة الجهاز العصبي بالنسبة للإنسان. هي بمثابة جهاز تحكم بالنسبة للطائرة.هي الفكرة المديرة للبحث.</a:t>
            </a:r>
            <a:endParaRPr lang="fr-FR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fr-FR" dirty="0" smtClean="0">
                <a:solidFill>
                  <a:srgbClr val="FF0000"/>
                </a:solidFill>
              </a:rPr>
              <a:t>L idée directrice      </a:t>
            </a:r>
            <a:endParaRPr lang="ar-DZ" dirty="0" smtClean="0">
              <a:solidFill>
                <a:srgbClr val="FF0000"/>
              </a:solidFill>
            </a:endParaRPr>
          </a:p>
          <a:p>
            <a:pPr algn="r">
              <a:buNone/>
            </a:pPr>
            <a:r>
              <a:rPr lang="ar-DZ" dirty="0" smtClean="0">
                <a:solidFill>
                  <a:srgbClr val="FF0000"/>
                </a:solidFill>
              </a:rPr>
              <a:t>2-هي من تستفز الباحث وتدفعه للبحث.</a:t>
            </a:r>
          </a:p>
          <a:p>
            <a:pPr algn="r">
              <a:buNone/>
            </a:pPr>
            <a:r>
              <a:rPr lang="ar-DZ" dirty="0" smtClean="0">
                <a:solidFill>
                  <a:srgbClr val="FF0000"/>
                </a:solidFill>
              </a:rPr>
              <a:t>3-هي من تستفز القارئ وتدفعه للقراءة.</a:t>
            </a:r>
          </a:p>
          <a:p>
            <a:pPr algn="r">
              <a:buNone/>
            </a:pPr>
            <a:r>
              <a:rPr lang="ar-DZ" dirty="0" smtClean="0">
                <a:solidFill>
                  <a:srgbClr val="FF0000"/>
                </a:solidFill>
              </a:rPr>
              <a:t>4-هي من تستفز الباحث الآخر فيربط بين دراستك ودراسته.</a:t>
            </a:r>
          </a:p>
          <a:p>
            <a:pPr algn="r">
              <a:buNone/>
            </a:pPr>
            <a:r>
              <a:rPr lang="ar-DZ" dirty="0" smtClean="0">
                <a:solidFill>
                  <a:srgbClr val="FF0000"/>
                </a:solidFill>
              </a:rPr>
              <a:t>5-تساهم في جودة البحث العلمي-علاقة مع الجودة.</a:t>
            </a:r>
          </a:p>
          <a:p>
            <a:pPr algn="r">
              <a:buNone/>
            </a:pPr>
            <a:r>
              <a:rPr lang="ar-DZ" dirty="0" smtClean="0">
                <a:solidFill>
                  <a:srgbClr val="FF0000"/>
                </a:solidFill>
              </a:rPr>
              <a:t>6-الموضوع الخالي من الإشكالية لا قيمة علمية له.</a:t>
            </a:r>
          </a:p>
          <a:p>
            <a:pPr algn="r">
              <a:buNone/>
            </a:pPr>
            <a:r>
              <a:rPr lang="ar-DZ" dirty="0" smtClean="0">
                <a:solidFill>
                  <a:srgbClr val="FF0000"/>
                </a:solidFill>
              </a:rPr>
              <a:t>7-بتوافر الإشكالية يضعنا الباحث أمام مجهول نود معرفته ويصبح معلوما في متن البحث..</a:t>
            </a:r>
          </a:p>
          <a:p>
            <a:pPr algn="r">
              <a:buNone/>
            </a:pPr>
            <a:r>
              <a:rPr lang="ar-DZ" dirty="0" smtClean="0">
                <a:solidFill>
                  <a:srgbClr val="FF0000"/>
                </a:solidFill>
              </a:rPr>
              <a:t>8-لماذا نبحث إذا انعدمت الإشكالية</a:t>
            </a:r>
            <a:endParaRPr lang="fr-F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 smtClean="0"/>
              <a:t>خصائصها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>
              <a:buNone/>
            </a:pPr>
            <a:r>
              <a:rPr lang="ar-DZ" dirty="0" smtClean="0">
                <a:solidFill>
                  <a:srgbClr val="FF0000"/>
                </a:solidFill>
              </a:rPr>
              <a:t> بعد </a:t>
            </a:r>
            <a:r>
              <a:rPr lang="ar-DZ" b="1" u="sng" dirty="0" smtClean="0">
                <a:solidFill>
                  <a:srgbClr val="FF0000"/>
                </a:solidFill>
              </a:rPr>
              <a:t>مرحلة الشعور </a:t>
            </a:r>
            <a:r>
              <a:rPr lang="ar-DZ" dirty="0" smtClean="0">
                <a:solidFill>
                  <a:srgbClr val="FF0000"/>
                </a:solidFill>
              </a:rPr>
              <a:t>بالمشكلة كما عبر عنه البعض نرسم تساؤلنا الضخم والمركزي على نحو يراعى فيه ما يلي:</a:t>
            </a:r>
          </a:p>
          <a:p>
            <a:pPr algn="r">
              <a:buNone/>
            </a:pPr>
            <a:r>
              <a:rPr lang="ar-DZ" dirty="0" smtClean="0">
                <a:solidFill>
                  <a:srgbClr val="FF0000"/>
                </a:solidFill>
              </a:rPr>
              <a:t>1-</a:t>
            </a:r>
            <a:r>
              <a:rPr lang="ar-DZ" b="1" u="sng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الوضوح</a:t>
            </a:r>
            <a:r>
              <a:rPr lang="ar-DZ" dirty="0" smtClean="0">
                <a:solidFill>
                  <a:srgbClr val="FF0000"/>
                </a:solidFill>
              </a:rPr>
              <a:t>- نجتنب الإبهام. مثلا ” أثر الإصلاحات على حياة المواطن الجزائري؟ السؤال واسعا وغامضا. أي إصلاحات نقصد؟ سياسية، اجتماعية، اقتصادية؟ وعن أي أثر نتكلم الحياة العائلية، المهنية إلى غير ذلك </a:t>
            </a:r>
            <a:r>
              <a:rPr lang="ar-DZ" dirty="0" err="1" smtClean="0">
                <a:solidFill>
                  <a:srgbClr val="FF0000"/>
                </a:solidFill>
              </a:rPr>
              <a:t>منالتأويلات</a:t>
            </a:r>
            <a:r>
              <a:rPr lang="ar-DZ" dirty="0" smtClean="0">
                <a:solidFill>
                  <a:srgbClr val="FF0000"/>
                </a:solidFill>
              </a:rPr>
              <a:t> المطروحة.سليمان </a:t>
            </a:r>
            <a:r>
              <a:rPr lang="ar-DZ" dirty="0" err="1" smtClean="0">
                <a:solidFill>
                  <a:srgbClr val="FF0000"/>
                </a:solidFill>
              </a:rPr>
              <a:t>بلعور</a:t>
            </a:r>
            <a:r>
              <a:rPr lang="ar-DZ" dirty="0" smtClean="0">
                <a:solidFill>
                  <a:srgbClr val="FF0000"/>
                </a:solidFill>
              </a:rPr>
              <a:t> عبد الرحمان بن </a:t>
            </a:r>
            <a:r>
              <a:rPr lang="ar-DZ" dirty="0" err="1" smtClean="0">
                <a:solidFill>
                  <a:srgbClr val="FF0000"/>
                </a:solidFill>
              </a:rPr>
              <a:t>سانية</a:t>
            </a:r>
            <a:r>
              <a:rPr lang="ar-DZ" dirty="0" smtClean="0">
                <a:solidFill>
                  <a:srgbClr val="FF0000"/>
                </a:solidFill>
              </a:rPr>
              <a:t>، </a:t>
            </a:r>
            <a:r>
              <a:rPr lang="ar-DZ" dirty="0" err="1" smtClean="0">
                <a:solidFill>
                  <a:srgbClr val="FF0000"/>
                </a:solidFill>
              </a:rPr>
              <a:t>ص</a:t>
            </a:r>
            <a:r>
              <a:rPr lang="ar-DZ" dirty="0" smtClean="0">
                <a:solidFill>
                  <a:srgbClr val="FF0000"/>
                </a:solidFill>
              </a:rPr>
              <a:t> 36</a:t>
            </a:r>
          </a:p>
          <a:p>
            <a:pPr algn="r">
              <a:buNone/>
            </a:pPr>
            <a:r>
              <a:rPr lang="ar-DZ" dirty="0" smtClean="0">
                <a:solidFill>
                  <a:srgbClr val="FF0000"/>
                </a:solidFill>
              </a:rPr>
              <a:t>.</a:t>
            </a:r>
            <a:endParaRPr lang="fr-F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ar-DZ" dirty="0" smtClean="0">
                <a:solidFill>
                  <a:srgbClr val="FF0000"/>
                </a:solidFill>
              </a:rPr>
              <a:t>2-</a:t>
            </a:r>
            <a:r>
              <a:rPr lang="ar-DZ" b="1" u="sng" dirty="0" smtClean="0">
                <a:solidFill>
                  <a:schemeClr val="accent2">
                    <a:lumMod val="75000"/>
                  </a:schemeClr>
                </a:solidFill>
              </a:rPr>
              <a:t>الاختصار</a:t>
            </a:r>
            <a:r>
              <a:rPr lang="ar-DZ" dirty="0" smtClean="0">
                <a:solidFill>
                  <a:srgbClr val="FF0000"/>
                </a:solidFill>
              </a:rPr>
              <a:t>: وجب التقليل من المباني اللفظية أو العبارات- تعبير مركز. هي نص قصير.</a:t>
            </a:r>
          </a:p>
          <a:p>
            <a:pPr algn="r">
              <a:buNone/>
            </a:pPr>
            <a:r>
              <a:rPr lang="ar-DZ" dirty="0" smtClean="0">
                <a:solidFill>
                  <a:srgbClr val="FF0000"/>
                </a:solidFill>
              </a:rPr>
              <a:t>3-</a:t>
            </a:r>
            <a:r>
              <a:rPr lang="ar-DZ" b="1" u="sng" dirty="0" smtClean="0">
                <a:solidFill>
                  <a:schemeClr val="accent2">
                    <a:lumMod val="75000"/>
                  </a:schemeClr>
                </a:solidFill>
              </a:rPr>
              <a:t>الواقعية</a:t>
            </a:r>
            <a:r>
              <a:rPr lang="ar-DZ" dirty="0" smtClean="0">
                <a:solidFill>
                  <a:srgbClr val="FF0000"/>
                </a:solidFill>
              </a:rPr>
              <a:t>: تتعلق أساسا بإمكانية  الإجابة عن السؤال المطروح- نراعي – عنصر الزمن- الإمكانات أو الوسائل. بالضبط مثل التوصيات أو الاقتراحات.</a:t>
            </a:r>
          </a:p>
          <a:p>
            <a:pPr algn="r">
              <a:buNone/>
            </a:pPr>
            <a:r>
              <a:rPr lang="ar-DZ" dirty="0" smtClean="0">
                <a:solidFill>
                  <a:srgbClr val="FF0000"/>
                </a:solidFill>
              </a:rPr>
              <a:t>4-</a:t>
            </a:r>
            <a:r>
              <a:rPr lang="ar-DZ" b="1" u="sng" dirty="0" smtClean="0">
                <a:solidFill>
                  <a:schemeClr val="accent2">
                    <a:lumMod val="75000"/>
                  </a:schemeClr>
                </a:solidFill>
              </a:rPr>
              <a:t>العلاقة</a:t>
            </a:r>
            <a:r>
              <a:rPr lang="ar-DZ" dirty="0" smtClean="0">
                <a:solidFill>
                  <a:srgbClr val="FF0000"/>
                </a:solidFill>
              </a:rPr>
              <a:t> </a:t>
            </a:r>
            <a:r>
              <a:rPr lang="ar-DZ" b="1" u="sng" dirty="0" smtClean="0">
                <a:solidFill>
                  <a:schemeClr val="accent2">
                    <a:lumMod val="75000"/>
                  </a:schemeClr>
                </a:solidFill>
              </a:rPr>
              <a:t>مع العنوان الرئيس</a:t>
            </a:r>
          </a:p>
          <a:p>
            <a:pPr algn="r">
              <a:buNone/>
            </a:pPr>
            <a:r>
              <a:rPr lang="ar-DZ" dirty="0" smtClean="0">
                <a:solidFill>
                  <a:srgbClr val="FF0000"/>
                </a:solidFill>
              </a:rPr>
              <a:t>5-ا</a:t>
            </a:r>
            <a:r>
              <a:rPr lang="ar-DZ" b="1" u="sng" dirty="0" smtClean="0">
                <a:solidFill>
                  <a:schemeClr val="accent2">
                    <a:lumMod val="75000"/>
                  </a:schemeClr>
                </a:solidFill>
              </a:rPr>
              <a:t>لعلاقة مع الخطة</a:t>
            </a:r>
          </a:p>
          <a:p>
            <a:pPr algn="r">
              <a:buNone/>
            </a:pPr>
            <a:r>
              <a:rPr lang="ar-DZ" dirty="0" smtClean="0">
                <a:solidFill>
                  <a:srgbClr val="FF0000"/>
                </a:solidFill>
              </a:rPr>
              <a:t>6-ا</a:t>
            </a:r>
            <a:r>
              <a:rPr lang="ar-DZ" b="1" u="sng" dirty="0" smtClean="0">
                <a:solidFill>
                  <a:schemeClr val="accent2">
                    <a:lumMod val="75000"/>
                  </a:schemeClr>
                </a:solidFill>
              </a:rPr>
              <a:t>لعلاقة مع الخاتمة</a:t>
            </a:r>
          </a:p>
          <a:p>
            <a:pPr algn="r">
              <a:buNone/>
            </a:pPr>
            <a:r>
              <a:rPr lang="ar-DZ" dirty="0" smtClean="0">
                <a:solidFill>
                  <a:srgbClr val="FF0000"/>
                </a:solidFill>
              </a:rPr>
              <a:t>7-</a:t>
            </a:r>
            <a:r>
              <a:rPr lang="ar-DZ" b="1" u="sng" dirty="0" smtClean="0">
                <a:solidFill>
                  <a:schemeClr val="accent2">
                    <a:lumMod val="75000"/>
                  </a:schemeClr>
                </a:solidFill>
              </a:rPr>
              <a:t>تتم الإجابة على مدار البحث</a:t>
            </a:r>
            <a:endParaRPr lang="fr-FR" dirty="0" smtClean="0"/>
          </a:p>
          <a:p>
            <a:pPr algn="r"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 smtClean="0"/>
              <a:t>حق التأليف للباحث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>
              <a:buNone/>
            </a:pPr>
            <a:r>
              <a:rPr lang="ar-DZ" dirty="0" smtClean="0">
                <a:solidFill>
                  <a:srgbClr val="FF0000"/>
                </a:solidFill>
              </a:rPr>
              <a:t>لا تقبل الاقتباس- لا </a:t>
            </a:r>
            <a:r>
              <a:rPr lang="ar-DZ" dirty="0" smtClean="0"/>
              <a:t>نأخذ من الغير  الآخر-إشكالية البحث- إن فعل الباحث ذلك صار أسيرا لفكر الآخر..</a:t>
            </a:r>
          </a:p>
          <a:p>
            <a:pPr marL="0" indent="0" algn="ctr">
              <a:buNone/>
            </a:pPr>
            <a:r>
              <a:rPr lang="ar-DZ" b="1" u="sng" dirty="0" smtClean="0">
                <a:solidFill>
                  <a:schemeClr val="accent2">
                    <a:lumMod val="75000"/>
                  </a:schemeClr>
                </a:solidFill>
              </a:rPr>
              <a:t>هي من إبداع للباحث</a:t>
            </a:r>
            <a:r>
              <a:rPr lang="ar-DZ" dirty="0" smtClean="0"/>
              <a:t>.</a:t>
            </a:r>
          </a:p>
          <a:p>
            <a:pPr marL="0" indent="0" algn="r">
              <a:buNone/>
            </a:pPr>
            <a:r>
              <a:rPr lang="ar-DZ" dirty="0" smtClean="0"/>
              <a:t>تفرض </a:t>
            </a:r>
            <a:r>
              <a:rPr lang="ar-DZ" b="1" u="sng" dirty="0" smtClean="0">
                <a:solidFill>
                  <a:schemeClr val="accent2">
                    <a:lumMod val="75000"/>
                  </a:schemeClr>
                </a:solidFill>
              </a:rPr>
              <a:t>التفكير الطويل المركز </a:t>
            </a:r>
          </a:p>
          <a:p>
            <a:pPr marL="0" indent="0" algn="r">
              <a:buNone/>
            </a:pPr>
            <a:r>
              <a:rPr lang="ar-DZ" dirty="0" smtClean="0"/>
              <a:t>تستوجب: </a:t>
            </a:r>
            <a:r>
              <a:rPr lang="ar-DZ" b="1" u="sng" dirty="0" smtClean="0">
                <a:solidFill>
                  <a:schemeClr val="accent2">
                    <a:lumMod val="75000"/>
                  </a:schemeClr>
                </a:solidFill>
              </a:rPr>
              <a:t>القراءة بتدقيق وتمحص</a:t>
            </a:r>
            <a:endParaRPr lang="ar-DZ" dirty="0" smtClean="0"/>
          </a:p>
          <a:p>
            <a:pPr marL="0" indent="0" algn="r">
              <a:buNone/>
            </a:pPr>
            <a:r>
              <a:rPr lang="ar-DZ" dirty="0" smtClean="0"/>
              <a:t>نكثر من وضع الأسئلة في البداية </a:t>
            </a:r>
            <a:r>
              <a:rPr lang="ar-DZ" dirty="0" smtClean="0">
                <a:solidFill>
                  <a:srgbClr val="FF0000"/>
                </a:solidFill>
              </a:rPr>
              <a:t>ولو صفحة أو أكثر</a:t>
            </a:r>
            <a:r>
              <a:rPr lang="ar-DZ" dirty="0" smtClean="0"/>
              <a:t>.</a:t>
            </a:r>
          </a:p>
          <a:p>
            <a:pPr marL="0" indent="0" algn="r">
              <a:buNone/>
            </a:pPr>
            <a:r>
              <a:rPr lang="ar-DZ" dirty="0" smtClean="0"/>
              <a:t>نحاول إجراء عملية </a:t>
            </a:r>
            <a:r>
              <a:rPr lang="ar-DZ" dirty="0" smtClean="0">
                <a:solidFill>
                  <a:srgbClr val="FF0000"/>
                </a:solidFill>
              </a:rPr>
              <a:t>ضغط- انتقاء- ترتيب-اختيار الأهم</a:t>
            </a:r>
            <a:r>
              <a:rPr lang="ar-DZ" dirty="0" smtClean="0"/>
              <a:t>.</a:t>
            </a:r>
          </a:p>
          <a:p>
            <a:pPr marL="0" indent="0" algn="r">
              <a:buNone/>
            </a:pPr>
            <a:r>
              <a:rPr lang="ar-DZ" dirty="0" smtClean="0"/>
              <a:t>الفصل بين الإشكالية المحورية والإشكالات الفرعية.</a:t>
            </a:r>
          </a:p>
          <a:p>
            <a:pPr marL="0" indent="0" algn="r" rtl="1">
              <a:buNone/>
            </a:pPr>
            <a:r>
              <a:rPr lang="ar-DZ" dirty="0" smtClean="0"/>
              <a:t>كل مرة نربط الإشكالية مع </a:t>
            </a:r>
            <a:r>
              <a:rPr lang="ar-DZ" dirty="0" smtClean="0">
                <a:solidFill>
                  <a:srgbClr val="FF0000"/>
                </a:solidFill>
              </a:rPr>
              <a:t>العنوان الرئيس والخطة-احترام الثلاثية.</a:t>
            </a:r>
          </a:p>
          <a:p>
            <a:pPr marL="0" indent="0" algn="r">
              <a:buNone/>
            </a:pPr>
            <a:endParaRPr lang="ar-DZ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DZ" dirty="0" smtClean="0"/>
              <a:t>سبق دراسة مقياس المنهجية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r">
              <a:buNone/>
            </a:pPr>
            <a:r>
              <a:rPr lang="ar-DZ" dirty="0" smtClean="0"/>
              <a:t>درس طالب </a:t>
            </a:r>
            <a:r>
              <a:rPr lang="ar-DZ" dirty="0" err="1" smtClean="0"/>
              <a:t>الماستر</a:t>
            </a:r>
            <a:r>
              <a:rPr lang="ar-DZ" dirty="0" smtClean="0"/>
              <a:t> في:</a:t>
            </a:r>
          </a:p>
          <a:p>
            <a:pPr algn="r">
              <a:buNone/>
            </a:pPr>
            <a:r>
              <a:rPr lang="ar-DZ" dirty="0" smtClean="0"/>
              <a:t>-الطور الأول من التكوين </a:t>
            </a:r>
            <a:r>
              <a:rPr lang="ar-DZ" dirty="0" smtClean="0">
                <a:solidFill>
                  <a:srgbClr val="FF0000"/>
                </a:solidFill>
              </a:rPr>
              <a:t>مادة المنهجية</a:t>
            </a:r>
            <a:r>
              <a:rPr lang="ar-DZ" dirty="0" smtClean="0"/>
              <a:t>.</a:t>
            </a:r>
          </a:p>
          <a:p>
            <a:pPr algn="r">
              <a:buNone/>
            </a:pPr>
            <a:r>
              <a:rPr lang="ar-DZ" dirty="0" smtClean="0"/>
              <a:t>-الطور الثاني من التكوين </a:t>
            </a:r>
            <a:r>
              <a:rPr lang="ar-DZ" dirty="0" smtClean="0">
                <a:solidFill>
                  <a:srgbClr val="FF0000"/>
                </a:solidFill>
              </a:rPr>
              <a:t>مادة المنهجية</a:t>
            </a:r>
            <a:r>
              <a:rPr lang="ar-DZ" dirty="0" smtClean="0"/>
              <a:t>.</a:t>
            </a:r>
          </a:p>
          <a:p>
            <a:pPr algn="r">
              <a:buNone/>
            </a:pPr>
            <a:r>
              <a:rPr lang="ar-DZ" dirty="0" smtClean="0"/>
              <a:t>هي المادة </a:t>
            </a:r>
            <a:r>
              <a:rPr lang="ar-DZ" dirty="0" smtClean="0">
                <a:solidFill>
                  <a:srgbClr val="FF0000"/>
                </a:solidFill>
              </a:rPr>
              <a:t>الأكثر تواجدا  </a:t>
            </a:r>
            <a:r>
              <a:rPr lang="ar-DZ" dirty="0" err="1" smtClean="0">
                <a:solidFill>
                  <a:srgbClr val="FF0000"/>
                </a:solidFill>
              </a:rPr>
              <a:t>وتموقعا</a:t>
            </a:r>
            <a:r>
              <a:rPr lang="ar-DZ" dirty="0" smtClean="0">
                <a:solidFill>
                  <a:srgbClr val="FF0000"/>
                </a:solidFill>
              </a:rPr>
              <a:t> في </a:t>
            </a:r>
            <a:r>
              <a:rPr lang="ar-DZ" dirty="0" smtClean="0">
                <a:solidFill>
                  <a:srgbClr val="FF0000"/>
                </a:solidFill>
              </a:rPr>
              <a:t>منظومة التعليم العالي في الجزائر</a:t>
            </a:r>
            <a:r>
              <a:rPr lang="ar-DZ" dirty="0" smtClean="0"/>
              <a:t>. </a:t>
            </a:r>
            <a:r>
              <a:rPr lang="ar-DZ" dirty="0" smtClean="0"/>
              <a:t>ل. م </a:t>
            </a:r>
            <a:r>
              <a:rPr lang="ar-DZ" dirty="0" err="1" smtClean="0"/>
              <a:t>د</a:t>
            </a:r>
            <a:r>
              <a:rPr lang="ar-DZ" dirty="0" smtClean="0"/>
              <a:t>.</a:t>
            </a:r>
          </a:p>
          <a:p>
            <a:pPr algn="ctr">
              <a:buNone/>
            </a:pPr>
            <a:r>
              <a:rPr lang="ar-DZ" dirty="0" smtClean="0"/>
              <a:t> </a:t>
            </a:r>
            <a:r>
              <a:rPr lang="ar-DZ" sz="3200" b="1" dirty="0" smtClean="0">
                <a:solidFill>
                  <a:srgbClr val="FF0000"/>
                </a:solidFill>
              </a:rPr>
              <a:t>لماذا</a:t>
            </a:r>
            <a:r>
              <a:rPr lang="ar-DZ" dirty="0" smtClean="0"/>
              <a:t>؟</a:t>
            </a:r>
          </a:p>
          <a:p>
            <a:pPr algn="r">
              <a:buNone/>
            </a:pPr>
            <a:r>
              <a:rPr lang="ar-DZ" dirty="0" smtClean="0"/>
              <a:t>الجواب حتى يكسب الطالب من </a:t>
            </a:r>
            <a:r>
              <a:rPr lang="ar-DZ" dirty="0" smtClean="0">
                <a:solidFill>
                  <a:srgbClr val="FF0000"/>
                </a:solidFill>
              </a:rPr>
              <a:t>خلالها طرق وتقنيات </a:t>
            </a:r>
            <a:r>
              <a:rPr lang="ar-DZ" b="1" u="sng" dirty="0" smtClean="0">
                <a:solidFill>
                  <a:srgbClr val="FF0000"/>
                </a:solidFill>
              </a:rPr>
              <a:t>جمع </a:t>
            </a:r>
            <a:r>
              <a:rPr lang="ar-DZ" dirty="0" smtClean="0">
                <a:solidFill>
                  <a:srgbClr val="FF0000"/>
                </a:solidFill>
              </a:rPr>
              <a:t>الأفكار والمعارف/ </a:t>
            </a:r>
            <a:r>
              <a:rPr lang="ar-DZ" dirty="0" smtClean="0">
                <a:solidFill>
                  <a:srgbClr val="FF0000"/>
                </a:solidFill>
              </a:rPr>
              <a:t>التحصي</a:t>
            </a:r>
            <a:r>
              <a:rPr lang="ar-DZ" dirty="0" smtClean="0">
                <a:solidFill>
                  <a:srgbClr val="FF0000"/>
                </a:solidFill>
              </a:rPr>
              <a:t>ل</a:t>
            </a:r>
            <a:r>
              <a:rPr lang="ar-DZ" dirty="0" smtClean="0">
                <a:solidFill>
                  <a:srgbClr val="FF0000"/>
                </a:solidFill>
              </a:rPr>
              <a:t>، </a:t>
            </a:r>
            <a:r>
              <a:rPr lang="ar-DZ" dirty="0" smtClean="0">
                <a:solidFill>
                  <a:srgbClr val="FF0000"/>
                </a:solidFill>
              </a:rPr>
              <a:t>التخزين، والشحن/ واستغلالها </a:t>
            </a:r>
            <a:r>
              <a:rPr lang="ar-DZ" dirty="0" err="1" smtClean="0">
                <a:solidFill>
                  <a:srgbClr val="FF0000"/>
                </a:solidFill>
              </a:rPr>
              <a:t>و</a:t>
            </a:r>
            <a:r>
              <a:rPr lang="ar-DZ" dirty="0" smtClean="0">
                <a:solidFill>
                  <a:srgbClr val="FF0000"/>
                </a:solidFill>
              </a:rPr>
              <a:t> </a:t>
            </a:r>
            <a:r>
              <a:rPr lang="ar-DZ" b="1" u="sng" dirty="0" smtClean="0">
                <a:solidFill>
                  <a:srgbClr val="FF0000"/>
                </a:solidFill>
              </a:rPr>
              <a:t>تحليلها </a:t>
            </a:r>
            <a:r>
              <a:rPr lang="ar-DZ" dirty="0" smtClean="0">
                <a:solidFill>
                  <a:srgbClr val="FF0000"/>
                </a:solidFill>
              </a:rPr>
              <a:t>وعرضها بطريقة علمية لإقناع الغير والتأثير عليه.</a:t>
            </a:r>
          </a:p>
          <a:p>
            <a:pPr algn="r">
              <a:buNone/>
            </a:pPr>
            <a:r>
              <a:rPr lang="ar-DZ" dirty="0" smtClean="0">
                <a:solidFill>
                  <a:srgbClr val="FF0000"/>
                </a:solidFill>
              </a:rPr>
              <a:t>المنهجية تمكنني من الوصول </a:t>
            </a:r>
            <a:r>
              <a:rPr lang="ar-DZ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للحقيقة العلمية </a:t>
            </a:r>
            <a:r>
              <a:rPr lang="ar-DZ" dirty="0" smtClean="0">
                <a:solidFill>
                  <a:srgbClr val="FF0000"/>
                </a:solidFill>
              </a:rPr>
              <a:t>بطريقة </a:t>
            </a:r>
            <a:r>
              <a:rPr lang="ar-DZ" b="1" u="sng" dirty="0" smtClean="0">
                <a:solidFill>
                  <a:srgbClr val="FF0000"/>
                </a:solidFill>
              </a:rPr>
              <a:t>منظمة متعارف عليها</a:t>
            </a:r>
            <a:r>
              <a:rPr lang="ar-DZ" dirty="0" smtClean="0">
                <a:solidFill>
                  <a:srgbClr val="FF0000"/>
                </a:solidFill>
              </a:rPr>
              <a:t>. </a:t>
            </a:r>
          </a:p>
          <a:p>
            <a:pPr algn="r">
              <a:buNone/>
            </a:pPr>
            <a:endParaRPr lang="ar-DZ" dirty="0" smtClean="0"/>
          </a:p>
          <a:p>
            <a:pPr algn="r"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 smtClean="0"/>
              <a:t>تنبيه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r>
              <a:rPr lang="ar-DZ" dirty="0" smtClean="0"/>
              <a:t>ينصح </a:t>
            </a:r>
            <a:r>
              <a:rPr lang="ar-DZ" dirty="0" smtClean="0">
                <a:solidFill>
                  <a:srgbClr val="FF0000"/>
                </a:solidFill>
              </a:rPr>
              <a:t>بعدم المبالغة في طرح الأسئلة</a:t>
            </a:r>
            <a:r>
              <a:rPr lang="ar-DZ" dirty="0" smtClean="0"/>
              <a:t>.</a:t>
            </a:r>
          </a:p>
          <a:p>
            <a:pPr algn="r"/>
            <a:r>
              <a:rPr lang="ar-DZ" dirty="0" smtClean="0"/>
              <a:t>كثرة الأسئلة تعمل على تمييع الإشكالية وتبعث تيها لدى القارئ وتصعب المهمة بالنسبة للباحث نفسه.</a:t>
            </a:r>
          </a:p>
          <a:p>
            <a:pPr algn="r"/>
            <a:r>
              <a:rPr lang="ar-DZ" dirty="0" smtClean="0"/>
              <a:t>السؤال المركزي وجب أن يتسم بدرجة من العمق والإثارة العلمية محاولة لجلب القارئ.</a:t>
            </a:r>
            <a:endParaRPr lang="fr-F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 smtClean="0"/>
              <a:t>علاقتها بأجزاء البحث وعناصره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ar-DZ" dirty="0" smtClean="0"/>
              <a:t>لا ننسى أن الإشكالية هي الفكرة المسيطرة على البحث. تربطها مع أجزاءه علاقات.</a:t>
            </a:r>
          </a:p>
          <a:p>
            <a:pPr algn="r">
              <a:buNone/>
            </a:pPr>
            <a:r>
              <a:rPr lang="ar-DZ" dirty="0" smtClean="0">
                <a:solidFill>
                  <a:srgbClr val="FF0000"/>
                </a:solidFill>
              </a:rPr>
              <a:t>1-العلاقة مع </a:t>
            </a:r>
            <a:r>
              <a:rPr lang="ar-DZ" b="1" u="sng" dirty="0" smtClean="0">
                <a:solidFill>
                  <a:srgbClr val="FF0000"/>
                </a:solidFill>
              </a:rPr>
              <a:t>العنوان.</a:t>
            </a:r>
          </a:p>
          <a:p>
            <a:pPr algn="r">
              <a:buNone/>
            </a:pPr>
            <a:endParaRPr lang="ar-DZ" dirty="0" smtClean="0">
              <a:solidFill>
                <a:srgbClr val="FF0000"/>
              </a:solidFill>
            </a:endParaRPr>
          </a:p>
          <a:p>
            <a:pPr algn="r">
              <a:buNone/>
            </a:pPr>
            <a:r>
              <a:rPr lang="ar-DZ" dirty="0" smtClean="0">
                <a:solidFill>
                  <a:srgbClr val="FF0000"/>
                </a:solidFill>
              </a:rPr>
              <a:t>نراعي في الإشكالية عنوان المذكرة</a:t>
            </a:r>
          </a:p>
          <a:p>
            <a:pPr algn="r">
              <a:buNone/>
            </a:pPr>
            <a:r>
              <a:rPr lang="ar-DZ" dirty="0" smtClean="0">
                <a:solidFill>
                  <a:srgbClr val="FF0000"/>
                </a:solidFill>
              </a:rPr>
              <a:t>لطفا أنظر الرسم</a:t>
            </a:r>
          </a:p>
          <a:p>
            <a:pPr algn="r">
              <a:buNone/>
            </a:pPr>
            <a:endParaRPr lang="ar-DZ" dirty="0" smtClean="0">
              <a:solidFill>
                <a:srgbClr val="FF0000"/>
              </a:solidFill>
            </a:endParaRPr>
          </a:p>
          <a:p>
            <a:pPr algn="r">
              <a:buNone/>
            </a:pPr>
            <a:endParaRPr lang="ar-DZ" dirty="0" smtClean="0">
              <a:solidFill>
                <a:srgbClr val="FF0000"/>
              </a:solidFill>
            </a:endParaRPr>
          </a:p>
          <a:p>
            <a:pPr algn="r">
              <a:buNone/>
            </a:pPr>
            <a:endParaRPr lang="fr-FR" dirty="0"/>
          </a:p>
        </p:txBody>
      </p:sp>
      <p:sp>
        <p:nvSpPr>
          <p:cNvPr id="4" name="Étoile à 5 branches 3"/>
          <p:cNvSpPr/>
          <p:nvPr/>
        </p:nvSpPr>
        <p:spPr>
          <a:xfrm>
            <a:off x="1785918" y="2500306"/>
            <a:ext cx="914400" cy="914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Triangle isocèle 4"/>
          <p:cNvSpPr/>
          <p:nvPr/>
        </p:nvSpPr>
        <p:spPr>
          <a:xfrm>
            <a:off x="1571604" y="3571876"/>
            <a:ext cx="1500198" cy="1643074"/>
          </a:xfrm>
          <a:prstGeom prst="triangle">
            <a:avLst>
              <a:gd name="adj" fmla="val 512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000" dirty="0"/>
          </a:p>
        </p:txBody>
      </p:sp>
      <p:sp>
        <p:nvSpPr>
          <p:cNvPr id="6" name="Flèche angle droit à deux pointes 5"/>
          <p:cNvSpPr/>
          <p:nvPr/>
        </p:nvSpPr>
        <p:spPr>
          <a:xfrm>
            <a:off x="3143240" y="4786322"/>
            <a:ext cx="850392" cy="814959"/>
          </a:xfrm>
          <a:prstGeom prst="lef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 smtClean="0"/>
              <a:t>2- العلاقة مع الخطة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ar-DZ" dirty="0" smtClean="0">
                <a:solidFill>
                  <a:srgbClr val="FF0000"/>
                </a:solidFill>
              </a:rPr>
              <a:t>الإشكالية وجب أن تحفظ توازن الخطة. </a:t>
            </a:r>
          </a:p>
          <a:p>
            <a:pPr algn="r">
              <a:buNone/>
            </a:pPr>
            <a:r>
              <a:rPr lang="ar-DZ" dirty="0" smtClean="0">
                <a:solidFill>
                  <a:srgbClr val="FF0000"/>
                </a:solidFill>
              </a:rPr>
              <a:t>نجيب عنها في كل أجزاء الخطة.</a:t>
            </a:r>
          </a:p>
          <a:p>
            <a:pPr algn="r">
              <a:buNone/>
            </a:pPr>
            <a:r>
              <a:rPr lang="ar-DZ" dirty="0" smtClean="0">
                <a:solidFill>
                  <a:srgbClr val="FF0000"/>
                </a:solidFill>
              </a:rPr>
              <a:t>تساؤل ضخم نوزع إجابته على كل المذكرة.</a:t>
            </a:r>
          </a:p>
          <a:p>
            <a:pPr algn="r">
              <a:buNone/>
            </a:pPr>
            <a:endParaRPr lang="ar-DZ" dirty="0" smtClean="0">
              <a:solidFill>
                <a:srgbClr val="FF0000"/>
              </a:solidFill>
            </a:endParaRPr>
          </a:p>
          <a:p>
            <a:pPr algn="r">
              <a:buNone/>
            </a:pPr>
            <a:r>
              <a:rPr lang="ar-DZ" dirty="0" smtClean="0">
                <a:solidFill>
                  <a:srgbClr val="FF0000"/>
                </a:solidFill>
              </a:rPr>
              <a:t>لطفا أنظر الرسم</a:t>
            </a:r>
          </a:p>
          <a:p>
            <a:pPr algn="r">
              <a:buNone/>
            </a:pPr>
            <a:endParaRPr lang="fr-FR" dirty="0"/>
          </a:p>
        </p:txBody>
      </p:sp>
      <p:sp>
        <p:nvSpPr>
          <p:cNvPr id="4" name="Triangle isocèle 3"/>
          <p:cNvSpPr/>
          <p:nvPr/>
        </p:nvSpPr>
        <p:spPr>
          <a:xfrm>
            <a:off x="1428728" y="3143248"/>
            <a:ext cx="1500198" cy="1643074"/>
          </a:xfrm>
          <a:prstGeom prst="triangle">
            <a:avLst>
              <a:gd name="adj" fmla="val 512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000" dirty="0"/>
          </a:p>
        </p:txBody>
      </p:sp>
      <p:sp>
        <p:nvSpPr>
          <p:cNvPr id="5" name="Flèche angle droit à deux pointes 4"/>
          <p:cNvSpPr/>
          <p:nvPr/>
        </p:nvSpPr>
        <p:spPr>
          <a:xfrm>
            <a:off x="2643174" y="4500570"/>
            <a:ext cx="850392" cy="814959"/>
          </a:xfrm>
          <a:prstGeom prst="lef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 smtClean="0"/>
              <a:t>3-العلاقة مع الموضوع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ar-DZ" dirty="0" smtClean="0">
                <a:solidFill>
                  <a:srgbClr val="FF0000"/>
                </a:solidFill>
              </a:rPr>
              <a:t>ما نكتبه في الموضوع هو إجابة متدرجة وموزعة </a:t>
            </a:r>
          </a:p>
          <a:p>
            <a:pPr algn="r">
              <a:buNone/>
            </a:pPr>
            <a:r>
              <a:rPr lang="ar-DZ" dirty="0" smtClean="0">
                <a:solidFill>
                  <a:srgbClr val="FF0000"/>
                </a:solidFill>
              </a:rPr>
              <a:t>متسلسلة على الإشكالية.</a:t>
            </a:r>
          </a:p>
          <a:p>
            <a:pPr algn="r">
              <a:buNone/>
            </a:pPr>
            <a:r>
              <a:rPr lang="ar-DZ" dirty="0" smtClean="0">
                <a:solidFill>
                  <a:srgbClr val="FF0000"/>
                </a:solidFill>
              </a:rPr>
              <a:t>في كل مرة نحاول الربط بين السؤال المحوري والأسئلة الفرعية اللصيقة </a:t>
            </a:r>
            <a:r>
              <a:rPr lang="ar-DZ" dirty="0" err="1" smtClean="0">
                <a:solidFill>
                  <a:srgbClr val="FF0000"/>
                </a:solidFill>
              </a:rPr>
              <a:t>به</a:t>
            </a:r>
            <a:r>
              <a:rPr lang="ar-DZ" dirty="0" smtClean="0">
                <a:solidFill>
                  <a:srgbClr val="FF0000"/>
                </a:solidFill>
              </a:rPr>
              <a:t> مع الخطة.</a:t>
            </a:r>
          </a:p>
          <a:p>
            <a:pPr algn="r">
              <a:buNone/>
            </a:pPr>
            <a:r>
              <a:rPr lang="ar-DZ" dirty="0" smtClean="0">
                <a:solidFill>
                  <a:srgbClr val="FF0000"/>
                </a:solidFill>
              </a:rPr>
              <a:t>علنا نكتشف جسما غريبا في الخطة.</a:t>
            </a:r>
          </a:p>
          <a:p>
            <a:pPr algn="r">
              <a:buNone/>
            </a:pPr>
            <a:r>
              <a:rPr lang="ar-DZ" dirty="0" smtClean="0">
                <a:solidFill>
                  <a:srgbClr val="FF0000"/>
                </a:solidFill>
              </a:rPr>
              <a:t>نحذف كل ما ليس له علاقة بالإجابة عن الإشكالية</a:t>
            </a:r>
            <a:endParaRPr lang="fr-F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 smtClean="0"/>
              <a:t>4- العلاقة مع الأهداف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ar-DZ" dirty="0" smtClean="0"/>
              <a:t>يسعى كل باحث من خلال بحثه لتحقيق جملة من الأهداف قد تكون علمية </a:t>
            </a:r>
            <a:r>
              <a:rPr lang="ar-DZ" dirty="0" err="1" smtClean="0"/>
              <a:t>و</a:t>
            </a:r>
            <a:r>
              <a:rPr lang="ar-DZ" dirty="0" smtClean="0"/>
              <a:t>- أو عملية وعليه أن يصرح </a:t>
            </a:r>
            <a:r>
              <a:rPr lang="ar-DZ" dirty="0" err="1" smtClean="0"/>
              <a:t>بها</a:t>
            </a:r>
            <a:r>
              <a:rPr lang="ar-DZ" dirty="0" smtClean="0"/>
              <a:t> في مقدمة بحثه. هذا مؤشر جدية بالنسبة للباحث.</a:t>
            </a:r>
          </a:p>
          <a:p>
            <a:pPr algn="r">
              <a:buNone/>
            </a:pPr>
            <a:r>
              <a:rPr lang="ar-DZ" dirty="0" smtClean="0"/>
              <a:t>هذه الأهداف ينبغي مراعاتها عند ضبط الإشكالية. العلاقة بين الإشكالية والأهداف قائمة وثابتة. عرى البحث وأجزاءه متماسكة. والربط بينها مطلوب.</a:t>
            </a:r>
          </a:p>
          <a:p>
            <a:pPr algn="r">
              <a:buNone/>
            </a:pPr>
            <a:r>
              <a:rPr lang="ar-DZ" dirty="0" smtClean="0"/>
              <a:t>إذن عند طرح السؤال المحوري وما تبعه من أسئلة فرعية وجب مراعاة الأهداف المرسومة من خلال البحث.</a:t>
            </a:r>
            <a:endParaRPr lang="fr-F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 smtClean="0"/>
              <a:t>5-العلاقة مع الخاتمة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r>
              <a:rPr lang="ar-DZ" dirty="0" smtClean="0"/>
              <a:t>حين إعداد الخاتمة لا ننسى الربط مع الإشكالية حيث يقع على عاتق الباحث إعطاء إجابة على السؤال المركزي وما تبعه من أسئلة فرعية بعنوان نتائج البحث على أن تكون:</a:t>
            </a:r>
          </a:p>
          <a:p>
            <a:pPr algn="r"/>
            <a:r>
              <a:rPr lang="ar-DZ" dirty="0" smtClean="0"/>
              <a:t>1-دقيقة.</a:t>
            </a:r>
          </a:p>
          <a:p>
            <a:pPr algn="r"/>
            <a:r>
              <a:rPr lang="ar-DZ" dirty="0" smtClean="0"/>
              <a:t>2-دالة وواضحة.</a:t>
            </a:r>
          </a:p>
          <a:p>
            <a:pPr algn="r"/>
            <a:r>
              <a:rPr lang="ar-DZ" dirty="0" smtClean="0"/>
              <a:t>3-مختصرة.</a:t>
            </a:r>
          </a:p>
          <a:p>
            <a:pPr algn="r"/>
            <a:r>
              <a:rPr lang="ar-DZ" dirty="0" smtClean="0"/>
              <a:t>وبذلك يثبت أن بناءه العلمي  متسلسل بنسق منطقي </a:t>
            </a:r>
            <a:r>
              <a:rPr lang="ar-DZ" dirty="0" err="1" smtClean="0"/>
              <a:t>و</a:t>
            </a:r>
            <a:r>
              <a:rPr lang="ar-DZ" dirty="0" smtClean="0"/>
              <a:t> متماسك</a:t>
            </a:r>
            <a:endParaRPr lang="fr-F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DZ" dirty="0" smtClean="0"/>
              <a:t>6- مؤشر لقياس شخصية الباحث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ar-DZ" dirty="0" smtClean="0"/>
              <a:t> وضع إشكالية مذكرة بالمواصفات المذكورة: </a:t>
            </a:r>
            <a:r>
              <a:rPr lang="ar-DZ" b="1" u="sng" dirty="0" smtClean="0">
                <a:solidFill>
                  <a:srgbClr val="FF0000"/>
                </a:solidFill>
              </a:rPr>
              <a:t>عمق، وضوح، تحديد، دلالة...</a:t>
            </a:r>
          </a:p>
          <a:p>
            <a:pPr algn="r">
              <a:buNone/>
            </a:pPr>
            <a:r>
              <a:rPr lang="ar-DZ" dirty="0" smtClean="0"/>
              <a:t>ثم الإجابة عنها على مدار البحث هو </a:t>
            </a:r>
            <a:r>
              <a:rPr lang="ar-DZ" b="1" u="sng" dirty="0" smtClean="0">
                <a:solidFill>
                  <a:srgbClr val="FF0000"/>
                </a:solidFill>
              </a:rPr>
              <a:t>المؤشر</a:t>
            </a:r>
            <a:r>
              <a:rPr lang="ar-DZ" dirty="0" smtClean="0"/>
              <a:t> الرئيس لمعرفة </a:t>
            </a:r>
            <a:r>
              <a:rPr lang="ar-DZ" b="1" u="sng" dirty="0" smtClean="0">
                <a:solidFill>
                  <a:srgbClr val="FF0000"/>
                </a:solidFill>
              </a:rPr>
              <a:t>شخصية الباحث</a:t>
            </a:r>
            <a:r>
              <a:rPr lang="ar-DZ" dirty="0" smtClean="0"/>
              <a:t>.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 smtClean="0"/>
              <a:t>التدرج في منهجية البحث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>
              <a:buNone/>
            </a:pPr>
            <a:r>
              <a:rPr lang="ar-DZ" dirty="0" smtClean="0"/>
              <a:t>اكتسب الطالب </a:t>
            </a:r>
            <a:r>
              <a:rPr lang="ar-DZ" dirty="0" smtClean="0">
                <a:solidFill>
                  <a:srgbClr val="FF0000"/>
                </a:solidFill>
              </a:rPr>
              <a:t>أصول ومناهج البحث</a:t>
            </a:r>
            <a:r>
              <a:rPr lang="ar-DZ" dirty="0" smtClean="0"/>
              <a:t> في:</a:t>
            </a:r>
          </a:p>
          <a:p>
            <a:pPr algn="r">
              <a:buNone/>
            </a:pPr>
            <a:r>
              <a:rPr lang="ar-DZ" dirty="0" smtClean="0"/>
              <a:t>1-مرحلة </a:t>
            </a:r>
            <a:r>
              <a:rPr lang="ar-DZ" dirty="0" smtClean="0">
                <a:solidFill>
                  <a:srgbClr val="FF0000"/>
                </a:solidFill>
              </a:rPr>
              <a:t>ليسانس/ كلف بإعداد بحوث صغيرة</a:t>
            </a:r>
            <a:r>
              <a:rPr lang="ar-DZ" dirty="0" smtClean="0"/>
              <a:t>.</a:t>
            </a:r>
          </a:p>
          <a:p>
            <a:pPr algn="r">
              <a:buNone/>
            </a:pPr>
            <a:r>
              <a:rPr lang="ar-DZ" dirty="0" smtClean="0"/>
              <a:t>2-في مرحلة </a:t>
            </a:r>
            <a:r>
              <a:rPr lang="ar-DZ" dirty="0" err="1" smtClean="0">
                <a:solidFill>
                  <a:srgbClr val="FF0000"/>
                </a:solidFill>
              </a:rPr>
              <a:t>الماستر</a:t>
            </a:r>
            <a:r>
              <a:rPr lang="ar-DZ" dirty="0" smtClean="0"/>
              <a:t>/</a:t>
            </a:r>
            <a:r>
              <a:rPr lang="ar-DZ" dirty="0" smtClean="0">
                <a:solidFill>
                  <a:srgbClr val="FF0000"/>
                </a:solidFill>
              </a:rPr>
              <a:t> كلف بإعداد بحوث أكثر عمقا وجدية./ تحتاج لجهد مميز</a:t>
            </a:r>
            <a:r>
              <a:rPr lang="ar-DZ" dirty="0" smtClean="0"/>
              <a:t> .</a:t>
            </a:r>
          </a:p>
          <a:p>
            <a:pPr algn="r">
              <a:buNone/>
            </a:pPr>
            <a:r>
              <a:rPr lang="ar-DZ" dirty="0" smtClean="0"/>
              <a:t>3-في </a:t>
            </a:r>
            <a:r>
              <a:rPr lang="ar-DZ" dirty="0" smtClean="0">
                <a:solidFill>
                  <a:srgbClr val="FF0000"/>
                </a:solidFill>
              </a:rPr>
              <a:t>مسابقة الدكتوراه-معيار من معايير التقييم</a:t>
            </a:r>
            <a:r>
              <a:rPr lang="ar-DZ" dirty="0" smtClean="0"/>
              <a:t>.</a:t>
            </a:r>
          </a:p>
          <a:p>
            <a:pPr algn="r">
              <a:buNone/>
            </a:pPr>
            <a:r>
              <a:rPr lang="ar-DZ" dirty="0" smtClean="0"/>
              <a:t>4-في مرحلة تعميق المعارف الخاصة بدراسات </a:t>
            </a:r>
            <a:r>
              <a:rPr lang="ar-DZ" dirty="0" smtClean="0">
                <a:solidFill>
                  <a:srgbClr val="FF0000"/>
                </a:solidFill>
              </a:rPr>
              <a:t>الدكتوراه </a:t>
            </a:r>
            <a:r>
              <a:rPr lang="ar-DZ" dirty="0" smtClean="0"/>
              <a:t>تعتبر </a:t>
            </a:r>
            <a:r>
              <a:rPr lang="ar-DZ" dirty="0" smtClean="0">
                <a:solidFill>
                  <a:srgbClr val="FF0000"/>
                </a:solidFill>
              </a:rPr>
              <a:t>مادة أساسية </a:t>
            </a:r>
            <a:r>
              <a:rPr lang="ar-DZ" dirty="0" smtClean="0"/>
              <a:t>في كل التخصصات والعلوم- </a:t>
            </a:r>
            <a:r>
              <a:rPr lang="ar-DZ" b="1" u="sng" dirty="0" smtClean="0">
                <a:solidFill>
                  <a:srgbClr val="FF0000"/>
                </a:solidFill>
              </a:rPr>
              <a:t>فرضتها وزارة التعليم العالي.</a:t>
            </a:r>
          </a:p>
          <a:p>
            <a:pPr algn="r">
              <a:buNone/>
            </a:pPr>
            <a:r>
              <a:rPr lang="ar-DZ" u="sng" dirty="0" smtClean="0">
                <a:solidFill>
                  <a:srgbClr val="FF0000"/>
                </a:solidFill>
              </a:rPr>
              <a:t>بعد الدكتوراه</a:t>
            </a:r>
            <a:r>
              <a:rPr lang="ar-DZ" dirty="0" smtClean="0"/>
              <a:t>:</a:t>
            </a:r>
          </a:p>
          <a:p>
            <a:pPr algn="r">
              <a:buNone/>
            </a:pPr>
            <a:r>
              <a:rPr lang="ar-DZ" dirty="0" smtClean="0"/>
              <a:t>الحاجة </a:t>
            </a:r>
            <a:r>
              <a:rPr lang="ar-DZ" b="1" u="sng" dirty="0" smtClean="0">
                <a:solidFill>
                  <a:srgbClr val="FF0000"/>
                </a:solidFill>
              </a:rPr>
              <a:t>تظل قائمة </a:t>
            </a:r>
            <a:r>
              <a:rPr lang="ar-DZ" dirty="0" smtClean="0"/>
              <a:t>لنكسب الجديد في منهجية البحث </a:t>
            </a:r>
            <a:r>
              <a:rPr lang="ar-DZ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نتعمق </a:t>
            </a:r>
            <a:r>
              <a:rPr lang="ar-DZ" dirty="0" smtClean="0"/>
              <a:t>ونواصل مسيرة البحث.</a:t>
            </a: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 smtClean="0"/>
              <a:t>المسار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ar-DZ" dirty="0" smtClean="0"/>
              <a:t>التحق الطالب بالجامعة وسلم لإدارتها </a:t>
            </a:r>
            <a:r>
              <a:rPr lang="ar-DZ" dirty="0" smtClean="0">
                <a:solidFill>
                  <a:srgbClr val="FF0000"/>
                </a:solidFill>
              </a:rPr>
              <a:t>شهادة </a:t>
            </a:r>
            <a:r>
              <a:rPr lang="ar-DZ" dirty="0" err="1" smtClean="0">
                <a:solidFill>
                  <a:srgbClr val="FF0000"/>
                </a:solidFill>
              </a:rPr>
              <a:t>البكالوريا</a:t>
            </a:r>
            <a:r>
              <a:rPr lang="ar-DZ" dirty="0" smtClean="0">
                <a:solidFill>
                  <a:srgbClr val="FF0000"/>
                </a:solidFill>
              </a:rPr>
              <a:t> بما يضمن له مواصلة المسار في العليم العالي.</a:t>
            </a:r>
          </a:p>
          <a:p>
            <a:pPr algn="r">
              <a:buNone/>
            </a:pPr>
            <a:r>
              <a:rPr lang="ar-DZ" b="1" dirty="0" smtClean="0"/>
              <a:t>القانون التوجيهي للتعليم العالي لسنة 1999 الجريدة الرسمية عدد 24.</a:t>
            </a:r>
          </a:p>
          <a:p>
            <a:pPr algn="r">
              <a:buNone/>
            </a:pPr>
            <a:r>
              <a:rPr lang="ar-DZ" b="1" dirty="0" smtClean="0"/>
              <a:t>كل نمط للتكوين أو للتكوين والبحث </a:t>
            </a:r>
            <a:r>
              <a:rPr lang="ar-DZ" b="1" u="sng" dirty="0" smtClean="0"/>
              <a:t>يقدم على مستوى ما </a:t>
            </a:r>
            <a:r>
              <a:rPr lang="ar-DZ" b="1" u="sng" dirty="0" smtClean="0">
                <a:solidFill>
                  <a:srgbClr val="FF0000"/>
                </a:solidFill>
              </a:rPr>
              <a:t>بعد التعليم الثانوي</a:t>
            </a:r>
            <a:r>
              <a:rPr lang="ar-DZ" b="1" dirty="0" smtClean="0">
                <a:solidFill>
                  <a:srgbClr val="FF0000"/>
                </a:solidFill>
              </a:rPr>
              <a:t> </a:t>
            </a:r>
            <a:r>
              <a:rPr lang="ar-DZ" b="1" dirty="0" smtClean="0"/>
              <a:t>من طرف مؤسسات التعليم العالي المادة 2 من القانون.</a:t>
            </a:r>
          </a:p>
          <a:p>
            <a:pPr algn="r">
              <a:buNone/>
            </a:pPr>
            <a:r>
              <a:rPr lang="ar-DZ" b="1" dirty="0" smtClean="0">
                <a:solidFill>
                  <a:srgbClr val="FF0000"/>
                </a:solidFill>
              </a:rPr>
              <a:t>يتخرج</a:t>
            </a:r>
            <a:r>
              <a:rPr lang="ar-DZ" b="1" dirty="0" smtClean="0"/>
              <a:t> منها </a:t>
            </a:r>
            <a:r>
              <a:rPr lang="ar-DZ" b="1" u="sng" dirty="0" smtClean="0">
                <a:solidFill>
                  <a:srgbClr val="FF0000"/>
                </a:solidFill>
              </a:rPr>
              <a:t>ويترك أثرا علميا</a:t>
            </a:r>
            <a:r>
              <a:rPr lang="ar-DZ" b="1" dirty="0" smtClean="0"/>
              <a:t>/ </a:t>
            </a:r>
            <a:r>
              <a:rPr lang="ar-DZ" b="1" dirty="0" smtClean="0">
                <a:solidFill>
                  <a:srgbClr val="FF0000"/>
                </a:solidFill>
              </a:rPr>
              <a:t>تراثا</a:t>
            </a:r>
            <a:r>
              <a:rPr lang="ar-DZ" b="1" dirty="0" smtClean="0"/>
              <a:t> تمثل في </a:t>
            </a:r>
            <a:r>
              <a:rPr lang="ar-DZ" b="1" dirty="0" smtClean="0">
                <a:solidFill>
                  <a:srgbClr val="FF0000"/>
                </a:solidFill>
              </a:rPr>
              <a:t>مذكرة </a:t>
            </a:r>
            <a:r>
              <a:rPr lang="ar-DZ" b="1" dirty="0" err="1" smtClean="0">
                <a:solidFill>
                  <a:srgbClr val="FF0000"/>
                </a:solidFill>
              </a:rPr>
              <a:t>ماستر</a:t>
            </a:r>
            <a:r>
              <a:rPr lang="ar-DZ" b="1" dirty="0" smtClean="0"/>
              <a:t>. فهي </a:t>
            </a:r>
            <a:r>
              <a:rPr lang="ar-DZ" b="1" u="sng" dirty="0" smtClean="0">
                <a:solidFill>
                  <a:srgbClr val="FF0000"/>
                </a:solidFill>
              </a:rPr>
              <a:t>الاختبار</a:t>
            </a:r>
            <a:r>
              <a:rPr lang="ar-DZ" b="1" dirty="0" smtClean="0"/>
              <a:t> الأصعب. </a:t>
            </a:r>
            <a:r>
              <a:rPr lang="ar-DZ" dirty="0" smtClean="0"/>
              <a:t>.</a:t>
            </a: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 smtClean="0"/>
              <a:t>المنهجية </a:t>
            </a:r>
            <a:r>
              <a:rPr lang="ar-DZ" dirty="0" err="1" smtClean="0"/>
              <a:t>و</a:t>
            </a:r>
            <a:r>
              <a:rPr lang="ar-DZ" dirty="0" smtClean="0"/>
              <a:t> </a:t>
            </a:r>
            <a:r>
              <a:rPr lang="ar-DZ" dirty="0" smtClean="0"/>
              <a:t>البحث العلمي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r" rtl="1"/>
            <a:r>
              <a:rPr lang="ar-DZ" b="1" dirty="0" smtClean="0"/>
              <a:t>البحث العلمي عبارة </a:t>
            </a:r>
            <a:r>
              <a:rPr lang="ar-DZ" b="1" dirty="0" smtClean="0">
                <a:solidFill>
                  <a:srgbClr val="FF0000"/>
                </a:solidFill>
              </a:rPr>
              <a:t>عن جهد بشري </a:t>
            </a:r>
            <a:r>
              <a:rPr lang="ar-DZ" b="1" dirty="0" smtClean="0"/>
              <a:t>يتضمن دراسة  </a:t>
            </a:r>
            <a:r>
              <a:rPr lang="ar-DZ" b="1" dirty="0" smtClean="0">
                <a:solidFill>
                  <a:srgbClr val="FF0000"/>
                </a:solidFill>
              </a:rPr>
              <a:t>جادة  ودقيقة لظاهرة معينة تشغل</a:t>
            </a:r>
            <a:r>
              <a:rPr lang="ar-DZ" b="1" dirty="0" smtClean="0"/>
              <a:t> الباحث باستخدام </a:t>
            </a:r>
            <a:r>
              <a:rPr lang="ar-DZ" b="1" dirty="0" smtClean="0">
                <a:solidFill>
                  <a:srgbClr val="FF0000"/>
                </a:solidFill>
              </a:rPr>
              <a:t>المنهج العلمي المتعارف </a:t>
            </a:r>
            <a:r>
              <a:rPr lang="ar-DZ" b="1" dirty="0" smtClean="0"/>
              <a:t>عليه </a:t>
            </a:r>
            <a:r>
              <a:rPr lang="ar-DZ" b="1" dirty="0" smtClean="0">
                <a:solidFill>
                  <a:srgbClr val="FF0000"/>
                </a:solidFill>
              </a:rPr>
              <a:t>للوصول إلى الحقيقة العلمية</a:t>
            </a:r>
            <a:r>
              <a:rPr lang="ar-DZ" b="1" dirty="0" smtClean="0"/>
              <a:t>,</a:t>
            </a:r>
            <a:endParaRPr lang="fr-FR" dirty="0" smtClean="0"/>
          </a:p>
          <a:p>
            <a:pPr lvl="0" algn="r" rtl="1"/>
            <a:r>
              <a:rPr lang="ar-DZ" b="1" u="sng" dirty="0" smtClean="0"/>
              <a:t>البحث العلمي يتناول ظاهرة علمية ما  </a:t>
            </a:r>
            <a:r>
              <a:rPr lang="ar-DZ" b="1" dirty="0" smtClean="0">
                <a:solidFill>
                  <a:srgbClr val="FF0000"/>
                </a:solidFill>
              </a:rPr>
              <a:t>قد تمس في موضوعها مجالات عديدة </a:t>
            </a:r>
            <a:r>
              <a:rPr lang="ar-DZ" b="1" dirty="0" smtClean="0"/>
              <a:t>ومتنوعة : </a:t>
            </a:r>
            <a:r>
              <a:rPr lang="ar-DZ" b="1" dirty="0" smtClean="0">
                <a:solidFill>
                  <a:srgbClr val="FF0000"/>
                </a:solidFill>
              </a:rPr>
              <a:t>الإنسان</a:t>
            </a:r>
            <a:r>
              <a:rPr lang="ar-DZ" b="1" dirty="0" smtClean="0"/>
              <a:t>، ا</a:t>
            </a:r>
            <a:r>
              <a:rPr lang="ar-DZ" b="1" dirty="0" smtClean="0">
                <a:solidFill>
                  <a:srgbClr val="FF0000"/>
                </a:solidFill>
              </a:rPr>
              <a:t>لحيوان</a:t>
            </a:r>
            <a:r>
              <a:rPr lang="ar-DZ" b="1" dirty="0" smtClean="0"/>
              <a:t>، ا</a:t>
            </a:r>
            <a:r>
              <a:rPr lang="ar-DZ" b="1" dirty="0" smtClean="0">
                <a:solidFill>
                  <a:srgbClr val="FF0000"/>
                </a:solidFill>
              </a:rPr>
              <a:t>لنبات</a:t>
            </a:r>
            <a:r>
              <a:rPr lang="ar-DZ" b="1" dirty="0" smtClean="0"/>
              <a:t>، </a:t>
            </a:r>
          </a:p>
          <a:p>
            <a:pPr lvl="0" algn="r" rtl="1"/>
            <a:r>
              <a:rPr lang="ar-DZ" b="1" dirty="0" smtClean="0"/>
              <a:t>قد تتعلق </a:t>
            </a:r>
            <a:r>
              <a:rPr lang="ar-DZ" b="1" dirty="0" smtClean="0">
                <a:solidFill>
                  <a:srgbClr val="FF0000"/>
                </a:solidFill>
              </a:rPr>
              <a:t>بالبحر</a:t>
            </a:r>
            <a:r>
              <a:rPr lang="ar-DZ" b="1" dirty="0" smtClean="0"/>
              <a:t>، ا</a:t>
            </a:r>
            <a:r>
              <a:rPr lang="ar-DZ" b="1" dirty="0" smtClean="0">
                <a:solidFill>
                  <a:srgbClr val="FF0000"/>
                </a:solidFill>
              </a:rPr>
              <a:t>ليابسة</a:t>
            </a:r>
            <a:r>
              <a:rPr lang="ar-DZ" b="1" dirty="0" smtClean="0"/>
              <a:t>، </a:t>
            </a:r>
            <a:r>
              <a:rPr lang="ar-DZ" b="1" dirty="0" smtClean="0">
                <a:solidFill>
                  <a:srgbClr val="FF0000"/>
                </a:solidFill>
              </a:rPr>
              <a:t>الفضاء</a:t>
            </a:r>
            <a:r>
              <a:rPr lang="ar-DZ" b="1" dirty="0" smtClean="0"/>
              <a:t>.</a:t>
            </a:r>
            <a:endParaRPr lang="fr-FR" dirty="0" smtClean="0"/>
          </a:p>
          <a:p>
            <a:pPr algn="r"/>
            <a:r>
              <a:rPr lang="ar-DZ" b="1" dirty="0" smtClean="0"/>
              <a:t>*قد تمس المجال الاقتصادي، السياسي، القانوني، العلمي، التكنولوجي,,,,</a:t>
            </a: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 smtClean="0"/>
              <a:t>البحث يمس كل المجالات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r">
              <a:buNone/>
            </a:pPr>
            <a:r>
              <a:rPr lang="ar-DZ" b="1" dirty="0" smtClean="0">
                <a:solidFill>
                  <a:schemeClr val="accent1">
                    <a:lumMod val="75000"/>
                  </a:schemeClr>
                </a:solidFill>
              </a:rPr>
              <a:t>كلما زادت قدرات الإنسان على البحث كلما </a:t>
            </a:r>
            <a:r>
              <a:rPr lang="ar-DZ" u="sng" dirty="0" smtClean="0">
                <a:solidFill>
                  <a:schemeClr val="accent1">
                    <a:lumMod val="75000"/>
                  </a:schemeClr>
                </a:solidFill>
              </a:rPr>
              <a:t>وصل لنتائج في شتى ميادين العلوم والمعرفة</a:t>
            </a:r>
            <a:r>
              <a:rPr lang="ar-DZ" b="1" dirty="0" smtClean="0">
                <a:solidFill>
                  <a:schemeClr val="accent1">
                    <a:lumMod val="75000"/>
                  </a:schemeClr>
                </a:solidFill>
              </a:rPr>
              <a:t> ومن شأنها أن تزيد في سيطرته على كل مناحي الحياة المختلفة.</a:t>
            </a:r>
          </a:p>
          <a:p>
            <a:pPr lvl="0" algn="r" rtl="1"/>
            <a:r>
              <a:rPr lang="ar-DZ" b="1" u="sng" dirty="0" smtClean="0">
                <a:solidFill>
                  <a:schemeClr val="accent1">
                    <a:lumMod val="75000"/>
                  </a:schemeClr>
                </a:solidFill>
              </a:rPr>
              <a:t>يساهم البحث العلمي في مجال القانون  في تطوير الفكر القانوني</a:t>
            </a:r>
            <a:r>
              <a:rPr lang="ar-DZ" b="1" dirty="0" smtClean="0">
                <a:solidFill>
                  <a:schemeClr val="accent1">
                    <a:lumMod val="75000"/>
                  </a:schemeClr>
                </a:solidFill>
              </a:rPr>
              <a:t> من الدولة كتنظيم كبير إلى الأسرة كتنظيم صغير, إلى المؤسسة العمومية أو الخاصة، إلى الإدارة.</a:t>
            </a:r>
          </a:p>
          <a:p>
            <a:pPr lvl="0" algn="r" rtl="1"/>
            <a:r>
              <a:rPr lang="ar-DZ" b="1" dirty="0" smtClean="0">
                <a:solidFill>
                  <a:schemeClr val="accent1">
                    <a:lumMod val="75000"/>
                  </a:schemeClr>
                </a:solidFill>
              </a:rPr>
              <a:t>كل الروابط والعلاقات تهم الباحث القانوني.</a:t>
            </a:r>
          </a:p>
          <a:p>
            <a:pPr lvl="0" algn="r" rtl="1"/>
            <a:r>
              <a:rPr lang="ar-DZ" b="1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fr-FR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 smtClean="0"/>
              <a:t>دوائره وشكله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ar-DZ" dirty="0" smtClean="0"/>
              <a:t>1-قد يتعلق </a:t>
            </a:r>
            <a:r>
              <a:rPr lang="ar-DZ" dirty="0" smtClean="0">
                <a:solidFill>
                  <a:srgbClr val="FF0000"/>
                </a:solidFill>
              </a:rPr>
              <a:t>بأحد دوائر وزارة التعليم العالي </a:t>
            </a:r>
            <a:r>
              <a:rPr lang="ar-DZ" dirty="0" smtClean="0"/>
              <a:t>وهو الوضع </a:t>
            </a:r>
            <a:r>
              <a:rPr lang="ar-DZ" dirty="0" smtClean="0">
                <a:solidFill>
                  <a:srgbClr val="FF0000"/>
                </a:solidFill>
              </a:rPr>
              <a:t>الغالب</a:t>
            </a:r>
            <a:r>
              <a:rPr lang="ar-DZ" dirty="0" smtClean="0"/>
              <a:t>.</a:t>
            </a:r>
          </a:p>
          <a:p>
            <a:pPr algn="r">
              <a:buNone/>
            </a:pPr>
            <a:r>
              <a:rPr lang="ar-DZ" dirty="0" smtClean="0"/>
              <a:t>من خلال </a:t>
            </a:r>
            <a:r>
              <a:rPr lang="ar-DZ" b="1" dirty="0" smtClean="0">
                <a:solidFill>
                  <a:srgbClr val="FF0000"/>
                </a:solidFill>
              </a:rPr>
              <a:t>مذكرة، أطروحة، مقال، نشاط مخبر، نشاط فريق بحث، البحث الجامعي الجديد</a:t>
            </a:r>
            <a:r>
              <a:rPr lang="ar-DZ" dirty="0" smtClean="0"/>
              <a:t>....</a:t>
            </a:r>
          </a:p>
          <a:p>
            <a:pPr algn="r">
              <a:buNone/>
            </a:pPr>
            <a:r>
              <a:rPr lang="ar-DZ" dirty="0" smtClean="0"/>
              <a:t>2-قد يتعلق </a:t>
            </a:r>
            <a:r>
              <a:rPr lang="ar-DZ" dirty="0" smtClean="0">
                <a:solidFill>
                  <a:srgbClr val="FF0000"/>
                </a:solidFill>
              </a:rPr>
              <a:t>بوزارات أخرى</a:t>
            </a:r>
            <a:r>
              <a:rPr lang="ar-DZ" dirty="0" smtClean="0"/>
              <a:t>: </a:t>
            </a:r>
            <a:r>
              <a:rPr lang="ar-DZ" dirty="0" smtClean="0">
                <a:solidFill>
                  <a:srgbClr val="FF0000"/>
                </a:solidFill>
              </a:rPr>
              <a:t>الصحة، الفلاحة</a:t>
            </a:r>
            <a:r>
              <a:rPr lang="ar-DZ" dirty="0" smtClean="0"/>
              <a:t>...</a:t>
            </a:r>
          </a:p>
          <a:p>
            <a:pPr algn="r">
              <a:buNone/>
            </a:pPr>
            <a:r>
              <a:rPr lang="ar-DZ" b="1" u="sng" dirty="0" smtClean="0">
                <a:solidFill>
                  <a:srgbClr val="FF0000"/>
                </a:solidFill>
              </a:rPr>
              <a:t>قد يتم بصفة</a:t>
            </a:r>
            <a:r>
              <a:rPr lang="ar-DZ" dirty="0" smtClean="0"/>
              <a:t>:</a:t>
            </a:r>
          </a:p>
          <a:p>
            <a:pPr algn="r">
              <a:buNone/>
            </a:pPr>
            <a:r>
              <a:rPr lang="ar-DZ" dirty="0" smtClean="0"/>
              <a:t>1-</a:t>
            </a:r>
            <a:r>
              <a:rPr lang="ar-DZ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فردية</a:t>
            </a:r>
            <a:r>
              <a:rPr lang="ar-DZ" dirty="0" smtClean="0"/>
              <a:t> إلزامية في أطروحات الدكتوراه.</a:t>
            </a:r>
          </a:p>
          <a:p>
            <a:pPr algn="r">
              <a:buNone/>
            </a:pPr>
            <a:r>
              <a:rPr lang="ar-DZ" b="1" dirty="0" smtClean="0">
                <a:solidFill>
                  <a:srgbClr val="FF0000"/>
                </a:solidFill>
              </a:rPr>
              <a:t>2-جماعية</a:t>
            </a:r>
            <a:r>
              <a:rPr lang="ar-DZ" dirty="0" smtClean="0"/>
              <a:t>: في شكل مذكرة </a:t>
            </a:r>
            <a:r>
              <a:rPr lang="ar-DZ" dirty="0" err="1" smtClean="0"/>
              <a:t>ماستر</a:t>
            </a:r>
            <a:r>
              <a:rPr lang="ar-DZ" dirty="0" smtClean="0"/>
              <a:t>، مشروع بحث، مقال مشترك...</a:t>
            </a:r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 smtClean="0"/>
              <a:t>الجامعة مؤسسة بحث بامتياز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ar-DZ" dirty="0" smtClean="0"/>
              <a:t>الوظيفة: تعليم عالي + </a:t>
            </a:r>
            <a:r>
              <a:rPr lang="ar-DZ" b="1" dirty="0" smtClean="0">
                <a:solidFill>
                  <a:schemeClr val="accent1">
                    <a:lumMod val="75000"/>
                  </a:schemeClr>
                </a:solidFill>
              </a:rPr>
              <a:t>بحث علمي</a:t>
            </a:r>
          </a:p>
          <a:p>
            <a:pPr algn="r">
              <a:buNone/>
            </a:pPr>
            <a:r>
              <a:rPr lang="ar-DZ" dirty="0" smtClean="0"/>
              <a:t>الكل يبحث داخل الأسرة الجامعية:</a:t>
            </a:r>
          </a:p>
          <a:p>
            <a:pPr algn="r">
              <a:buNone/>
            </a:pPr>
            <a:r>
              <a:rPr lang="ar-DZ" dirty="0" smtClean="0"/>
              <a:t>-الطالب في </a:t>
            </a:r>
            <a:r>
              <a:rPr lang="ar-DZ" dirty="0" smtClean="0">
                <a:solidFill>
                  <a:schemeClr val="accent1">
                    <a:lumMod val="75000"/>
                  </a:schemeClr>
                </a:solidFill>
              </a:rPr>
              <a:t>الطور الأول</a:t>
            </a:r>
            <a:r>
              <a:rPr lang="ar-DZ" dirty="0" smtClean="0"/>
              <a:t>.</a:t>
            </a:r>
          </a:p>
          <a:p>
            <a:pPr algn="r">
              <a:buNone/>
            </a:pPr>
            <a:r>
              <a:rPr lang="ar-DZ" dirty="0" smtClean="0"/>
              <a:t>-الطالب في </a:t>
            </a:r>
            <a:r>
              <a:rPr lang="ar-DZ" dirty="0" smtClean="0">
                <a:solidFill>
                  <a:schemeClr val="accent1">
                    <a:lumMod val="75000"/>
                  </a:schemeClr>
                </a:solidFill>
              </a:rPr>
              <a:t>الطور الثاني</a:t>
            </a:r>
            <a:r>
              <a:rPr lang="ar-DZ" dirty="0" smtClean="0"/>
              <a:t>.</a:t>
            </a:r>
          </a:p>
          <a:p>
            <a:pPr algn="r">
              <a:buNone/>
            </a:pPr>
            <a:r>
              <a:rPr lang="ar-DZ" dirty="0" smtClean="0"/>
              <a:t>-الطالب في </a:t>
            </a:r>
            <a:r>
              <a:rPr lang="ar-DZ" dirty="0" smtClean="0">
                <a:solidFill>
                  <a:schemeClr val="accent1">
                    <a:lumMod val="75000"/>
                  </a:schemeClr>
                </a:solidFill>
              </a:rPr>
              <a:t>الطور الثالث</a:t>
            </a:r>
            <a:r>
              <a:rPr lang="ar-DZ" dirty="0" smtClean="0"/>
              <a:t>.</a:t>
            </a:r>
          </a:p>
          <a:p>
            <a:pPr algn="r">
              <a:buNone/>
            </a:pPr>
            <a:r>
              <a:rPr lang="ar-DZ" dirty="0" smtClean="0"/>
              <a:t>-</a:t>
            </a:r>
            <a:r>
              <a:rPr lang="ar-DZ" sz="3200" b="1" dirty="0" smtClean="0"/>
              <a:t>الأساتذة بمختلف الرتب/ من أستاذ مساعد إلى </a:t>
            </a:r>
            <a:r>
              <a:rPr lang="ar-DZ" sz="3200" b="1" dirty="0" err="1" smtClean="0"/>
              <a:t>بروف</a:t>
            </a:r>
            <a:r>
              <a:rPr lang="ar-DZ" dirty="0" smtClean="0"/>
              <a:t>- </a:t>
            </a:r>
            <a:r>
              <a:rPr lang="ar-DZ" sz="3200" b="1" u="sng" dirty="0" smtClean="0">
                <a:solidFill>
                  <a:schemeClr val="accent1">
                    <a:lumMod val="75000"/>
                  </a:schemeClr>
                </a:solidFill>
              </a:rPr>
              <a:t>الكل يبحث</a:t>
            </a:r>
            <a:r>
              <a:rPr lang="ar-DZ" dirty="0" smtClean="0"/>
              <a:t>.</a:t>
            </a:r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 smtClean="0"/>
              <a:t>البحث بعنوان مذكرة </a:t>
            </a:r>
            <a:r>
              <a:rPr lang="ar-DZ" dirty="0" err="1" smtClean="0"/>
              <a:t>ماستر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ctr">
              <a:buNone/>
            </a:pPr>
            <a:r>
              <a:rPr lang="ar-DZ" b="1" dirty="0" smtClean="0">
                <a:solidFill>
                  <a:srgbClr val="7030A0"/>
                </a:solidFill>
              </a:rPr>
              <a:t>هو ما </a:t>
            </a:r>
            <a:r>
              <a:rPr lang="ar-DZ" b="1" dirty="0" err="1" smtClean="0">
                <a:solidFill>
                  <a:srgbClr val="7030A0"/>
                </a:solidFill>
              </a:rPr>
              <a:t>يهمنا</a:t>
            </a:r>
            <a:r>
              <a:rPr lang="ar-DZ" b="1" dirty="0" smtClean="0">
                <a:solidFill>
                  <a:srgbClr val="7030A0"/>
                </a:solidFill>
              </a:rPr>
              <a:t> اليوم</a:t>
            </a:r>
            <a:r>
              <a:rPr lang="ar-DZ" dirty="0" smtClean="0"/>
              <a:t>:</a:t>
            </a:r>
          </a:p>
          <a:p>
            <a:pPr algn="ctr">
              <a:buNone/>
            </a:pPr>
            <a:r>
              <a:rPr lang="ar-DZ" dirty="0" smtClean="0"/>
              <a:t>تعريف</a:t>
            </a:r>
            <a:r>
              <a:rPr lang="ar-DZ" dirty="0" smtClean="0">
                <a:solidFill>
                  <a:srgbClr val="FF0000"/>
                </a:solidFill>
              </a:rPr>
              <a:t> المذكرة</a:t>
            </a:r>
            <a:r>
              <a:rPr lang="ar-DZ" dirty="0" smtClean="0"/>
              <a:t>: عبارة عن عمل علمي يحتوي على </a:t>
            </a:r>
            <a:r>
              <a:rPr lang="ar-DZ" b="1" u="sng" dirty="0" smtClean="0">
                <a:solidFill>
                  <a:srgbClr val="7030A0"/>
                </a:solidFill>
              </a:rPr>
              <a:t>جمع معلومات </a:t>
            </a:r>
            <a:r>
              <a:rPr lang="ar-DZ" dirty="0" smtClean="0"/>
              <a:t>حول </a:t>
            </a:r>
            <a:r>
              <a:rPr lang="ar-DZ" b="1" u="sng" dirty="0" smtClean="0">
                <a:solidFill>
                  <a:srgbClr val="7030A0"/>
                </a:solidFill>
              </a:rPr>
              <a:t>موضوع معين </a:t>
            </a:r>
            <a:r>
              <a:rPr lang="ar-DZ" dirty="0" err="1" smtClean="0"/>
              <a:t>و</a:t>
            </a:r>
            <a:r>
              <a:rPr lang="ar-DZ" dirty="0" smtClean="0"/>
              <a:t> تتم </a:t>
            </a:r>
            <a:r>
              <a:rPr lang="ar-DZ" dirty="0" smtClean="0">
                <a:solidFill>
                  <a:srgbClr val="FF0000"/>
                </a:solidFill>
              </a:rPr>
              <a:t>معالجته</a:t>
            </a:r>
            <a:r>
              <a:rPr lang="ar-DZ" dirty="0" smtClean="0"/>
              <a:t> </a:t>
            </a:r>
            <a:r>
              <a:rPr lang="ar-DZ" dirty="0" err="1" smtClean="0"/>
              <a:t>و</a:t>
            </a:r>
            <a:r>
              <a:rPr lang="ar-DZ" dirty="0" smtClean="0"/>
              <a:t> فق </a:t>
            </a:r>
            <a:r>
              <a:rPr lang="ar-DZ" b="1" u="sng" dirty="0" smtClean="0">
                <a:solidFill>
                  <a:srgbClr val="7030A0"/>
                </a:solidFill>
              </a:rPr>
              <a:t>منهجية معينة </a:t>
            </a:r>
            <a:r>
              <a:rPr lang="ar-DZ" dirty="0" smtClean="0">
                <a:solidFill>
                  <a:srgbClr val="FF0000"/>
                </a:solidFill>
              </a:rPr>
              <a:t>تفرض </a:t>
            </a:r>
            <a:r>
              <a:rPr lang="ar-DZ" b="1" u="sng" dirty="0" smtClean="0">
                <a:solidFill>
                  <a:srgbClr val="7030A0"/>
                </a:solidFill>
              </a:rPr>
              <a:t>التأسيس والبرهان </a:t>
            </a:r>
            <a:r>
              <a:rPr lang="ar-DZ" dirty="0" err="1" smtClean="0">
                <a:solidFill>
                  <a:srgbClr val="FF0000"/>
                </a:solidFill>
              </a:rPr>
              <a:t>أوالاستدلال</a:t>
            </a:r>
            <a:r>
              <a:rPr lang="ar-DZ" dirty="0" smtClean="0">
                <a:solidFill>
                  <a:srgbClr val="FF0000"/>
                </a:solidFill>
              </a:rPr>
              <a:t> </a:t>
            </a:r>
            <a:r>
              <a:rPr lang="ar-DZ" b="1" u="sng" dirty="0" smtClean="0">
                <a:solidFill>
                  <a:srgbClr val="7030A0"/>
                </a:solidFill>
              </a:rPr>
              <a:t>وصولا لنتائج محددة</a:t>
            </a:r>
            <a:r>
              <a:rPr lang="ar-DZ" dirty="0" smtClean="0">
                <a:solidFill>
                  <a:srgbClr val="FF0000"/>
                </a:solidFill>
              </a:rPr>
              <a:t>.</a:t>
            </a:r>
          </a:p>
          <a:p>
            <a:pPr algn="ctr">
              <a:buNone/>
            </a:pPr>
            <a:r>
              <a:rPr lang="ar-DZ" dirty="0" smtClean="0">
                <a:solidFill>
                  <a:srgbClr val="FF0000"/>
                </a:solidFill>
              </a:rPr>
              <a:t> </a:t>
            </a:r>
            <a:r>
              <a:rPr lang="ar-DZ" dirty="0" smtClean="0"/>
              <a:t>والهدف الأساسي من وراءه </a:t>
            </a:r>
            <a:r>
              <a:rPr lang="ar-DZ" dirty="0" smtClean="0">
                <a:solidFill>
                  <a:srgbClr val="FF0000"/>
                </a:solidFill>
              </a:rPr>
              <a:t>هو </a:t>
            </a:r>
            <a:r>
              <a:rPr lang="ar-DZ" b="1" u="sng" dirty="0" smtClean="0">
                <a:solidFill>
                  <a:srgbClr val="FF0000"/>
                </a:solidFill>
              </a:rPr>
              <a:t>التدريب على البحث</a:t>
            </a:r>
            <a:r>
              <a:rPr lang="ar-DZ" dirty="0" smtClean="0"/>
              <a:t>.</a:t>
            </a:r>
          </a:p>
          <a:p>
            <a:pPr algn="r">
              <a:buNone/>
            </a:pPr>
            <a:r>
              <a:rPr lang="ar-DZ" dirty="0" smtClean="0">
                <a:solidFill>
                  <a:srgbClr val="FF0000"/>
                </a:solidFill>
              </a:rPr>
              <a:t>المادة 2 من القرار الوزاري 362 مؤرخ في 09 جوان 2014 يحدد </a:t>
            </a:r>
            <a:r>
              <a:rPr lang="ar-DZ" dirty="0" err="1" smtClean="0">
                <a:solidFill>
                  <a:srgbClr val="FF0000"/>
                </a:solidFill>
              </a:rPr>
              <a:t>كيفيات</a:t>
            </a:r>
            <a:r>
              <a:rPr lang="ar-DZ" dirty="0" smtClean="0">
                <a:solidFill>
                  <a:srgbClr val="FF0000"/>
                </a:solidFill>
              </a:rPr>
              <a:t> إعداد ومناقشة مذكرة </a:t>
            </a:r>
            <a:r>
              <a:rPr lang="ar-DZ" dirty="0" err="1" smtClean="0">
                <a:solidFill>
                  <a:srgbClr val="FF0000"/>
                </a:solidFill>
              </a:rPr>
              <a:t>الماستر</a:t>
            </a:r>
            <a:r>
              <a:rPr lang="ar-DZ" dirty="0" smtClean="0"/>
              <a:t>.</a:t>
            </a:r>
          </a:p>
          <a:p>
            <a:pPr algn="r">
              <a:buNone/>
            </a:pPr>
            <a:r>
              <a:rPr lang="ar-DZ" dirty="0" smtClean="0"/>
              <a:t>” </a:t>
            </a:r>
            <a:r>
              <a:rPr lang="ar-DZ" b="1" dirty="0" smtClean="0">
                <a:solidFill>
                  <a:schemeClr val="accent1">
                    <a:lumMod val="75000"/>
                  </a:schemeClr>
                </a:solidFill>
              </a:rPr>
              <a:t>تهدف مذكرة </a:t>
            </a:r>
            <a:r>
              <a:rPr lang="ar-DZ" b="1" dirty="0" err="1" smtClean="0">
                <a:solidFill>
                  <a:schemeClr val="accent1">
                    <a:lumMod val="75000"/>
                  </a:schemeClr>
                </a:solidFill>
              </a:rPr>
              <a:t>الماستر</a:t>
            </a:r>
            <a:r>
              <a:rPr lang="ar-DZ" b="1" dirty="0" smtClean="0">
                <a:solidFill>
                  <a:schemeClr val="accent1">
                    <a:lumMod val="75000"/>
                  </a:schemeClr>
                </a:solidFill>
              </a:rPr>
              <a:t> إلى تنمية قدرات </a:t>
            </a:r>
            <a:r>
              <a:rPr lang="ar-DZ" b="1" dirty="0" err="1" smtClean="0">
                <a:solidFill>
                  <a:schemeClr val="accent1">
                    <a:lumMod val="75000"/>
                  </a:schemeClr>
                </a:solidFill>
              </a:rPr>
              <a:t>المترشح</a:t>
            </a:r>
            <a:r>
              <a:rPr lang="ar-DZ" b="1" dirty="0" smtClean="0">
                <a:solidFill>
                  <a:schemeClr val="accent1">
                    <a:lumMod val="75000"/>
                  </a:schemeClr>
                </a:solidFill>
              </a:rPr>
              <a:t> على البرهنة والتفكير العلميين والاستنتاج وشرح نتائج الأحداث والوقائع وتدوينها في شكل قابل </a:t>
            </a:r>
            <a:r>
              <a:rPr lang="ar-DZ" b="1" dirty="0" smtClean="0">
                <a:solidFill>
                  <a:schemeClr val="accent1">
                    <a:lumMod val="75000"/>
                  </a:schemeClr>
                </a:solidFill>
              </a:rPr>
              <a:t>للاستغلال. </a:t>
            </a:r>
            <a:r>
              <a:rPr lang="ar-DZ" b="1" dirty="0" smtClean="0">
                <a:solidFill>
                  <a:srgbClr val="FF0000"/>
                </a:solidFill>
              </a:rPr>
              <a:t>غير مطالب بالإبداع أو الجدة</a:t>
            </a:r>
            <a:r>
              <a:rPr lang="ar-DZ" dirty="0" smtClean="0"/>
              <a:t>.</a:t>
            </a:r>
            <a:endParaRPr lang="fr-F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554</TotalTime>
  <Words>1474</Words>
  <Application>Microsoft Office PowerPoint</Application>
  <PresentationFormat>Affichage à l'écran (4:3)</PresentationFormat>
  <Paragraphs>170</Paragraphs>
  <Slides>26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26</vt:i4>
      </vt:variant>
    </vt:vector>
  </HeadingPairs>
  <TitlesOfParts>
    <vt:vector size="27" baseType="lpstr">
      <vt:lpstr>Opulent</vt:lpstr>
      <vt:lpstr>جامعة سوق اهراس</vt:lpstr>
      <vt:lpstr>سبق دراسة مقياس المنهجية</vt:lpstr>
      <vt:lpstr>التدرج في منهجية البحث</vt:lpstr>
      <vt:lpstr>المسار</vt:lpstr>
      <vt:lpstr>المنهجية و البحث العلمي</vt:lpstr>
      <vt:lpstr>البحث يمس كل المجالات</vt:lpstr>
      <vt:lpstr>دوائره وشكله</vt:lpstr>
      <vt:lpstr>الجامعة مؤسسة بحث بامتياز</vt:lpstr>
      <vt:lpstr>البحث بعنوان مذكرة ماستر</vt:lpstr>
      <vt:lpstr>المنهج العلمي يفرض </vt:lpstr>
      <vt:lpstr>المذكرة هوية علمية للطالب</vt:lpstr>
      <vt:lpstr>الإشكالية من عناصر المقدمة</vt:lpstr>
      <vt:lpstr>تعريفها</vt:lpstr>
      <vt:lpstr>عنصر ثابت في كل البحوث</vt:lpstr>
      <vt:lpstr>Diapositive 15</vt:lpstr>
      <vt:lpstr>أهميتها</vt:lpstr>
      <vt:lpstr>خصائصها</vt:lpstr>
      <vt:lpstr>Diapositive 18</vt:lpstr>
      <vt:lpstr>حق التأليف للباحث</vt:lpstr>
      <vt:lpstr>تنبيه</vt:lpstr>
      <vt:lpstr>علاقتها بأجزاء البحث وعناصره </vt:lpstr>
      <vt:lpstr>2- العلاقة مع الخطة</vt:lpstr>
      <vt:lpstr>3-العلاقة مع الموضوع</vt:lpstr>
      <vt:lpstr>4- العلاقة مع الأهداف</vt:lpstr>
      <vt:lpstr>5-العلاقة مع الخاتمة</vt:lpstr>
      <vt:lpstr>6- مؤشر لقياس شخصية الباحث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درس دكتوراه الأستاذ الدكتور عمار بوضياف</dc:title>
  <dc:creator>TOSHIBA</dc:creator>
  <cp:lastModifiedBy>Ammar</cp:lastModifiedBy>
  <cp:revision>68</cp:revision>
  <dcterms:created xsi:type="dcterms:W3CDTF">2016-11-20T12:35:58Z</dcterms:created>
  <dcterms:modified xsi:type="dcterms:W3CDTF">2018-12-09T13:48:05Z</dcterms:modified>
</cp:coreProperties>
</file>