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1" r:id="rId3"/>
    <p:sldId id="272" r:id="rId4"/>
    <p:sldId id="257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4" r:id="rId17"/>
    <p:sldId id="270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718" autoAdjust="0"/>
  </p:normalViewPr>
  <p:slideViewPr>
    <p:cSldViewPr>
      <p:cViewPr varScale="1">
        <p:scale>
          <a:sx n="86" d="100"/>
          <a:sy n="86" d="100"/>
        </p:scale>
        <p:origin x="-15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F8E9-58ED-4E3F-BE33-6E7486294B60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92992-9992-4386-BC74-52E786CAA69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F8E9-58ED-4E3F-BE33-6E7486294B60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92992-9992-4386-BC74-52E786CAA69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F8E9-58ED-4E3F-BE33-6E7486294B60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92992-9992-4386-BC74-52E786CAA69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F8E9-58ED-4E3F-BE33-6E7486294B60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92992-9992-4386-BC74-52E786CAA69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F8E9-58ED-4E3F-BE33-6E7486294B60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92992-9992-4386-BC74-52E786CAA69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F8E9-58ED-4E3F-BE33-6E7486294B60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92992-9992-4386-BC74-52E786CAA69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F8E9-58ED-4E3F-BE33-6E7486294B60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92992-9992-4386-BC74-52E786CAA69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F8E9-58ED-4E3F-BE33-6E7486294B60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92992-9992-4386-BC74-52E786CAA69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F8E9-58ED-4E3F-BE33-6E7486294B60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92992-9992-4386-BC74-52E786CAA69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F8E9-58ED-4E3F-BE33-6E7486294B60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92992-9992-4386-BC74-52E786CAA69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F8E9-58ED-4E3F-BE33-6E7486294B60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92992-9992-4386-BC74-52E786CAA69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2F8E9-58ED-4E3F-BE33-6E7486294B60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92992-9992-4386-BC74-52E786CAA69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1299" y="206226"/>
            <a:ext cx="8420472" cy="1470026"/>
          </a:xfrm>
        </p:spPr>
        <p:txBody>
          <a:bodyPr>
            <a:normAutofit/>
          </a:bodyPr>
          <a:lstStyle/>
          <a:p>
            <a:pPr rtl="1"/>
            <a:r>
              <a:rPr lang="ar-DZ" sz="2900" dirty="0">
                <a:cs typeface="AL-Hor" pitchFamily="2" charset="-78"/>
              </a:rPr>
              <a:t>جامعة </a:t>
            </a:r>
            <a:r>
              <a:rPr lang="ar-DZ" sz="2900" dirty="0" smtClean="0">
                <a:cs typeface="AL-Hor" pitchFamily="2" charset="-78"/>
              </a:rPr>
              <a:t>محمد الشريف مساعدية سوق أهراس</a:t>
            </a:r>
            <a:r>
              <a:rPr lang="ar-DZ" sz="2900" dirty="0">
                <a:cs typeface="AL-Hor" pitchFamily="2" charset="-78"/>
              </a:rPr>
              <a:t/>
            </a:r>
            <a:br>
              <a:rPr lang="ar-DZ" sz="2900" dirty="0">
                <a:cs typeface="AL-Hor" pitchFamily="2" charset="-78"/>
              </a:rPr>
            </a:br>
            <a:r>
              <a:rPr lang="ar-DZ" sz="2900" dirty="0">
                <a:cs typeface="AL-Hor" pitchFamily="2" charset="-78"/>
              </a:rPr>
              <a:t>كلية </a:t>
            </a:r>
            <a:r>
              <a:rPr lang="ar-DZ" sz="2900" dirty="0" smtClean="0">
                <a:cs typeface="AL-Hor" pitchFamily="2" charset="-78"/>
              </a:rPr>
              <a:t>العلوم </a:t>
            </a:r>
            <a:r>
              <a:rPr lang="ar-DZ" sz="2900" dirty="0">
                <a:cs typeface="AL-Hor" pitchFamily="2" charset="-78"/>
              </a:rPr>
              <a:t>الاقتصادية و علوم </a:t>
            </a:r>
            <a:r>
              <a:rPr lang="ar-DZ" sz="2900" dirty="0" smtClean="0">
                <a:cs typeface="AL-Hor" pitchFamily="2" charset="-78"/>
              </a:rPr>
              <a:t>التسيير</a:t>
            </a:r>
            <a:endParaRPr lang="fr-FR" sz="2900" dirty="0">
              <a:cs typeface="AL-Hor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2276872"/>
            <a:ext cx="8712969" cy="1981367"/>
          </a:xfrm>
        </p:spPr>
        <p:txBody>
          <a:bodyPr>
            <a:normAutofit fontScale="25000" lnSpcReduction="20000"/>
          </a:bodyPr>
          <a:lstStyle/>
          <a:p>
            <a:pPr rtl="1">
              <a:lnSpc>
                <a:spcPct val="120000"/>
              </a:lnSpc>
            </a:pPr>
            <a:r>
              <a:rPr lang="ar-DZ" sz="11900" dirty="0" smtClean="0">
                <a:solidFill>
                  <a:schemeClr val="tx1"/>
                </a:solidFill>
                <a:cs typeface="AF_Diwani" pitchFamily="2" charset="-78"/>
              </a:rPr>
              <a:t>مداخلة حول</a:t>
            </a:r>
            <a:endParaRPr lang="ar-DZ" sz="11900" dirty="0">
              <a:solidFill>
                <a:schemeClr val="tx1"/>
              </a:solidFill>
              <a:cs typeface="AF_Diwani" pitchFamily="2" charset="-78"/>
            </a:endParaRPr>
          </a:p>
          <a:p>
            <a:pPr rtl="1">
              <a:lnSpc>
                <a:spcPct val="120000"/>
              </a:lnSpc>
            </a:pPr>
            <a:r>
              <a:rPr lang="ar-DZ" sz="16000" b="1" dirty="0" smtClean="0">
                <a:solidFill>
                  <a:srgbClr val="C00000"/>
                </a:solidFill>
                <a:latin typeface="AlHarfAlJadid Linotype One" pitchFamily="2" charset="-78"/>
                <a:cs typeface="AlHarfAlJadid Linotype One" pitchFamily="2" charset="-78"/>
              </a:rPr>
              <a:t>آليات تشجيع انتاج و استهلاك المنتجات الوطنية</a:t>
            </a:r>
          </a:p>
          <a:p>
            <a:pPr rtl="1">
              <a:lnSpc>
                <a:spcPct val="120000"/>
              </a:lnSpc>
            </a:pPr>
            <a:r>
              <a:rPr lang="ar-DZ" sz="8000" b="1" dirty="0" smtClean="0">
                <a:solidFill>
                  <a:schemeClr val="tx1"/>
                </a:solidFill>
                <a:latin typeface="AlHarfAlJadid Linotype One" pitchFamily="2" charset="-78"/>
                <a:cs typeface="AlHarfAlJadid Linotype One" pitchFamily="2" charset="-78"/>
              </a:rPr>
              <a:t>بتاريخ 2015/04/29</a:t>
            </a:r>
            <a:endParaRPr lang="ar-DZ" sz="8000" b="1" dirty="0">
              <a:solidFill>
                <a:schemeClr val="tx1"/>
              </a:solidFill>
              <a:latin typeface="AlHarfAlJadid Linotype One" pitchFamily="2" charset="-78"/>
              <a:cs typeface="AlHarfAlJadid Linotype One" pitchFamily="2" charset="-7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51520" y="4581128"/>
            <a:ext cx="3744416" cy="1975909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pPr algn="ctr" rtl="1">
              <a:spcBef>
                <a:spcPct val="20000"/>
              </a:spcBef>
            </a:pPr>
            <a:r>
              <a:rPr lang="ar-DZ" sz="3600" dirty="0">
                <a:latin typeface="AlHarfAlJadid Linotype One" pitchFamily="2" charset="-78"/>
                <a:cs typeface="AL-Hor" pitchFamily="2" charset="-78"/>
              </a:rPr>
              <a:t>للدكتور</a:t>
            </a:r>
          </a:p>
          <a:p>
            <a:pPr algn="ctr" rtl="1">
              <a:spcBef>
                <a:spcPct val="20000"/>
              </a:spcBef>
            </a:pPr>
            <a:r>
              <a:rPr lang="ar-DZ" sz="3600" dirty="0">
                <a:latin typeface="AlHarfAlJadid Linotype One" pitchFamily="2" charset="-78"/>
                <a:cs typeface="AL-Hor" pitchFamily="2" charset="-78"/>
              </a:rPr>
              <a:t>عامر ملايكية</a:t>
            </a:r>
          </a:p>
          <a:p>
            <a:pPr algn="ctr" rtl="1">
              <a:spcBef>
                <a:spcPct val="20000"/>
              </a:spcBef>
            </a:pPr>
            <a:r>
              <a:rPr lang="ar-DZ" sz="3600" dirty="0">
                <a:latin typeface="AlHarfAlJadid Linotype One" pitchFamily="2" charset="-78"/>
                <a:cs typeface="AL-Hor" pitchFamily="2" charset="-78"/>
              </a:rPr>
              <a:t>أستاذ محاضر</a:t>
            </a:r>
            <a:endParaRPr lang="fr-FR" sz="3600" dirty="0">
              <a:latin typeface="AlHarfAlJadid Linotype One" pitchFamily="2" charset="-78"/>
              <a:cs typeface="AL-Ho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pPr rtl="1"/>
            <a:r>
              <a:rPr lang="ar-DZ" sz="3600" b="1" dirty="0" smtClean="0">
                <a:solidFill>
                  <a:srgbClr val="FF0000"/>
                </a:solidFill>
              </a:rPr>
              <a:t>7- تحرير السوق الوطنية و تشجيع المنافسة: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1920" y="1600200"/>
            <a:ext cx="4834880" cy="4997152"/>
          </a:xfrm>
        </p:spPr>
        <p:txBody>
          <a:bodyPr>
            <a:normAutofit fontScale="92500" lnSpcReduction="20000"/>
          </a:bodyPr>
          <a:lstStyle/>
          <a:p>
            <a:pPr algn="just" rtl="1"/>
            <a:r>
              <a:rPr lang="ar-DZ" dirty="0" smtClean="0"/>
              <a:t>شعار أدم </a:t>
            </a:r>
            <a:r>
              <a:rPr lang="ar-DZ" dirty="0" err="1" smtClean="0"/>
              <a:t>سميث </a:t>
            </a:r>
            <a:r>
              <a:rPr lang="ar-DZ" dirty="0" smtClean="0"/>
              <a:t>” </a:t>
            </a:r>
            <a:r>
              <a:rPr lang="ar-DZ" dirty="0" err="1" smtClean="0"/>
              <a:t>دعه</a:t>
            </a:r>
            <a:r>
              <a:rPr lang="ar-DZ" dirty="0" smtClean="0"/>
              <a:t> يعمل، </a:t>
            </a:r>
            <a:r>
              <a:rPr lang="ar-DZ" dirty="0" err="1" smtClean="0"/>
              <a:t>دعه</a:t>
            </a:r>
            <a:r>
              <a:rPr lang="ar-DZ" dirty="0" smtClean="0"/>
              <a:t> </a:t>
            </a:r>
            <a:r>
              <a:rPr lang="ar-DZ" dirty="0" err="1" smtClean="0"/>
              <a:t>يمر ”.</a:t>
            </a:r>
            <a:endParaRPr lang="ar-DZ" dirty="0" smtClean="0"/>
          </a:p>
          <a:p>
            <a:pPr algn="just" rtl="1"/>
            <a:r>
              <a:rPr lang="ar-DZ" dirty="0" smtClean="0"/>
              <a:t>تحرير الاسعار و المنافسة.</a:t>
            </a:r>
          </a:p>
          <a:p>
            <a:pPr algn="just" rtl="1"/>
            <a:r>
              <a:rPr lang="ar-DZ" dirty="0" smtClean="0"/>
              <a:t>تحسين عمليات التعبئة و التغليف للمنتجات الجزائرية و تعليمها.</a:t>
            </a:r>
          </a:p>
          <a:p>
            <a:pPr algn="just" rtl="1"/>
            <a:r>
              <a:rPr lang="ar-DZ" dirty="0" smtClean="0"/>
              <a:t>تنظيم و ادارة الاسواق </a:t>
            </a:r>
            <a:r>
              <a:rPr lang="ar-DZ" dirty="0" err="1" smtClean="0"/>
              <a:t>الجماعية </a:t>
            </a:r>
            <a:r>
              <a:rPr lang="ar-DZ" dirty="0" smtClean="0"/>
              <a:t>( فريق اداري لكل سوق، نظام داخلي للسوق، نظام </a:t>
            </a:r>
            <a:r>
              <a:rPr lang="ar-DZ" dirty="0" err="1" smtClean="0"/>
              <a:t>لوجستي</a:t>
            </a:r>
            <a:r>
              <a:rPr lang="ar-DZ" dirty="0" smtClean="0"/>
              <a:t> </a:t>
            </a:r>
            <a:r>
              <a:rPr lang="ar-DZ" dirty="0" err="1" smtClean="0"/>
              <a:t>للسوق، ...).</a:t>
            </a:r>
            <a:endParaRPr lang="ar-DZ" dirty="0" smtClean="0"/>
          </a:p>
          <a:p>
            <a:pPr algn="just" rtl="1"/>
            <a:r>
              <a:rPr lang="ar-DZ" dirty="0" smtClean="0"/>
              <a:t>زيادة وتثير اصلاح النظام </a:t>
            </a:r>
            <a:r>
              <a:rPr lang="ar-DZ" dirty="0" err="1" smtClean="0"/>
              <a:t>البنكي </a:t>
            </a:r>
            <a:r>
              <a:rPr lang="ar-DZ" dirty="0" smtClean="0"/>
              <a:t>(سعر الفائدة، القروض الاستهلاكية، الاجال الزمنية، الامكانيات التكنولوجية، تسريع و تسهيل المعاملات المالية، المعاملات الالكترونية</a:t>
            </a:r>
            <a:r>
              <a:rPr lang="ar-DZ" dirty="0" err="1" smtClean="0"/>
              <a:t>).</a:t>
            </a:r>
            <a:endParaRPr lang="ar-DZ" dirty="0" smtClean="0"/>
          </a:p>
          <a:p>
            <a:pPr algn="just" rtl="1"/>
            <a:r>
              <a:rPr lang="ar-DZ" dirty="0" smtClean="0"/>
              <a:t>خلق المناطق الحرة.</a:t>
            </a:r>
          </a:p>
        </p:txBody>
      </p:sp>
      <p:sp>
        <p:nvSpPr>
          <p:cNvPr id="8" name="Espace réservé du contenu 6"/>
          <p:cNvSpPr txBox="1">
            <a:spLocks/>
          </p:cNvSpPr>
          <p:nvPr/>
        </p:nvSpPr>
        <p:spPr>
          <a:xfrm>
            <a:off x="467544" y="4077072"/>
            <a:ext cx="4038600" cy="2260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Espace réservé du contenu 6" descr="fruit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844824"/>
            <a:ext cx="3170435" cy="417646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pPr rtl="1"/>
            <a:r>
              <a:rPr lang="ar-DZ" sz="3600" b="1" dirty="0" smtClean="0">
                <a:solidFill>
                  <a:srgbClr val="FF0000"/>
                </a:solidFill>
              </a:rPr>
              <a:t>8- القضاء على السوق الموازية: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635896" y="1600200"/>
            <a:ext cx="5050904" cy="4997152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ar-DZ" dirty="0" smtClean="0"/>
              <a:t>القضاء على السوق الموازية لسوقي السلع و الخدمات و العملة.</a:t>
            </a:r>
          </a:p>
          <a:p>
            <a:pPr algn="r" rtl="1"/>
            <a:r>
              <a:rPr lang="ar-DZ" dirty="0" smtClean="0"/>
              <a:t>ازالة الاسواق </a:t>
            </a:r>
            <a:r>
              <a:rPr lang="ar-DZ" dirty="0" err="1" smtClean="0"/>
              <a:t>الفوضوية.</a:t>
            </a:r>
            <a:endParaRPr lang="ar-DZ" dirty="0" smtClean="0"/>
          </a:p>
          <a:p>
            <a:pPr algn="r" rtl="1"/>
            <a:r>
              <a:rPr lang="ar-DZ" dirty="0" smtClean="0"/>
              <a:t>مراجعة النظام الضريبي و مكافحة التهرب الضريبي.</a:t>
            </a:r>
          </a:p>
          <a:p>
            <a:pPr algn="r" rtl="1"/>
            <a:r>
              <a:rPr lang="ar-DZ" dirty="0" smtClean="0"/>
              <a:t>منع نشوء اسواق موازية لبعض المنتجات من المصدر.</a:t>
            </a:r>
          </a:p>
          <a:p>
            <a:pPr algn="r" rtl="1"/>
            <a:r>
              <a:rPr lang="ar-DZ" dirty="0" smtClean="0"/>
              <a:t>حماية حقوق الملكية الفكرية و منع القرصنة.</a:t>
            </a:r>
          </a:p>
          <a:p>
            <a:pPr algn="r" rtl="1"/>
            <a:r>
              <a:rPr lang="ar-DZ" dirty="0" smtClean="0"/>
              <a:t>ايجاد حلول عملية لمحاربة تبيض </a:t>
            </a:r>
            <a:r>
              <a:rPr lang="ar-DZ" dirty="0" err="1" smtClean="0"/>
              <a:t>الأموال.</a:t>
            </a:r>
            <a:endParaRPr lang="ar-DZ" dirty="0" smtClean="0"/>
          </a:p>
          <a:p>
            <a:pPr algn="r" rtl="1"/>
            <a:r>
              <a:rPr lang="ar-DZ" dirty="0" smtClean="0"/>
              <a:t>زيادة ثقة المتعاملين الاقتصاديين في النظام الرسمي.</a:t>
            </a:r>
          </a:p>
          <a:p>
            <a:pPr algn="r" rtl="1"/>
            <a:endParaRPr lang="ar-DZ" dirty="0" smtClean="0"/>
          </a:p>
        </p:txBody>
      </p:sp>
      <p:pic>
        <p:nvPicPr>
          <p:cNvPr id="7" name="Espace réservé du contenu 6" descr="marche phone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3" y="1988840"/>
            <a:ext cx="3096344" cy="40324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pPr rtl="1"/>
            <a:r>
              <a:rPr lang="ar-DZ" sz="3600" b="1" dirty="0" smtClean="0">
                <a:solidFill>
                  <a:srgbClr val="FF0000"/>
                </a:solidFill>
              </a:rPr>
              <a:t>9- تطوير البنى التحتية: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39952" y="1600200"/>
            <a:ext cx="4762872" cy="5257800"/>
          </a:xfrm>
        </p:spPr>
        <p:txBody>
          <a:bodyPr>
            <a:normAutofit lnSpcReduction="10000"/>
          </a:bodyPr>
          <a:lstStyle/>
          <a:p>
            <a:pPr algn="just" rtl="1"/>
            <a:r>
              <a:rPr lang="ar-DZ" dirty="0" err="1" smtClean="0"/>
              <a:t>ملاءمة</a:t>
            </a:r>
            <a:r>
              <a:rPr lang="ar-DZ" dirty="0" smtClean="0"/>
              <a:t> تطوير البنى التحتية مع طبيعة النشاطات الاقتصادية.</a:t>
            </a:r>
          </a:p>
          <a:p>
            <a:pPr algn="just" rtl="1"/>
            <a:r>
              <a:rPr lang="ar-DZ" dirty="0" smtClean="0"/>
              <a:t>التوجه الى استخدام الانظمة الآلية و الطاقات البديلة.</a:t>
            </a:r>
          </a:p>
          <a:p>
            <a:pPr algn="just" rtl="1"/>
            <a:r>
              <a:rPr lang="ar-DZ" dirty="0" smtClean="0"/>
              <a:t>حل الاشكالات المتعلقة بتوفير المواد الخام و الموارد الاولية لبعض </a:t>
            </a:r>
            <a:r>
              <a:rPr lang="ar-DZ" dirty="0" err="1" smtClean="0"/>
              <a:t>القطاعات </a:t>
            </a:r>
            <a:r>
              <a:rPr lang="ar-DZ" dirty="0" smtClean="0"/>
              <a:t>(قطاع البناء</a:t>
            </a:r>
            <a:r>
              <a:rPr lang="ar-DZ" dirty="0" err="1" smtClean="0"/>
              <a:t>).</a:t>
            </a:r>
            <a:endParaRPr lang="ar-DZ" dirty="0" smtClean="0"/>
          </a:p>
          <a:p>
            <a:pPr algn="just" rtl="1"/>
            <a:r>
              <a:rPr lang="ar-DZ" dirty="0" smtClean="0"/>
              <a:t>تنشيط قطاع الخدمات الصناعية.</a:t>
            </a:r>
          </a:p>
          <a:p>
            <a:pPr algn="just" rtl="1"/>
            <a:r>
              <a:rPr lang="ar-DZ" dirty="0" smtClean="0"/>
              <a:t>خلق حاضنات الاعمال و العناقيد الصناعية.</a:t>
            </a:r>
          </a:p>
          <a:p>
            <a:pPr algn="just" rtl="1"/>
            <a:r>
              <a:rPr lang="ar-DZ" dirty="0" smtClean="0"/>
              <a:t>مدن جديدة بمواصفات عالمية </a:t>
            </a:r>
            <a:r>
              <a:rPr lang="ar-DZ" dirty="0" err="1" smtClean="0"/>
              <a:t>وفضاءات</a:t>
            </a:r>
            <a:r>
              <a:rPr lang="ar-DZ" dirty="0" smtClean="0"/>
              <a:t> اقتصادية جديدة.</a:t>
            </a:r>
          </a:p>
        </p:txBody>
      </p:sp>
      <p:sp>
        <p:nvSpPr>
          <p:cNvPr id="8" name="Espace réservé du contenu 6"/>
          <p:cNvSpPr txBox="1">
            <a:spLocks/>
          </p:cNvSpPr>
          <p:nvPr/>
        </p:nvSpPr>
        <p:spPr>
          <a:xfrm>
            <a:off x="467544" y="4077072"/>
            <a:ext cx="4038600" cy="2260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Espace réservé du contenu 8" descr="service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844824"/>
            <a:ext cx="3528392" cy="40324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pPr rtl="1"/>
            <a:r>
              <a:rPr lang="ar-DZ" sz="3600" b="1" dirty="0" smtClean="0">
                <a:solidFill>
                  <a:srgbClr val="FF0000"/>
                </a:solidFill>
              </a:rPr>
              <a:t>10- تنشيط الاستهلاك و تغيير الثقافة الاستهلاكية للزبون الجزائري: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39952" y="1484784"/>
            <a:ext cx="4752528" cy="5040560"/>
          </a:xfrm>
        </p:spPr>
        <p:txBody>
          <a:bodyPr>
            <a:normAutofit fontScale="85000" lnSpcReduction="20000"/>
          </a:bodyPr>
          <a:lstStyle/>
          <a:p>
            <a:pPr algn="just" rtl="1"/>
            <a:r>
              <a:rPr lang="ar-DZ" dirty="0" smtClean="0"/>
              <a:t>تغيير الثقافة الاستهلاكية للزبون الجزائري بتقديم حلول عملية قائمة على علاقة القيمة-سعر.</a:t>
            </a:r>
          </a:p>
          <a:p>
            <a:pPr algn="just" rtl="1"/>
            <a:r>
              <a:rPr lang="ar-DZ" dirty="0" smtClean="0"/>
              <a:t>زيادة المزايا المقدمة للمستهلك مقارنة بالعروض الاجنبية المتاحة في السوق.</a:t>
            </a:r>
          </a:p>
          <a:p>
            <a:pPr algn="just" rtl="1"/>
            <a:r>
              <a:rPr lang="ar-DZ" dirty="0" smtClean="0"/>
              <a:t>تحسين الدخول و كبح زيادة التضخم.</a:t>
            </a:r>
          </a:p>
          <a:p>
            <a:pPr algn="just" rtl="1"/>
            <a:r>
              <a:rPr lang="ar-DZ" dirty="0" smtClean="0"/>
              <a:t>الدعوة الى ترشيد الاستهلاك بتقديم بدائل مقبولة للسلع ذات الطلب المرن.</a:t>
            </a:r>
          </a:p>
          <a:p>
            <a:pPr algn="just" rtl="1"/>
            <a:r>
              <a:rPr lang="ar-DZ" dirty="0" smtClean="0"/>
              <a:t>التركيز على مبدأ القومية في الاستهلاك.</a:t>
            </a:r>
          </a:p>
          <a:p>
            <a:pPr algn="just" rtl="1"/>
            <a:r>
              <a:rPr lang="ar-DZ" dirty="0" smtClean="0"/>
              <a:t>التوجه نحو استهلاك المنتجات الحيوية مما يتطلب اعادة انعاش القطاع الفلاحي.</a:t>
            </a:r>
          </a:p>
          <a:p>
            <a:pPr algn="just" rtl="1"/>
            <a:r>
              <a:rPr lang="ar-DZ" dirty="0" smtClean="0"/>
              <a:t>دفع المؤسسات الجزائرية الى تكثيف تقنيات الترويج.</a:t>
            </a:r>
          </a:p>
          <a:p>
            <a:pPr algn="just" rtl="1"/>
            <a:r>
              <a:rPr lang="ar-DZ" dirty="0" smtClean="0"/>
              <a:t>الاستعانة بالخبرات العلمية و الكفاءات في مجال </a:t>
            </a:r>
            <a:r>
              <a:rPr lang="ar-DZ" dirty="0" err="1" smtClean="0"/>
              <a:t>التسويق </a:t>
            </a:r>
            <a:r>
              <a:rPr lang="ar-DZ" dirty="0" smtClean="0"/>
              <a:t>(من الداخل و الخارج</a:t>
            </a:r>
            <a:r>
              <a:rPr lang="ar-DZ" dirty="0" err="1" smtClean="0"/>
              <a:t>).</a:t>
            </a:r>
            <a:endParaRPr lang="ar-DZ" dirty="0" smtClean="0"/>
          </a:p>
        </p:txBody>
      </p:sp>
      <p:sp>
        <p:nvSpPr>
          <p:cNvPr id="8" name="Espace réservé du contenu 6"/>
          <p:cNvSpPr txBox="1">
            <a:spLocks/>
          </p:cNvSpPr>
          <p:nvPr/>
        </p:nvSpPr>
        <p:spPr>
          <a:xfrm>
            <a:off x="467544" y="4077072"/>
            <a:ext cx="4038600" cy="2260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Espace réservé du contenu 6" descr="supermarket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700808"/>
            <a:ext cx="3672408" cy="46085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70609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pPr rtl="1"/>
            <a:r>
              <a:rPr lang="ar-DZ" sz="3600" b="1" dirty="0" smtClean="0">
                <a:solidFill>
                  <a:srgbClr val="FF0000"/>
                </a:solidFill>
              </a:rPr>
              <a:t>بعض الامثلة عن المنتجات الجزائرية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8" name="Espace réservé du contenu 6"/>
          <p:cNvSpPr txBox="1">
            <a:spLocks/>
          </p:cNvSpPr>
          <p:nvPr/>
        </p:nvSpPr>
        <p:spPr>
          <a:xfrm>
            <a:off x="467544" y="4077072"/>
            <a:ext cx="4038600" cy="2260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contenu 5"/>
          <p:cNvSpPr txBox="1">
            <a:spLocks/>
          </p:cNvSpPr>
          <p:nvPr/>
        </p:nvSpPr>
        <p:spPr>
          <a:xfrm>
            <a:off x="467544" y="1628800"/>
            <a:ext cx="4038600" cy="1972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7" name="Picture 3" descr="G:\9- ARTICLES\photos diapo\hamoud 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052736"/>
            <a:ext cx="3134244" cy="2448272"/>
          </a:xfrm>
          <a:prstGeom prst="rect">
            <a:avLst/>
          </a:prstGeom>
          <a:noFill/>
        </p:spPr>
      </p:pic>
      <p:pic>
        <p:nvPicPr>
          <p:cNvPr id="1028" name="Picture 4" descr="G:\9- ARTICLES\photos diapo\reouiba 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412776"/>
            <a:ext cx="3096344" cy="2578953"/>
          </a:xfrm>
          <a:prstGeom prst="rect">
            <a:avLst/>
          </a:prstGeom>
          <a:noFill/>
        </p:spPr>
      </p:pic>
      <p:pic>
        <p:nvPicPr>
          <p:cNvPr id="1030" name="Picture 6" descr="G:\9- ARTICLES\photos diapo\ca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088" y="3861048"/>
            <a:ext cx="2886075" cy="2376264"/>
          </a:xfrm>
          <a:prstGeom prst="rect">
            <a:avLst/>
          </a:prstGeom>
          <a:noFill/>
        </p:spPr>
      </p:pic>
      <p:pic>
        <p:nvPicPr>
          <p:cNvPr id="1032" name="Picture 8" descr="G:\9- ARTICLES\photos diapo\condor 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4869160"/>
            <a:ext cx="3733800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576064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pPr rtl="1"/>
            <a:r>
              <a:rPr lang="ar-DZ" sz="3600" b="1" dirty="0" smtClean="0">
                <a:solidFill>
                  <a:srgbClr val="FF0000"/>
                </a:solidFill>
              </a:rPr>
              <a:t>أسواقنا و محلاتنا اليوم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8" name="Espace réservé du contenu 6"/>
          <p:cNvSpPr txBox="1">
            <a:spLocks/>
          </p:cNvSpPr>
          <p:nvPr/>
        </p:nvSpPr>
        <p:spPr>
          <a:xfrm>
            <a:off x="467544" y="4077072"/>
            <a:ext cx="4038600" cy="2260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contenu 5"/>
          <p:cNvSpPr txBox="1">
            <a:spLocks/>
          </p:cNvSpPr>
          <p:nvPr/>
        </p:nvSpPr>
        <p:spPr>
          <a:xfrm>
            <a:off x="467544" y="1628800"/>
            <a:ext cx="4038600" cy="1972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 descr="G:\9- ARTICLES\photos diapo\marché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08720"/>
            <a:ext cx="3816424" cy="2880320"/>
          </a:xfrm>
          <a:prstGeom prst="rect">
            <a:avLst/>
          </a:prstGeom>
          <a:noFill/>
        </p:spPr>
      </p:pic>
      <p:pic>
        <p:nvPicPr>
          <p:cNvPr id="2051" name="Picture 3" descr="G:\9- ARTICLES\photos diapo\marché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937056"/>
            <a:ext cx="3888432" cy="2660296"/>
          </a:xfrm>
          <a:prstGeom prst="rect">
            <a:avLst/>
          </a:prstGeom>
          <a:noFill/>
        </p:spPr>
      </p:pic>
      <p:pic>
        <p:nvPicPr>
          <p:cNvPr id="2052" name="Picture 4" descr="G:\9- ARTICLES\photos diapo\lait algeri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908720"/>
            <a:ext cx="4248472" cy="2880320"/>
          </a:xfrm>
          <a:prstGeom prst="rect">
            <a:avLst/>
          </a:prstGeom>
          <a:noFill/>
        </p:spPr>
      </p:pic>
      <p:pic>
        <p:nvPicPr>
          <p:cNvPr id="2053" name="Picture 5" descr="G:\9- ARTICLES\photos diapo\monnai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984" y="3933056"/>
            <a:ext cx="4248472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576064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pPr rtl="1"/>
            <a:r>
              <a:rPr lang="ar-DZ" sz="3600" b="1" dirty="0" smtClean="0">
                <a:solidFill>
                  <a:srgbClr val="FF0000"/>
                </a:solidFill>
              </a:rPr>
              <a:t>أسواقنا و محلاتنا كما يجب أن تكون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8" name="Espace réservé du contenu 6"/>
          <p:cNvSpPr txBox="1">
            <a:spLocks/>
          </p:cNvSpPr>
          <p:nvPr/>
        </p:nvSpPr>
        <p:spPr>
          <a:xfrm>
            <a:off x="467544" y="4077072"/>
            <a:ext cx="4038600" cy="2260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contenu 5"/>
          <p:cNvSpPr txBox="1">
            <a:spLocks/>
          </p:cNvSpPr>
          <p:nvPr/>
        </p:nvSpPr>
        <p:spPr>
          <a:xfrm>
            <a:off x="467544" y="1628800"/>
            <a:ext cx="4038600" cy="1972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4" name="Picture 2" descr="G:\9- ARTICLES\photos diapo\marché couve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908720"/>
            <a:ext cx="7272808" cy="2952328"/>
          </a:xfrm>
          <a:prstGeom prst="rect">
            <a:avLst/>
          </a:prstGeom>
          <a:noFill/>
        </p:spPr>
      </p:pic>
      <p:pic>
        <p:nvPicPr>
          <p:cNvPr id="3075" name="Picture 3" descr="G:\9- ARTICLES\photos diapo\marke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4005064"/>
            <a:ext cx="3600400" cy="2592288"/>
          </a:xfrm>
          <a:prstGeom prst="rect">
            <a:avLst/>
          </a:prstGeom>
          <a:noFill/>
        </p:spPr>
      </p:pic>
      <p:pic>
        <p:nvPicPr>
          <p:cNvPr id="3076" name="Picture 4" descr="G:\9- ARTICLES\photos diapo\carte de crédi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4005064"/>
            <a:ext cx="3312368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ulle ronde 11"/>
          <p:cNvSpPr/>
          <p:nvPr/>
        </p:nvSpPr>
        <p:spPr>
          <a:xfrm rot="21099734">
            <a:off x="1567524" y="1236506"/>
            <a:ext cx="6696744" cy="3711594"/>
          </a:xfrm>
          <a:prstGeom prst="wedgeEllipseCallout">
            <a:avLst>
              <a:gd name="adj1" fmla="val -41546"/>
              <a:gd name="adj2" fmla="val 4857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5400" b="1" dirty="0" smtClean="0">
                <a:solidFill>
                  <a:schemeClr val="tx1"/>
                </a:solidFill>
                <a:cs typeface="AF_Diwani" pitchFamily="2" charset="-78"/>
              </a:rPr>
              <a:t>شكرا على حسن الاصغاء</a:t>
            </a:r>
          </a:p>
          <a:p>
            <a:pPr algn="ctr" rtl="1"/>
            <a:r>
              <a:rPr lang="ar-DZ" sz="5400" b="1" dirty="0" smtClean="0">
                <a:solidFill>
                  <a:schemeClr val="tx1"/>
                </a:solidFill>
                <a:cs typeface="AF_Diwani" pitchFamily="2" charset="-78"/>
              </a:rPr>
              <a:t> و المتابعة</a:t>
            </a:r>
          </a:p>
          <a:p>
            <a:pPr algn="ctr" rtl="1"/>
            <a:r>
              <a:rPr lang="ar-DZ" sz="5400" b="1" dirty="0" err="1" smtClean="0">
                <a:solidFill>
                  <a:schemeClr val="tx1"/>
                </a:solidFill>
                <a:cs typeface="AF_Diwani" pitchFamily="2" charset="-78"/>
              </a:rPr>
              <a:t>د.</a:t>
            </a:r>
            <a:r>
              <a:rPr lang="ar-DZ" sz="5400" b="1" dirty="0" smtClean="0">
                <a:solidFill>
                  <a:schemeClr val="tx1"/>
                </a:solidFill>
                <a:cs typeface="AF_Diwani" pitchFamily="2" charset="-78"/>
              </a:rPr>
              <a:t> </a:t>
            </a:r>
            <a:r>
              <a:rPr lang="ar-DZ" sz="5400" b="1" dirty="0" err="1" smtClean="0">
                <a:solidFill>
                  <a:schemeClr val="tx1"/>
                </a:solidFill>
                <a:cs typeface="AF_Diwani" pitchFamily="2" charset="-78"/>
              </a:rPr>
              <a:t>ع.</a:t>
            </a:r>
            <a:r>
              <a:rPr lang="ar-DZ" sz="5400" b="1" dirty="0" smtClean="0">
                <a:solidFill>
                  <a:schemeClr val="tx1"/>
                </a:solidFill>
                <a:cs typeface="AF_Diwani" pitchFamily="2" charset="-78"/>
              </a:rPr>
              <a:t> ملايكية</a:t>
            </a:r>
            <a:endParaRPr lang="fr-FR" sz="5400" b="1" dirty="0">
              <a:solidFill>
                <a:schemeClr val="tx1"/>
              </a:solidFill>
              <a:cs typeface="AF_Diwani" pitchFamily="2" charset="-78"/>
            </a:endParaRPr>
          </a:p>
        </p:txBody>
      </p:sp>
      <p:sp>
        <p:nvSpPr>
          <p:cNvPr id="8" name="Espace réservé du contenu 6"/>
          <p:cNvSpPr txBox="1">
            <a:spLocks/>
          </p:cNvSpPr>
          <p:nvPr/>
        </p:nvSpPr>
        <p:spPr>
          <a:xfrm>
            <a:off x="467544" y="4077072"/>
            <a:ext cx="4038600" cy="2260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stretch>
            <a:fillRect l="-20000" t="3000" r="-8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31840" y="274638"/>
            <a:ext cx="2592288" cy="922114"/>
          </a:xfr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rtl="1"/>
            <a:r>
              <a:rPr lang="ar-DZ" b="1" dirty="0" smtClean="0">
                <a:solidFill>
                  <a:srgbClr val="FF0000"/>
                </a:solidFill>
                <a:cs typeface="AL-Hor" pitchFamily="2" charset="-78"/>
              </a:rPr>
              <a:t>مقدمة:</a:t>
            </a:r>
            <a:endParaRPr lang="fr-FR" b="1" dirty="0">
              <a:solidFill>
                <a:srgbClr val="FF0000"/>
              </a:solidFill>
              <a:cs typeface="AL-Hor" pitchFamily="2" charset="-78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 fontScale="92500"/>
          </a:bodyPr>
          <a:lstStyle/>
          <a:p>
            <a:pPr algn="ctr" rtl="1">
              <a:buNone/>
            </a:pPr>
            <a:r>
              <a:rPr lang="ar-DZ" b="1" dirty="0" smtClean="0">
                <a:cs typeface="AGA Dimnah Regular" pitchFamily="2" charset="-78"/>
              </a:rPr>
              <a:t> </a:t>
            </a:r>
            <a:r>
              <a:rPr lang="fr-FR" b="1" dirty="0" smtClean="0">
                <a:cs typeface="AGA Dimnah Regular" pitchFamily="2" charset="-78"/>
              </a:rPr>
              <a:t>»</a:t>
            </a:r>
            <a:r>
              <a:rPr lang="ar-DZ" b="1" dirty="0" smtClean="0">
                <a:cs typeface="AGA Dimnah Regular" pitchFamily="2" charset="-78"/>
              </a:rPr>
              <a:t> لنستهلك جزائري</a:t>
            </a:r>
            <a:r>
              <a:rPr lang="fr-FR" b="1" dirty="0" smtClean="0">
                <a:cs typeface="AGA Dimnah Regular" pitchFamily="2" charset="-78"/>
              </a:rPr>
              <a:t>« 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DZ" b="1" dirty="0" smtClean="0"/>
              <a:t> 		</a:t>
            </a:r>
            <a:r>
              <a:rPr lang="ar-DZ" sz="3500" b="1" dirty="0" smtClean="0"/>
              <a:t>تندرج هذه المداخلة في اطار فعاليات الأسبوع الوطني </a:t>
            </a:r>
            <a:r>
              <a:rPr lang="ar-DZ" sz="3500" dirty="0" smtClean="0"/>
              <a:t/>
            </a:r>
            <a:br>
              <a:rPr lang="ar-DZ" sz="3500" dirty="0" smtClean="0"/>
            </a:br>
            <a:r>
              <a:rPr lang="ar-DZ" sz="3500" b="1" dirty="0" err="1" smtClean="0"/>
              <a:t>للتحسيس</a:t>
            </a:r>
            <a:r>
              <a:rPr lang="ar-DZ" sz="3500" b="1" dirty="0" smtClean="0"/>
              <a:t> و التوعية بأهمية التوجه نحو اقتناء المنتجات الوطنية على حساب المنتجات الأجنبية، وهذا في إطار مساعي التقليص من فاتورة الاستيراد و توفير مناصب شغل و ايجاد بدائل جديدة غير المحروقات لتنمية الاقتصاد </a:t>
            </a:r>
            <a:r>
              <a:rPr lang="ar-DZ" sz="3500" b="1" dirty="0" err="1" smtClean="0"/>
              <a:t>الوطني.</a:t>
            </a:r>
            <a:endParaRPr lang="ar-D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31840" y="274638"/>
            <a:ext cx="2592288" cy="922114"/>
          </a:xfr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ar-DZ" b="1" dirty="0" smtClean="0">
                <a:solidFill>
                  <a:srgbClr val="FF0000"/>
                </a:solidFill>
                <a:cs typeface="AL-Hor" pitchFamily="2" charset="-78"/>
              </a:rPr>
              <a:t>مقدمة:</a:t>
            </a:r>
            <a:endParaRPr lang="fr-FR" b="1" dirty="0">
              <a:solidFill>
                <a:srgbClr val="FF0000"/>
              </a:solidFill>
              <a:cs typeface="AL-Hor" pitchFamily="2" charset="-7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156176" y="1692097"/>
            <a:ext cx="2736304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DZ" sz="3600" b="1" dirty="0" smtClean="0"/>
              <a:t>الغاية المنشودة</a:t>
            </a:r>
            <a:endParaRPr lang="fr-FR" sz="3600" b="1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395536" y="1556792"/>
            <a:ext cx="4824536" cy="95410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DZ" sz="2800" b="1" dirty="0" smtClean="0">
                <a:solidFill>
                  <a:schemeClr val="dk1"/>
                </a:solidFill>
              </a:rPr>
              <a:t>توجيه </a:t>
            </a:r>
            <a:r>
              <a:rPr lang="ar-DZ" sz="2800" b="1" dirty="0" err="1" smtClean="0">
                <a:solidFill>
                  <a:schemeClr val="dk1"/>
                </a:solidFill>
              </a:rPr>
              <a:t>الاستهلاك </a:t>
            </a:r>
            <a:r>
              <a:rPr lang="ar-DZ" sz="2800" b="1" dirty="0" smtClean="0">
                <a:solidFill>
                  <a:schemeClr val="dk1"/>
                </a:solidFill>
              </a:rPr>
              <a:t>/ تفضيل المنتجات الوطنية على المنتجات الاجنبية.</a:t>
            </a:r>
            <a:endParaRPr lang="fr-FR" sz="2800" b="1" dirty="0" smtClean="0">
              <a:solidFill>
                <a:schemeClr val="dk1"/>
              </a:solidFill>
            </a:endParaRPr>
          </a:p>
        </p:txBody>
      </p:sp>
      <p:sp>
        <p:nvSpPr>
          <p:cNvPr id="7" name="Flèche gauche 6"/>
          <p:cNvSpPr/>
          <p:nvPr/>
        </p:nvSpPr>
        <p:spPr>
          <a:xfrm>
            <a:off x="5364088" y="1916832"/>
            <a:ext cx="504056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6156176" y="2772217"/>
            <a:ext cx="2736304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DZ" sz="3200" b="1" dirty="0" smtClean="0"/>
              <a:t>المجتمع المستهدف</a:t>
            </a:r>
            <a:endParaRPr lang="fr-FR" sz="3200" b="1" dirty="0" smtClean="0"/>
          </a:p>
        </p:txBody>
      </p:sp>
      <p:sp>
        <p:nvSpPr>
          <p:cNvPr id="9" name="ZoneTexte 8"/>
          <p:cNvSpPr txBox="1"/>
          <p:nvPr/>
        </p:nvSpPr>
        <p:spPr>
          <a:xfrm>
            <a:off x="395536" y="2690917"/>
            <a:ext cx="4824536" cy="95410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DZ" sz="2800" b="1" dirty="0" err="1" smtClean="0">
                <a:solidFill>
                  <a:schemeClr val="dk1"/>
                </a:solidFill>
              </a:rPr>
              <a:t>متجانس </a:t>
            </a:r>
            <a:r>
              <a:rPr lang="ar-DZ" sz="2800" b="1" dirty="0" smtClean="0">
                <a:solidFill>
                  <a:schemeClr val="dk1"/>
                </a:solidFill>
              </a:rPr>
              <a:t>، ذو قدرة </a:t>
            </a:r>
            <a:r>
              <a:rPr lang="ar-DZ" sz="2800" b="1" dirty="0" err="1" smtClean="0">
                <a:solidFill>
                  <a:schemeClr val="dk1"/>
                </a:solidFill>
              </a:rPr>
              <a:t>شرائية </a:t>
            </a:r>
            <a:r>
              <a:rPr lang="ar-DZ" sz="2800" b="1" dirty="0" smtClean="0">
                <a:solidFill>
                  <a:schemeClr val="dk1"/>
                </a:solidFill>
              </a:rPr>
              <a:t>، منفتح على التجارة </a:t>
            </a:r>
            <a:r>
              <a:rPr lang="ar-DZ" sz="2800" b="1" dirty="0" err="1" smtClean="0">
                <a:solidFill>
                  <a:schemeClr val="dk1"/>
                </a:solidFill>
              </a:rPr>
              <a:t>العالمية </a:t>
            </a:r>
            <a:r>
              <a:rPr lang="ar-DZ" sz="2800" b="1" dirty="0" smtClean="0">
                <a:solidFill>
                  <a:schemeClr val="dk1"/>
                </a:solidFill>
              </a:rPr>
              <a:t>، </a:t>
            </a:r>
            <a:r>
              <a:rPr lang="ar-DZ" sz="2800" b="1" dirty="0" err="1" smtClean="0">
                <a:solidFill>
                  <a:schemeClr val="dk1"/>
                </a:solidFill>
              </a:rPr>
              <a:t>شاب </a:t>
            </a:r>
            <a:r>
              <a:rPr lang="ar-DZ" sz="2800" b="1" dirty="0" smtClean="0">
                <a:solidFill>
                  <a:schemeClr val="dk1"/>
                </a:solidFill>
              </a:rPr>
              <a:t>، سوق ندرة.</a:t>
            </a:r>
            <a:endParaRPr lang="fr-FR" sz="2800" b="1" dirty="0" smtClean="0">
              <a:solidFill>
                <a:schemeClr val="dk1"/>
              </a:solidFill>
            </a:endParaRPr>
          </a:p>
        </p:txBody>
      </p:sp>
      <p:sp>
        <p:nvSpPr>
          <p:cNvPr id="10" name="Flèche gauche 9"/>
          <p:cNvSpPr/>
          <p:nvPr/>
        </p:nvSpPr>
        <p:spPr>
          <a:xfrm>
            <a:off x="5436096" y="2924944"/>
            <a:ext cx="504056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6156176" y="3852337"/>
            <a:ext cx="2736304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DZ" sz="3600" b="1" dirty="0" smtClean="0"/>
              <a:t>الوسيلة</a:t>
            </a:r>
            <a:endParaRPr lang="fr-FR" sz="3600" b="1" dirty="0" smtClean="0"/>
          </a:p>
        </p:txBody>
      </p:sp>
      <p:sp>
        <p:nvSpPr>
          <p:cNvPr id="12" name="ZoneTexte 11"/>
          <p:cNvSpPr txBox="1"/>
          <p:nvPr/>
        </p:nvSpPr>
        <p:spPr>
          <a:xfrm>
            <a:off x="395536" y="3841884"/>
            <a:ext cx="4824536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DZ" sz="2800" b="1" dirty="0" smtClean="0">
                <a:solidFill>
                  <a:schemeClr val="dk1"/>
                </a:solidFill>
              </a:rPr>
              <a:t>تغيير ثقافي و سلوكي</a:t>
            </a:r>
            <a:endParaRPr lang="fr-FR" sz="2800" b="1" dirty="0" smtClean="0">
              <a:solidFill>
                <a:schemeClr val="dk1"/>
              </a:solidFill>
            </a:endParaRPr>
          </a:p>
        </p:txBody>
      </p:sp>
      <p:sp>
        <p:nvSpPr>
          <p:cNvPr id="13" name="Flèche gauche 12"/>
          <p:cNvSpPr/>
          <p:nvPr/>
        </p:nvSpPr>
        <p:spPr>
          <a:xfrm>
            <a:off x="5436096" y="3933056"/>
            <a:ext cx="504056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6172944" y="4788441"/>
            <a:ext cx="2736304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DZ" sz="3600" b="1" dirty="0" smtClean="0"/>
              <a:t>المجال الزمني</a:t>
            </a:r>
            <a:endParaRPr lang="fr-FR" sz="3600" b="1" dirty="0" smtClean="0"/>
          </a:p>
        </p:txBody>
      </p:sp>
      <p:sp>
        <p:nvSpPr>
          <p:cNvPr id="15" name="ZoneTexte 14"/>
          <p:cNvSpPr txBox="1"/>
          <p:nvPr/>
        </p:nvSpPr>
        <p:spPr>
          <a:xfrm>
            <a:off x="395536" y="4849996"/>
            <a:ext cx="4824536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DZ" sz="2800" b="1" dirty="0" smtClean="0"/>
              <a:t>طويل المدى</a:t>
            </a:r>
            <a:endParaRPr lang="fr-FR" sz="2800" b="1" dirty="0"/>
          </a:p>
        </p:txBody>
      </p:sp>
      <p:sp>
        <p:nvSpPr>
          <p:cNvPr id="16" name="Flèche gauche 15"/>
          <p:cNvSpPr/>
          <p:nvPr/>
        </p:nvSpPr>
        <p:spPr>
          <a:xfrm>
            <a:off x="5452864" y="4941168"/>
            <a:ext cx="504056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6156176" y="5733256"/>
            <a:ext cx="2736304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DZ" sz="3600" b="1" dirty="0" smtClean="0"/>
              <a:t>الآلية</a:t>
            </a:r>
            <a:endParaRPr lang="fr-FR" sz="3600" b="1" dirty="0" smtClean="0"/>
          </a:p>
        </p:txBody>
      </p:sp>
      <p:sp>
        <p:nvSpPr>
          <p:cNvPr id="18" name="ZoneTexte 17"/>
          <p:cNvSpPr txBox="1"/>
          <p:nvPr/>
        </p:nvSpPr>
        <p:spPr>
          <a:xfrm>
            <a:off x="395536" y="5786100"/>
            <a:ext cx="4824536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DZ" sz="2800" b="1" dirty="0" smtClean="0"/>
              <a:t>نقترح 10 افكار رئيسية</a:t>
            </a:r>
            <a:endParaRPr lang="fr-FR" sz="2800" b="1" dirty="0"/>
          </a:p>
        </p:txBody>
      </p:sp>
      <p:sp>
        <p:nvSpPr>
          <p:cNvPr id="19" name="Flèche gauche 18"/>
          <p:cNvSpPr/>
          <p:nvPr/>
        </p:nvSpPr>
        <p:spPr>
          <a:xfrm>
            <a:off x="5436096" y="5877272"/>
            <a:ext cx="504056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500"/>
                            </p:stCondLst>
                            <p:childTnLst>
                              <p:par>
                                <p:cTn id="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 animBg="1"/>
      <p:bldP spid="8" grpId="0"/>
      <p:bldP spid="9" grpId="0"/>
      <p:bldP spid="10" grpId="0" animBg="1"/>
      <p:bldP spid="11" grpId="0"/>
      <p:bldP spid="12" grpId="0"/>
      <p:bldP spid="13" grpId="0" animBg="1"/>
      <p:bldP spid="14" grpId="0"/>
      <p:bldP spid="15" grpId="0"/>
      <p:bldP spid="16" grpId="0" animBg="1"/>
      <p:bldP spid="17" grpId="0"/>
      <p:bldP spid="18" grpId="0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pPr rtl="1"/>
            <a:r>
              <a:rPr lang="ar-DZ" sz="3600" b="1" dirty="0" smtClean="0">
                <a:solidFill>
                  <a:srgbClr val="FF0000"/>
                </a:solidFill>
              </a:rPr>
              <a:t>1- تذليل الصعوبات أمام خلق المؤسسات الاقتصادية والمشاريع </a:t>
            </a:r>
            <a:r>
              <a:rPr lang="ar-DZ" sz="3600" b="1" dirty="0" err="1" smtClean="0">
                <a:solidFill>
                  <a:srgbClr val="FF0000"/>
                </a:solidFill>
              </a:rPr>
              <a:t>الجديدة :</a:t>
            </a:r>
            <a:endParaRPr lang="fr-FR" sz="3600" b="1" dirty="0">
              <a:solidFill>
                <a:srgbClr val="FF0000"/>
              </a:solidFill>
            </a:endParaRPr>
          </a:p>
        </p:txBody>
      </p:sp>
      <p:pic>
        <p:nvPicPr>
          <p:cNvPr id="5" name="Espace réservé du contenu 4" descr="reouiba 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5" y="1988840"/>
            <a:ext cx="3816423" cy="4176463"/>
          </a:xfrm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355976" y="1600200"/>
            <a:ext cx="4330824" cy="5069160"/>
          </a:xfrm>
        </p:spPr>
        <p:txBody>
          <a:bodyPr/>
          <a:lstStyle/>
          <a:p>
            <a:pPr algn="just" rtl="1"/>
            <a:r>
              <a:rPr lang="ar-DZ" dirty="0" smtClean="0"/>
              <a:t>توجيه الاستثمار إلى القطاع الصناعي المنتج.</a:t>
            </a:r>
          </a:p>
          <a:p>
            <a:pPr algn="just" rtl="1"/>
            <a:r>
              <a:rPr lang="ar-DZ" dirty="0" smtClean="0"/>
              <a:t>ايجاد حلول عملية لإشكالية العقار الصناعي.</a:t>
            </a:r>
          </a:p>
          <a:p>
            <a:pPr algn="just" rtl="1"/>
            <a:r>
              <a:rPr lang="ar-DZ" dirty="0" smtClean="0"/>
              <a:t>تخفيف العبء الجبائي على المؤسسات الاقتصادية الجزائرية.</a:t>
            </a:r>
          </a:p>
          <a:p>
            <a:pPr algn="just" rtl="1"/>
            <a:r>
              <a:rPr lang="ar-DZ" dirty="0" smtClean="0"/>
              <a:t>تسهيل الاجراءات الادارية لخلق المؤسسات و المشاريع الاقتصادية الجديدة.</a:t>
            </a:r>
          </a:p>
          <a:p>
            <a:pPr algn="just" rtl="1"/>
            <a:r>
              <a:rPr lang="ar-DZ" dirty="0" smtClean="0"/>
              <a:t>تحفيز الابتكار و الافكار الجديدة.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pPr rtl="1"/>
            <a:r>
              <a:rPr lang="ar-DZ" sz="3600" b="1" dirty="0" smtClean="0">
                <a:solidFill>
                  <a:srgbClr val="FF0000"/>
                </a:solidFill>
              </a:rPr>
              <a:t>2- رفع مستوى الأداء الاقتصادي للمؤسسات الجزائرية: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355976" y="1600200"/>
            <a:ext cx="4330824" cy="4781128"/>
          </a:xfrm>
        </p:spPr>
        <p:txBody>
          <a:bodyPr>
            <a:normAutofit lnSpcReduction="10000"/>
          </a:bodyPr>
          <a:lstStyle/>
          <a:p>
            <a:pPr algn="just" rtl="1"/>
            <a:r>
              <a:rPr lang="ar-DZ" dirty="0" smtClean="0"/>
              <a:t>الانتاج بالمعايير القياسية للجودة والحصول على شهادات المطابقة للمقاييس العالمية.</a:t>
            </a:r>
          </a:p>
          <a:p>
            <a:pPr algn="just" rtl="1"/>
            <a:r>
              <a:rPr lang="ar-DZ" dirty="0" smtClean="0"/>
              <a:t>زيادة الاستقلالية الادارية و المالية للمؤسسات العمومية.</a:t>
            </a:r>
          </a:p>
          <a:p>
            <a:pPr algn="just" rtl="1"/>
            <a:r>
              <a:rPr lang="ar-DZ" dirty="0" smtClean="0"/>
              <a:t>تبني المقاربة التسويقية في ادارة النشاط الاقتصادي.</a:t>
            </a:r>
          </a:p>
          <a:p>
            <a:pPr algn="just" rtl="1"/>
            <a:r>
              <a:rPr lang="ar-DZ" dirty="0" smtClean="0"/>
              <a:t>تطوير القطاع الخاص من حيث الحجم و النوعية.</a:t>
            </a:r>
          </a:p>
          <a:p>
            <a:pPr algn="just" rtl="1"/>
            <a:r>
              <a:rPr lang="ar-DZ" dirty="0" smtClean="0"/>
              <a:t>انشاء سوق مالية مفتوحة و حرة و </a:t>
            </a:r>
            <a:r>
              <a:rPr lang="ar-DZ" dirty="0" err="1" smtClean="0"/>
              <a:t>تفعيل</a:t>
            </a:r>
            <a:r>
              <a:rPr lang="ar-DZ" dirty="0" smtClean="0"/>
              <a:t> دور بورصة الجزائر.</a:t>
            </a:r>
            <a:endParaRPr lang="fr-FR" dirty="0"/>
          </a:p>
        </p:txBody>
      </p:sp>
      <p:pic>
        <p:nvPicPr>
          <p:cNvPr id="7" name="Espace réservé du contenu 6" descr="condor 2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700808"/>
            <a:ext cx="3888432" cy="43924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pPr rtl="1"/>
            <a:r>
              <a:rPr lang="ar-DZ" sz="3600" b="1" dirty="0" smtClean="0">
                <a:solidFill>
                  <a:srgbClr val="FF0000"/>
                </a:solidFill>
              </a:rPr>
              <a:t>3- </a:t>
            </a:r>
            <a:r>
              <a:rPr lang="ar-DZ" sz="3600" b="1" dirty="0" err="1" smtClean="0">
                <a:solidFill>
                  <a:srgbClr val="FF0000"/>
                </a:solidFill>
              </a:rPr>
              <a:t>تفعيل</a:t>
            </a:r>
            <a:r>
              <a:rPr lang="ar-DZ" sz="3600" b="1" dirty="0" smtClean="0">
                <a:solidFill>
                  <a:srgbClr val="FF0000"/>
                </a:solidFill>
              </a:rPr>
              <a:t> الرقابة الجمركية و أنظمة قمع الغش: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499992" y="1628800"/>
            <a:ext cx="4330824" cy="4680520"/>
          </a:xfrm>
        </p:spPr>
        <p:txBody>
          <a:bodyPr>
            <a:normAutofit/>
          </a:bodyPr>
          <a:lstStyle/>
          <a:p>
            <a:pPr algn="just" rtl="1"/>
            <a:r>
              <a:rPr lang="ar-DZ" dirty="0" smtClean="0"/>
              <a:t>محاربة ظاهرة التهريب بمختلف </a:t>
            </a:r>
            <a:r>
              <a:rPr lang="ar-DZ" dirty="0"/>
              <a:t>أ</a:t>
            </a:r>
            <a:r>
              <a:rPr lang="ar-DZ" dirty="0" smtClean="0"/>
              <a:t>شكالها.</a:t>
            </a:r>
          </a:p>
          <a:p>
            <a:pPr algn="just" rtl="1"/>
            <a:r>
              <a:rPr lang="ar-DZ" dirty="0" smtClean="0"/>
              <a:t>فرض معايير صارمة لمنع ولوج المنتجات المقلدة و المغشوشة إلى السوق الوطنية.</a:t>
            </a:r>
          </a:p>
          <a:p>
            <a:pPr algn="just" rtl="1"/>
            <a:r>
              <a:rPr lang="ar-DZ" dirty="0" smtClean="0"/>
              <a:t>تسهيل اجراءات استيراد المواد الاولية و معدات الانتاج.</a:t>
            </a:r>
          </a:p>
          <a:p>
            <a:pPr algn="just" rtl="1"/>
            <a:r>
              <a:rPr lang="ar-DZ" dirty="0" smtClean="0"/>
              <a:t>تسهيل اجراءات تصدير المنتجات الجزائرية إلى الاسواق الخارجية.</a:t>
            </a:r>
          </a:p>
        </p:txBody>
      </p:sp>
      <p:pic>
        <p:nvPicPr>
          <p:cNvPr id="6" name="Espace réservé du contenu 5" descr="douane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628800"/>
            <a:ext cx="4104456" cy="46085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pPr rtl="1"/>
            <a:r>
              <a:rPr lang="ar-DZ" sz="3600" b="1" dirty="0" smtClean="0">
                <a:solidFill>
                  <a:srgbClr val="FF0000"/>
                </a:solidFill>
              </a:rPr>
              <a:t>4- مواكبة التشريع و القوانين للديناميكية الاقتصادية: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275856" y="1600200"/>
            <a:ext cx="5616624" cy="4925144"/>
          </a:xfrm>
        </p:spPr>
        <p:txBody>
          <a:bodyPr>
            <a:normAutofit fontScale="92500"/>
          </a:bodyPr>
          <a:lstStyle/>
          <a:p>
            <a:pPr algn="just" rtl="1"/>
            <a:r>
              <a:rPr lang="ar-DZ" dirty="0" err="1" smtClean="0"/>
              <a:t>التأطير</a:t>
            </a:r>
            <a:r>
              <a:rPr lang="ar-DZ" dirty="0" smtClean="0"/>
              <a:t> القانوني الجيد للممارسات و النشاطات الانتاجية و الاستهلاكية و التجارية.</a:t>
            </a:r>
          </a:p>
          <a:p>
            <a:pPr algn="just" rtl="1"/>
            <a:r>
              <a:rPr lang="ar-DZ" dirty="0" smtClean="0"/>
              <a:t>العمل على شرح و تطبيق قانون حماية المستهلك و مسايرته لواقع المعاملات التجارية.</a:t>
            </a:r>
          </a:p>
          <a:p>
            <a:pPr algn="just" rtl="1"/>
            <a:r>
              <a:rPr lang="ar-DZ" dirty="0" smtClean="0"/>
              <a:t>تنظيم الاشكال الجديدة </a:t>
            </a:r>
            <a:r>
              <a:rPr lang="ar-DZ" dirty="0" err="1" smtClean="0"/>
              <a:t>للتجارة </a:t>
            </a:r>
            <a:r>
              <a:rPr lang="ar-DZ" dirty="0" smtClean="0"/>
              <a:t>(التجارة الالكترونية</a:t>
            </a:r>
            <a:r>
              <a:rPr lang="ar-DZ" dirty="0" err="1" smtClean="0"/>
              <a:t>).</a:t>
            </a:r>
            <a:endParaRPr lang="ar-DZ" dirty="0" smtClean="0"/>
          </a:p>
          <a:p>
            <a:pPr algn="just" rtl="1"/>
            <a:r>
              <a:rPr lang="ar-DZ" dirty="0" smtClean="0"/>
              <a:t>زيادة عدد و كفاءات مراقبي الاسعار و الجودة لمديريات التجارة.</a:t>
            </a:r>
          </a:p>
          <a:p>
            <a:pPr algn="just" rtl="1"/>
            <a:r>
              <a:rPr lang="ar-DZ" dirty="0" smtClean="0"/>
              <a:t>تطوير قوانين محاربة المنافسة غير الشرعية.</a:t>
            </a:r>
          </a:p>
          <a:p>
            <a:pPr algn="just" rtl="1"/>
            <a:r>
              <a:rPr lang="ar-DZ" dirty="0" smtClean="0"/>
              <a:t>تخفيض بعض الاعباء القانونية على </a:t>
            </a:r>
            <a:r>
              <a:rPr lang="ar-DZ" dirty="0" err="1" smtClean="0"/>
              <a:t>المؤسسات </a:t>
            </a:r>
            <a:r>
              <a:rPr lang="ar-DZ" dirty="0" smtClean="0"/>
              <a:t>(مثلا نسبة الاشتراك في الضمان الاجتماعي</a:t>
            </a:r>
            <a:r>
              <a:rPr lang="ar-DZ" dirty="0" err="1" smtClean="0"/>
              <a:t>).</a:t>
            </a:r>
            <a:endParaRPr lang="ar-DZ" dirty="0" smtClean="0"/>
          </a:p>
        </p:txBody>
      </p:sp>
      <p:pic>
        <p:nvPicPr>
          <p:cNvPr id="6" name="Espace réservé du contenu 5" descr="cod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772816"/>
            <a:ext cx="2952501" cy="41044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pPr rtl="1"/>
            <a:r>
              <a:rPr lang="ar-DZ" sz="3600" b="1" dirty="0" smtClean="0">
                <a:solidFill>
                  <a:srgbClr val="FF0000"/>
                </a:solidFill>
              </a:rPr>
              <a:t>5- </a:t>
            </a:r>
            <a:r>
              <a:rPr lang="ar-DZ" sz="3600" b="1" dirty="0" err="1" smtClean="0">
                <a:solidFill>
                  <a:srgbClr val="FF0000"/>
                </a:solidFill>
              </a:rPr>
              <a:t>الإعلام </a:t>
            </a:r>
            <a:r>
              <a:rPr lang="ar-DZ" sz="3600" b="1" dirty="0" smtClean="0">
                <a:solidFill>
                  <a:srgbClr val="FF0000"/>
                </a:solidFill>
              </a:rPr>
              <a:t>: توفير المعلومات حول المنتجات والمؤسسات الجزائرية: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995936" y="1600200"/>
            <a:ext cx="4690864" cy="4997152"/>
          </a:xfrm>
        </p:spPr>
        <p:txBody>
          <a:bodyPr>
            <a:normAutofit lnSpcReduction="10000"/>
          </a:bodyPr>
          <a:lstStyle/>
          <a:p>
            <a:pPr algn="just" rtl="1"/>
            <a:r>
              <a:rPr lang="ar-DZ" dirty="0" smtClean="0"/>
              <a:t>اتاحة المنتجات الجزائرية على نطاق واسع من الاسواق.</a:t>
            </a:r>
          </a:p>
          <a:p>
            <a:pPr algn="just" rtl="1"/>
            <a:r>
              <a:rPr lang="ar-DZ" dirty="0" smtClean="0"/>
              <a:t>انشاء مواقع </a:t>
            </a:r>
            <a:r>
              <a:rPr lang="ar-DZ" dirty="0" err="1" smtClean="0"/>
              <a:t>محينة</a:t>
            </a:r>
            <a:r>
              <a:rPr lang="ar-DZ" dirty="0" smtClean="0"/>
              <a:t> للمؤسسات والمنتجات </a:t>
            </a:r>
            <a:r>
              <a:rPr lang="ar-DZ" dirty="0" err="1" smtClean="0"/>
              <a:t>الجزائرية.</a:t>
            </a:r>
            <a:r>
              <a:rPr lang="ar-DZ" dirty="0" smtClean="0"/>
              <a:t> </a:t>
            </a:r>
          </a:p>
          <a:p>
            <a:pPr algn="just" rtl="1"/>
            <a:r>
              <a:rPr lang="ar-DZ" dirty="0" smtClean="0"/>
              <a:t>زيادة الانفاق على الاشهار و الترويج للمنتجات الجزائرية.</a:t>
            </a:r>
          </a:p>
          <a:p>
            <a:pPr algn="just" rtl="1"/>
            <a:r>
              <a:rPr lang="ar-DZ" dirty="0" smtClean="0"/>
              <a:t>تصوير أفلام و </a:t>
            </a:r>
            <a:r>
              <a:rPr lang="ar-DZ" dirty="0" err="1" smtClean="0"/>
              <a:t>ربورتاجات</a:t>
            </a:r>
            <a:r>
              <a:rPr lang="ar-DZ" dirty="0" smtClean="0"/>
              <a:t> دورية عن المؤسسات الجزائرية الناجحة.</a:t>
            </a:r>
          </a:p>
          <a:p>
            <a:pPr algn="just" rtl="1"/>
            <a:r>
              <a:rPr lang="ar-DZ" dirty="0" smtClean="0"/>
              <a:t>تثمين نجاحات مدراء المؤسسات وتحفيزهم و الاشادة بهم على المستوى الوطني.</a:t>
            </a:r>
          </a:p>
        </p:txBody>
      </p:sp>
      <p:pic>
        <p:nvPicPr>
          <p:cNvPr id="9" name="Espace réservé du contenu 8" descr="made in algeria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772816"/>
            <a:ext cx="3528391" cy="460851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pPr rtl="1"/>
            <a:r>
              <a:rPr lang="ar-DZ" sz="3600" b="1" dirty="0" smtClean="0">
                <a:solidFill>
                  <a:srgbClr val="FF0000"/>
                </a:solidFill>
              </a:rPr>
              <a:t>6- </a:t>
            </a:r>
            <a:r>
              <a:rPr lang="ar-DZ" sz="3600" b="1" dirty="0" err="1" smtClean="0">
                <a:solidFill>
                  <a:srgbClr val="FF0000"/>
                </a:solidFill>
              </a:rPr>
              <a:t>تفعيل</a:t>
            </a:r>
            <a:r>
              <a:rPr lang="ar-DZ" sz="3600" b="1" dirty="0" smtClean="0">
                <a:solidFill>
                  <a:srgbClr val="FF0000"/>
                </a:solidFill>
              </a:rPr>
              <a:t> دور الجمعيات، منتدى رجال الأعمال، و مديريات التجارة على المستوى المحلي: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1920" y="1600200"/>
            <a:ext cx="4834880" cy="4997152"/>
          </a:xfrm>
        </p:spPr>
        <p:txBody>
          <a:bodyPr>
            <a:normAutofit fontScale="92500" lnSpcReduction="10000"/>
          </a:bodyPr>
          <a:lstStyle/>
          <a:p>
            <a:pPr algn="just" rtl="1"/>
            <a:r>
              <a:rPr lang="ar-DZ" dirty="0" smtClean="0"/>
              <a:t>اشراك جمعيات حماية حقوق المستهلكين في نشر الوعي و توجيه </a:t>
            </a:r>
            <a:r>
              <a:rPr lang="ar-DZ" dirty="0" err="1" smtClean="0"/>
              <a:t>السلوكات</a:t>
            </a:r>
            <a:r>
              <a:rPr lang="ar-DZ" dirty="0" smtClean="0"/>
              <a:t> الشرائية.</a:t>
            </a:r>
          </a:p>
          <a:p>
            <a:pPr algn="just" rtl="1"/>
            <a:r>
              <a:rPr lang="ar-DZ" dirty="0" smtClean="0"/>
              <a:t>اشراك رجال الاعمال في صياغة السياسات الاقتصادية و توجيه الاستثمارات.</a:t>
            </a:r>
          </a:p>
          <a:p>
            <a:pPr algn="just" rtl="1"/>
            <a:r>
              <a:rPr lang="ar-DZ" dirty="0" smtClean="0"/>
              <a:t>زيادة صلاحيات مديريات التجارة و تمكينها بالموارد المادية و البشرية اللازمة لأداء الدور المنوط بها.</a:t>
            </a:r>
          </a:p>
          <a:p>
            <a:pPr algn="just" rtl="1"/>
            <a:r>
              <a:rPr lang="ar-DZ" dirty="0" smtClean="0"/>
              <a:t>انخراط فعاليات المجتمع المدني على المستوى </a:t>
            </a:r>
            <a:r>
              <a:rPr lang="ar-DZ" dirty="0" err="1" smtClean="0"/>
              <a:t>المحلي </a:t>
            </a:r>
            <a:r>
              <a:rPr lang="ar-DZ" dirty="0" smtClean="0"/>
              <a:t>( </a:t>
            </a:r>
            <a:r>
              <a:rPr lang="ar-DZ" dirty="0" err="1" smtClean="0"/>
              <a:t>الاذاعة </a:t>
            </a:r>
            <a:r>
              <a:rPr lang="ar-DZ" dirty="0" smtClean="0"/>
              <a:t>، المنظمات غير </a:t>
            </a:r>
            <a:r>
              <a:rPr lang="ar-DZ" dirty="0" err="1" smtClean="0"/>
              <a:t>الحكومية </a:t>
            </a:r>
            <a:r>
              <a:rPr lang="ar-DZ" dirty="0" smtClean="0"/>
              <a:t>، قادة </a:t>
            </a:r>
            <a:r>
              <a:rPr lang="ar-DZ" dirty="0" err="1" smtClean="0"/>
              <a:t>الرأي </a:t>
            </a:r>
            <a:r>
              <a:rPr lang="ar-DZ" dirty="0" smtClean="0"/>
              <a:t>، المدرسة، </a:t>
            </a:r>
            <a:r>
              <a:rPr lang="ar-DZ" dirty="0" err="1" smtClean="0"/>
              <a:t>المسجد </a:t>
            </a:r>
            <a:r>
              <a:rPr lang="ar-DZ" dirty="0" smtClean="0"/>
              <a:t>، الأسرة</a:t>
            </a:r>
            <a:r>
              <a:rPr lang="ar-DZ" dirty="0" err="1" smtClean="0"/>
              <a:t>).</a:t>
            </a:r>
            <a:endParaRPr lang="ar-DZ" dirty="0" smtClean="0"/>
          </a:p>
        </p:txBody>
      </p:sp>
      <p:pic>
        <p:nvPicPr>
          <p:cNvPr id="10" name="Espace réservé du contenu 9" descr="images cultur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276872"/>
            <a:ext cx="3312368" cy="2952328"/>
          </a:xfrm>
        </p:spPr>
      </p:pic>
      <p:sp>
        <p:nvSpPr>
          <p:cNvPr id="8" name="Espace réservé du contenu 6"/>
          <p:cNvSpPr txBox="1">
            <a:spLocks/>
          </p:cNvSpPr>
          <p:nvPr/>
        </p:nvSpPr>
        <p:spPr>
          <a:xfrm>
            <a:off x="467544" y="4077072"/>
            <a:ext cx="4038600" cy="2260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760</Words>
  <Application>Microsoft Office PowerPoint</Application>
  <PresentationFormat>Affichage à l'écran (4:3)</PresentationFormat>
  <Paragraphs>93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جامعة محمد الشريف مساعدية سوق أهراس كلية العلوم الاقتصادية و علوم التسيير</vt:lpstr>
      <vt:lpstr>مقدمة:</vt:lpstr>
      <vt:lpstr>مقدمة:</vt:lpstr>
      <vt:lpstr>1- تذليل الصعوبات أمام خلق المؤسسات الاقتصادية والمشاريع الجديدة :</vt:lpstr>
      <vt:lpstr>2- رفع مستوى الأداء الاقتصادي للمؤسسات الجزائرية:</vt:lpstr>
      <vt:lpstr>3- تفعيل الرقابة الجمركية و أنظمة قمع الغش:</vt:lpstr>
      <vt:lpstr>4- مواكبة التشريع و القوانين للديناميكية الاقتصادية:</vt:lpstr>
      <vt:lpstr>5- الإعلام : توفير المعلومات حول المنتجات والمؤسسات الجزائرية:</vt:lpstr>
      <vt:lpstr>6- تفعيل دور الجمعيات، منتدى رجال الأعمال، و مديريات التجارة على المستوى المحلي:</vt:lpstr>
      <vt:lpstr>7- تحرير السوق الوطنية و تشجيع المنافسة:</vt:lpstr>
      <vt:lpstr>8- القضاء على السوق الموازية:</vt:lpstr>
      <vt:lpstr>9- تطوير البنى التحتية:</vt:lpstr>
      <vt:lpstr>10- تنشيط الاستهلاك و تغيير الثقافة الاستهلاكية للزبون الجزائري:</vt:lpstr>
      <vt:lpstr>بعض الامثلة عن المنتجات الجزائرية</vt:lpstr>
      <vt:lpstr>أسواقنا و محلاتنا اليوم</vt:lpstr>
      <vt:lpstr>أسواقنا و محلاتنا كما يجب أن تكون</vt:lpstr>
      <vt:lpstr>Diapositive 17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MELAIKIA</dc:creator>
  <cp:lastModifiedBy>RB</cp:lastModifiedBy>
  <cp:revision>97</cp:revision>
  <dcterms:created xsi:type="dcterms:W3CDTF">2015-04-27T13:43:35Z</dcterms:created>
  <dcterms:modified xsi:type="dcterms:W3CDTF">2015-04-30T10:16:21Z</dcterms:modified>
</cp:coreProperties>
</file>