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8" r:id="rId21"/>
    <p:sldId id="279" r:id="rId22"/>
    <p:sldId id="280" r:id="rId23"/>
    <p:sldId id="282" r:id="rId24"/>
    <p:sldId id="283" r:id="rId25"/>
    <p:sldId id="284" r:id="rId26"/>
    <p:sldId id="286" r:id="rId27"/>
  </p:sldIdLst>
  <p:sldSz cx="18288000" cy="10287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League Spartan" charset="0"/>
      <p:regular r:id="rId32"/>
    </p:embeddedFont>
    <p:embeddedFont>
      <p:font typeface="Aileron Bold" charset="0"/>
      <p:regular r:id="rId33"/>
    </p:embeddedFont>
    <p:embeddedFont>
      <p:font typeface="Muli Heavy" charset="0"/>
      <p:regular r:id="rId34"/>
    </p:embeddedFont>
    <p:embeddedFont>
      <p:font typeface="Yeseva One" charset="0"/>
      <p:regular r:id="rId35"/>
    </p:embeddedFont>
    <p:embeddedFont>
      <p:font typeface="Alegreya Sans Ultra-Bold" charset="0"/>
      <p:regular r:id="rId36"/>
    </p:embeddedFont>
    <p:embeddedFont>
      <p:font typeface="Alegreya Sans Medium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5" Type="http://schemas.openxmlformats.org/officeDocument/2006/relationships/image" Target="../media/image29.png"/><Relationship Id="rId4" Type="http://schemas.openxmlformats.org/officeDocument/2006/relationships/image" Target="../media/image4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-10646" r="-10646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75539">
            <a:off x="9567953" y="777804"/>
            <a:ext cx="11325044" cy="8226512"/>
            <a:chOff x="0" y="0"/>
            <a:chExt cx="6350000" cy="461264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4612640"/>
            </a:xfrm>
            <a:custGeom>
              <a:avLst/>
              <a:gdLst/>
              <a:ahLst/>
              <a:cxnLst/>
              <a:rect l="l" t="t" r="r" b="b"/>
              <a:pathLst>
                <a:path w="6350000" h="4612640">
                  <a:moveTo>
                    <a:pt x="0" y="2670810"/>
                  </a:moveTo>
                  <a:lnTo>
                    <a:pt x="1606550" y="4612640"/>
                  </a:lnTo>
                  <a:lnTo>
                    <a:pt x="4968240" y="4612640"/>
                  </a:lnTo>
                  <a:lnTo>
                    <a:pt x="4968240" y="2670810"/>
                  </a:ln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462" r="-4462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9919868" y="1285875"/>
            <a:ext cx="10621214" cy="7715250"/>
            <a:chOff x="0" y="0"/>
            <a:chExt cx="6350000" cy="46126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4612640"/>
            </a:xfrm>
            <a:custGeom>
              <a:avLst/>
              <a:gdLst/>
              <a:ahLst/>
              <a:cxnLst/>
              <a:rect l="l" t="t" r="r" b="b"/>
              <a:pathLst>
                <a:path w="6350000" h="4612640">
                  <a:moveTo>
                    <a:pt x="0" y="2670810"/>
                  </a:moveTo>
                  <a:lnTo>
                    <a:pt x="1606550" y="4612640"/>
                  </a:lnTo>
                  <a:lnTo>
                    <a:pt x="4968240" y="4612640"/>
                  </a:lnTo>
                  <a:lnTo>
                    <a:pt x="4968240" y="2670810"/>
                  </a:ln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462" r="-4462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342433">
            <a:off x="-115671" y="1801367"/>
            <a:ext cx="3865678" cy="156749"/>
            <a:chOff x="0" y="0"/>
            <a:chExt cx="1357495" cy="5504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1657338">
            <a:off x="4959511" y="9243041"/>
            <a:ext cx="3865678" cy="156749"/>
            <a:chOff x="0" y="0"/>
            <a:chExt cx="1357495" cy="5504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2D8BB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342433">
            <a:off x="-115672" y="2229995"/>
            <a:ext cx="3865678" cy="156749"/>
            <a:chOff x="0" y="0"/>
            <a:chExt cx="1357495" cy="5504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657338">
            <a:off x="5927768" y="9288931"/>
            <a:ext cx="3865678" cy="156749"/>
            <a:chOff x="0" y="0"/>
            <a:chExt cx="1357495" cy="550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57495" cy="55045"/>
            </a:xfrm>
            <a:custGeom>
              <a:avLst/>
              <a:gdLst/>
              <a:ahLst/>
              <a:cxnLst/>
              <a:rect l="l" t="t" r="r" b="b"/>
              <a:pathLst>
                <a:path w="1357495" h="55045">
                  <a:moveTo>
                    <a:pt x="0" y="0"/>
                  </a:moveTo>
                  <a:lnTo>
                    <a:pt x="1357495" y="0"/>
                  </a:lnTo>
                  <a:lnTo>
                    <a:pt x="1357495" y="55045"/>
                  </a:lnTo>
                  <a:lnTo>
                    <a:pt x="0" y="55045"/>
                  </a:lnTo>
                  <a:close/>
                </a:path>
              </a:pathLst>
            </a:custGeom>
            <a:solidFill>
              <a:srgbClr val="0C2E5E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057525" y="4420008"/>
            <a:ext cx="6086475" cy="1121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10"/>
              </a:lnSpc>
              <a:spcBef>
                <a:spcPct val="0"/>
              </a:spcBef>
            </a:pPr>
            <a:r>
              <a:rPr lang="en-US" sz="6578">
                <a:solidFill>
                  <a:srgbClr val="2E74B6"/>
                </a:solidFill>
                <a:latin typeface="League Spartan"/>
              </a:rPr>
              <a:t>RESEARCH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057525" y="3417974"/>
            <a:ext cx="5691346" cy="1176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93"/>
              </a:lnSpc>
              <a:spcBef>
                <a:spcPct val="0"/>
              </a:spcBef>
            </a:pPr>
            <a:r>
              <a:rPr lang="en-US" sz="6924">
                <a:solidFill>
                  <a:srgbClr val="2E74B6"/>
                </a:solidFill>
                <a:latin typeface="League Spartan"/>
              </a:rPr>
              <a:t>SCIENTIFIC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057525" y="7243505"/>
            <a:ext cx="5691346" cy="44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74"/>
              </a:lnSpc>
              <a:spcBef>
                <a:spcPct val="0"/>
              </a:spcBef>
            </a:pPr>
            <a:r>
              <a:rPr lang="en-US" sz="2624">
                <a:solidFill>
                  <a:srgbClr val="0C2E5E"/>
                </a:solidFill>
                <a:latin typeface="Aileron Bold"/>
              </a:rPr>
              <a:t>Created By: </a:t>
            </a:r>
            <a:r>
              <a:rPr lang="en-US" sz="2624">
                <a:solidFill>
                  <a:srgbClr val="9F5A49"/>
                </a:solidFill>
                <a:latin typeface="Aileron Bold"/>
              </a:rPr>
              <a:t>Dr Rafika Cherabcha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057525" y="5565501"/>
            <a:ext cx="5691346" cy="805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44"/>
              </a:lnSpc>
              <a:spcBef>
                <a:spcPct val="0"/>
              </a:spcBef>
            </a:pPr>
            <a:r>
              <a:rPr lang="en-US" sz="4674">
                <a:solidFill>
                  <a:srgbClr val="A5C7EB"/>
                </a:solidFill>
                <a:latin typeface="Aileron Bold"/>
              </a:rPr>
              <a:t>METHODOLOGY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593020" y="1795939"/>
            <a:ext cx="5658185" cy="85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53F76"/>
                </a:solidFill>
                <a:latin typeface="League Spartan"/>
              </a:rPr>
              <a:t>Institute of Science and techniques </a:t>
            </a:r>
          </a:p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53F76"/>
                </a:solidFill>
                <a:latin typeface="League Spartan"/>
              </a:rPr>
              <a:t>of Physical Activities and Sports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42074" y="2703867"/>
            <a:ext cx="3876489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0000"/>
                </a:solidFill>
                <a:latin typeface="League Spartan"/>
              </a:rPr>
              <a:t>Basic Education Department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23250" y="1285875"/>
            <a:ext cx="9840231" cy="7715250"/>
          </a:xfrm>
          <a:custGeom>
            <a:avLst/>
            <a:gdLst/>
            <a:ahLst/>
            <a:cxnLst/>
            <a:rect l="l" t="t" r="r" b="b"/>
            <a:pathLst>
              <a:path w="9840231" h="7715250">
                <a:moveTo>
                  <a:pt x="0" y="0"/>
                </a:moveTo>
                <a:lnTo>
                  <a:pt x="9840231" y="0"/>
                </a:lnTo>
                <a:lnTo>
                  <a:pt x="9840231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45" t="-2517" r="-1363" b="-13399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294824" y="4038309"/>
            <a:ext cx="12293463" cy="2858969"/>
            <a:chOff x="0" y="0"/>
            <a:chExt cx="4317046" cy="10039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17046" cy="1003973"/>
            </a:xfrm>
            <a:custGeom>
              <a:avLst/>
              <a:gdLst/>
              <a:ahLst/>
              <a:cxnLst/>
              <a:rect l="l" t="t" r="r" b="b"/>
              <a:pathLst>
                <a:path w="4317046" h="1003973">
                  <a:moveTo>
                    <a:pt x="23931" y="0"/>
                  </a:moveTo>
                  <a:lnTo>
                    <a:pt x="4293115" y="0"/>
                  </a:lnTo>
                  <a:cubicBezTo>
                    <a:pt x="4306332" y="0"/>
                    <a:pt x="4317046" y="10714"/>
                    <a:pt x="4317046" y="23931"/>
                  </a:cubicBezTo>
                  <a:lnTo>
                    <a:pt x="4317046" y="980042"/>
                  </a:lnTo>
                  <a:cubicBezTo>
                    <a:pt x="4317046" y="986389"/>
                    <a:pt x="4314525" y="992475"/>
                    <a:pt x="4310037" y="996963"/>
                  </a:cubicBezTo>
                  <a:cubicBezTo>
                    <a:pt x="4305549" y="1001451"/>
                    <a:pt x="4299462" y="1003973"/>
                    <a:pt x="4293115" y="1003973"/>
                  </a:cubicBezTo>
                  <a:lnTo>
                    <a:pt x="23931" y="1003973"/>
                  </a:lnTo>
                  <a:cubicBezTo>
                    <a:pt x="10714" y="1003973"/>
                    <a:pt x="0" y="993258"/>
                    <a:pt x="0" y="980042"/>
                  </a:cubicBezTo>
                  <a:lnTo>
                    <a:pt x="0" y="23931"/>
                  </a:lnTo>
                  <a:cubicBezTo>
                    <a:pt x="0" y="17584"/>
                    <a:pt x="2521" y="11497"/>
                    <a:pt x="7009" y="7009"/>
                  </a:cubicBezTo>
                  <a:cubicBezTo>
                    <a:pt x="11497" y="2521"/>
                    <a:pt x="17584" y="0"/>
                    <a:pt x="23931" y="0"/>
                  </a:cubicBezTo>
                  <a:close/>
                </a:path>
              </a:pathLst>
            </a:custGeom>
            <a:solidFill>
              <a:srgbClr val="88A9E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41360" y="5102030"/>
            <a:ext cx="13000390" cy="84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6300">
                <a:solidFill>
                  <a:srgbClr val="F1AC55"/>
                </a:solidFill>
                <a:latin typeface="Garet Heavy"/>
              </a:rPr>
              <a:t>2/ BRANCHES OF SCIENCE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83867" y="2542641"/>
            <a:ext cx="3338030" cy="4551524"/>
            <a:chOff x="0" y="0"/>
            <a:chExt cx="1458140" cy="19882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58140" cy="1988226"/>
            </a:xfrm>
            <a:custGeom>
              <a:avLst/>
              <a:gdLst/>
              <a:ahLst/>
              <a:cxnLst/>
              <a:rect l="l" t="t" r="r" b="b"/>
              <a:pathLst>
                <a:path w="1458140" h="1988226">
                  <a:moveTo>
                    <a:pt x="88134" y="0"/>
                  </a:moveTo>
                  <a:lnTo>
                    <a:pt x="1370006" y="0"/>
                  </a:lnTo>
                  <a:cubicBezTo>
                    <a:pt x="1393381" y="0"/>
                    <a:pt x="1415798" y="9285"/>
                    <a:pt x="1432326" y="25814"/>
                  </a:cubicBezTo>
                  <a:cubicBezTo>
                    <a:pt x="1448854" y="42342"/>
                    <a:pt x="1458140" y="64759"/>
                    <a:pt x="1458140" y="88134"/>
                  </a:cubicBezTo>
                  <a:lnTo>
                    <a:pt x="1458140" y="1900092"/>
                  </a:lnTo>
                  <a:cubicBezTo>
                    <a:pt x="1458140" y="1923467"/>
                    <a:pt x="1448854" y="1945884"/>
                    <a:pt x="1432326" y="1962412"/>
                  </a:cubicBezTo>
                  <a:cubicBezTo>
                    <a:pt x="1415798" y="1978940"/>
                    <a:pt x="1393381" y="1988226"/>
                    <a:pt x="1370006" y="1988226"/>
                  </a:cubicBezTo>
                  <a:lnTo>
                    <a:pt x="88134" y="1988226"/>
                  </a:lnTo>
                  <a:cubicBezTo>
                    <a:pt x="39459" y="1988226"/>
                    <a:pt x="0" y="1948767"/>
                    <a:pt x="0" y="1900092"/>
                  </a:cubicBezTo>
                  <a:lnTo>
                    <a:pt x="0" y="88134"/>
                  </a:lnTo>
                  <a:cubicBezTo>
                    <a:pt x="0" y="64759"/>
                    <a:pt x="9285" y="42342"/>
                    <a:pt x="25814" y="25814"/>
                  </a:cubicBezTo>
                  <a:cubicBezTo>
                    <a:pt x="42342" y="9285"/>
                    <a:pt x="64759" y="0"/>
                    <a:pt x="88134" y="0"/>
                  </a:cubicBezTo>
                  <a:close/>
                </a:path>
              </a:pathLst>
            </a:custGeom>
            <a:solidFill>
              <a:srgbClr val="A5C7EB"/>
            </a:solidFill>
            <a:ln w="38100" cap="rnd">
              <a:solidFill>
                <a:srgbClr val="1C1C1C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537877" y="3490647"/>
            <a:ext cx="2830012" cy="277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49" dirty="0">
                <a:solidFill>
                  <a:srgbClr val="1C1C1C"/>
                </a:solidFill>
                <a:latin typeface="Nourd"/>
              </a:rPr>
              <a:t>deals with all the types of matter in and beyond the universe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00880" y="2814589"/>
            <a:ext cx="1990920" cy="46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>
                <a:solidFill>
                  <a:srgbClr val="1C1C1C"/>
                </a:solidFill>
                <a:latin typeface="Nourd Bold"/>
              </a:rPr>
              <a:t>PHTSICS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474985" y="2542641"/>
            <a:ext cx="3338030" cy="4551524"/>
            <a:chOff x="0" y="0"/>
            <a:chExt cx="1458140" cy="1988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8140" cy="1988226"/>
            </a:xfrm>
            <a:custGeom>
              <a:avLst/>
              <a:gdLst/>
              <a:ahLst/>
              <a:cxnLst/>
              <a:rect l="l" t="t" r="r" b="b"/>
              <a:pathLst>
                <a:path w="1458140" h="1988226">
                  <a:moveTo>
                    <a:pt x="88134" y="0"/>
                  </a:moveTo>
                  <a:lnTo>
                    <a:pt x="1370006" y="0"/>
                  </a:lnTo>
                  <a:cubicBezTo>
                    <a:pt x="1393381" y="0"/>
                    <a:pt x="1415798" y="9285"/>
                    <a:pt x="1432326" y="25814"/>
                  </a:cubicBezTo>
                  <a:cubicBezTo>
                    <a:pt x="1448854" y="42342"/>
                    <a:pt x="1458140" y="64759"/>
                    <a:pt x="1458140" y="88134"/>
                  </a:cubicBezTo>
                  <a:lnTo>
                    <a:pt x="1458140" y="1900092"/>
                  </a:lnTo>
                  <a:cubicBezTo>
                    <a:pt x="1458140" y="1923467"/>
                    <a:pt x="1448854" y="1945884"/>
                    <a:pt x="1432326" y="1962412"/>
                  </a:cubicBezTo>
                  <a:cubicBezTo>
                    <a:pt x="1415798" y="1978940"/>
                    <a:pt x="1393381" y="1988226"/>
                    <a:pt x="1370006" y="1988226"/>
                  </a:cubicBezTo>
                  <a:lnTo>
                    <a:pt x="88134" y="1988226"/>
                  </a:lnTo>
                  <a:cubicBezTo>
                    <a:pt x="39459" y="1988226"/>
                    <a:pt x="0" y="1948767"/>
                    <a:pt x="0" y="1900092"/>
                  </a:cubicBezTo>
                  <a:lnTo>
                    <a:pt x="0" y="88134"/>
                  </a:lnTo>
                  <a:cubicBezTo>
                    <a:pt x="0" y="64759"/>
                    <a:pt x="9285" y="42342"/>
                    <a:pt x="25814" y="25814"/>
                  </a:cubicBezTo>
                  <a:cubicBezTo>
                    <a:pt x="42342" y="9285"/>
                    <a:pt x="64759" y="0"/>
                    <a:pt x="88134" y="0"/>
                  </a:cubicBezTo>
                  <a:close/>
                </a:path>
              </a:pathLst>
            </a:custGeom>
            <a:solidFill>
              <a:srgbClr val="F27622"/>
            </a:solidFill>
            <a:ln w="38100" cap="rnd">
              <a:solidFill>
                <a:srgbClr val="1C1C1C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728994" y="3500172"/>
            <a:ext cx="2830012" cy="2944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2774" dirty="0">
                <a:solidFill>
                  <a:srgbClr val="1C1C1C"/>
                </a:solidFill>
                <a:latin typeface="Nourd"/>
              </a:rPr>
              <a:t>deals with the reaction between two or more types of matter to form a new type of matter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48540" y="2824114"/>
            <a:ext cx="1990920" cy="420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</a:pPr>
            <a:r>
              <a:rPr lang="en-US" sz="2474">
                <a:solidFill>
                  <a:srgbClr val="1C1C1C"/>
                </a:solidFill>
                <a:latin typeface="Nourd Bold"/>
              </a:rPr>
              <a:t>CHEMISTRY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666102" y="2542641"/>
            <a:ext cx="3338030" cy="4551524"/>
            <a:chOff x="0" y="0"/>
            <a:chExt cx="1458140" cy="198822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58140" cy="1988226"/>
            </a:xfrm>
            <a:custGeom>
              <a:avLst/>
              <a:gdLst/>
              <a:ahLst/>
              <a:cxnLst/>
              <a:rect l="l" t="t" r="r" b="b"/>
              <a:pathLst>
                <a:path w="1458140" h="1988226">
                  <a:moveTo>
                    <a:pt x="88134" y="0"/>
                  </a:moveTo>
                  <a:lnTo>
                    <a:pt x="1370006" y="0"/>
                  </a:lnTo>
                  <a:cubicBezTo>
                    <a:pt x="1393381" y="0"/>
                    <a:pt x="1415798" y="9285"/>
                    <a:pt x="1432326" y="25814"/>
                  </a:cubicBezTo>
                  <a:cubicBezTo>
                    <a:pt x="1448854" y="42342"/>
                    <a:pt x="1458140" y="64759"/>
                    <a:pt x="1458140" y="88134"/>
                  </a:cubicBezTo>
                  <a:lnTo>
                    <a:pt x="1458140" y="1900092"/>
                  </a:lnTo>
                  <a:cubicBezTo>
                    <a:pt x="1458140" y="1923467"/>
                    <a:pt x="1448854" y="1945884"/>
                    <a:pt x="1432326" y="1962412"/>
                  </a:cubicBezTo>
                  <a:cubicBezTo>
                    <a:pt x="1415798" y="1978940"/>
                    <a:pt x="1393381" y="1988226"/>
                    <a:pt x="1370006" y="1988226"/>
                  </a:cubicBezTo>
                  <a:lnTo>
                    <a:pt x="88134" y="1988226"/>
                  </a:lnTo>
                  <a:cubicBezTo>
                    <a:pt x="39459" y="1988226"/>
                    <a:pt x="0" y="1948767"/>
                    <a:pt x="0" y="1900092"/>
                  </a:cubicBezTo>
                  <a:lnTo>
                    <a:pt x="0" y="88134"/>
                  </a:lnTo>
                  <a:cubicBezTo>
                    <a:pt x="0" y="64759"/>
                    <a:pt x="9285" y="42342"/>
                    <a:pt x="25814" y="25814"/>
                  </a:cubicBezTo>
                  <a:cubicBezTo>
                    <a:pt x="42342" y="9285"/>
                    <a:pt x="64759" y="0"/>
                    <a:pt x="88134" y="0"/>
                  </a:cubicBezTo>
                  <a:close/>
                </a:path>
              </a:pathLst>
            </a:custGeom>
            <a:solidFill>
              <a:srgbClr val="4F972C"/>
            </a:solidFill>
            <a:ln w="38100" cap="rnd">
              <a:solidFill>
                <a:srgbClr val="1C1C1C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1920296" y="3396376"/>
            <a:ext cx="2830012" cy="3437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2774" dirty="0">
                <a:solidFill>
                  <a:srgbClr val="1C1C1C"/>
                </a:solidFill>
                <a:latin typeface="Nourd"/>
              </a:rPr>
              <a:t>it is concerned with all living matter in the universe like </a:t>
            </a:r>
            <a:r>
              <a:rPr lang="en-US" sz="2774" dirty="0" err="1">
                <a:solidFill>
                  <a:srgbClr val="1C1C1C"/>
                </a:solidFill>
                <a:latin typeface="Nourd"/>
              </a:rPr>
              <a:t>plants,animals</a:t>
            </a:r>
            <a:r>
              <a:rPr lang="en-US" sz="2774" dirty="0">
                <a:solidFill>
                  <a:srgbClr val="1C1C1C"/>
                </a:solidFill>
                <a:latin typeface="Nourd"/>
              </a:rPr>
              <a:t> and micro-</a:t>
            </a:r>
            <a:r>
              <a:rPr lang="en-US" sz="2774" dirty="0" err="1">
                <a:solidFill>
                  <a:srgbClr val="1C1C1C"/>
                </a:solidFill>
                <a:latin typeface="Nourd"/>
              </a:rPr>
              <a:t>organisme</a:t>
            </a:r>
            <a:endParaRPr lang="en-US" sz="2774" dirty="0">
              <a:solidFill>
                <a:srgbClr val="1C1C1C"/>
              </a:solidFill>
              <a:latin typeface="Nour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339658" y="2824114"/>
            <a:ext cx="1990920" cy="44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4"/>
              </a:lnSpc>
            </a:pPr>
            <a:r>
              <a:rPr lang="en-US" sz="2624">
                <a:solidFill>
                  <a:srgbClr val="1C1C1C"/>
                </a:solidFill>
                <a:latin typeface="Nourd Bold"/>
              </a:rPr>
              <a:t>BIOLOGY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86000" y="1285875"/>
            <a:ext cx="13716000" cy="7715250"/>
          </a:xfrm>
          <a:custGeom>
            <a:avLst/>
            <a:gdLst/>
            <a:ahLst/>
            <a:cxnLst/>
            <a:rect l="l" t="t" r="r" b="b"/>
            <a:pathLst>
              <a:path w="13716000" h="7715250">
                <a:moveTo>
                  <a:pt x="0" y="0"/>
                </a:moveTo>
                <a:lnTo>
                  <a:pt x="13716000" y="0"/>
                </a:lnTo>
                <a:lnTo>
                  <a:pt x="13716000" y="7715250"/>
                </a:lnTo>
                <a:lnTo>
                  <a:pt x="0" y="7715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589894" y="3714016"/>
            <a:ext cx="11108211" cy="2858969"/>
            <a:chOff x="0" y="0"/>
            <a:chExt cx="3900826" cy="10039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00826" cy="1003973"/>
            </a:xfrm>
            <a:custGeom>
              <a:avLst/>
              <a:gdLst/>
              <a:ahLst/>
              <a:cxnLst/>
              <a:rect l="l" t="t" r="r" b="b"/>
              <a:pathLst>
                <a:path w="3900826" h="1003973">
                  <a:moveTo>
                    <a:pt x="26484" y="0"/>
                  </a:moveTo>
                  <a:lnTo>
                    <a:pt x="3874341" y="0"/>
                  </a:lnTo>
                  <a:cubicBezTo>
                    <a:pt x="3881366" y="0"/>
                    <a:pt x="3888102" y="2790"/>
                    <a:pt x="3893069" y="7757"/>
                  </a:cubicBezTo>
                  <a:cubicBezTo>
                    <a:pt x="3898036" y="12724"/>
                    <a:pt x="3900826" y="19460"/>
                    <a:pt x="3900826" y="26484"/>
                  </a:cubicBezTo>
                  <a:lnTo>
                    <a:pt x="3900826" y="977488"/>
                  </a:lnTo>
                  <a:cubicBezTo>
                    <a:pt x="3900826" y="984512"/>
                    <a:pt x="3898036" y="991249"/>
                    <a:pt x="3893069" y="996215"/>
                  </a:cubicBezTo>
                  <a:cubicBezTo>
                    <a:pt x="3888102" y="1001182"/>
                    <a:pt x="3881366" y="1003973"/>
                    <a:pt x="3874341" y="1003973"/>
                  </a:cubicBezTo>
                  <a:lnTo>
                    <a:pt x="26484" y="1003973"/>
                  </a:lnTo>
                  <a:cubicBezTo>
                    <a:pt x="11857" y="1003973"/>
                    <a:pt x="0" y="992115"/>
                    <a:pt x="0" y="977488"/>
                  </a:cubicBezTo>
                  <a:lnTo>
                    <a:pt x="0" y="26484"/>
                  </a:lnTo>
                  <a:cubicBezTo>
                    <a:pt x="0" y="19460"/>
                    <a:pt x="2790" y="12724"/>
                    <a:pt x="7757" y="7757"/>
                  </a:cubicBezTo>
                  <a:cubicBezTo>
                    <a:pt x="12724" y="2790"/>
                    <a:pt x="19460" y="0"/>
                    <a:pt x="26484" y="0"/>
                  </a:cubicBezTo>
                  <a:close/>
                </a:path>
              </a:pathLst>
            </a:custGeom>
            <a:solidFill>
              <a:srgbClr val="88A9E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589894" y="4468460"/>
            <a:ext cx="11108211" cy="1938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99"/>
              </a:lnSpc>
              <a:spcBef>
                <a:spcPct val="0"/>
              </a:spcBef>
            </a:pPr>
            <a:r>
              <a:rPr lang="en-US" sz="7499">
                <a:solidFill>
                  <a:srgbClr val="FFB261"/>
                </a:solidFill>
                <a:latin typeface="Garet Heavy"/>
              </a:rPr>
              <a:t>3/ WHAT IS KNOWLEDGE?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85952" y="714344"/>
            <a:ext cx="4143405" cy="2658015"/>
            <a:chOff x="-17" y="-120606"/>
            <a:chExt cx="1455023" cy="933406"/>
          </a:xfrm>
        </p:grpSpPr>
        <p:sp>
          <p:nvSpPr>
            <p:cNvPr id="4" name="Freeform 4"/>
            <p:cNvSpPr/>
            <p:nvPr/>
          </p:nvSpPr>
          <p:spPr>
            <a:xfrm>
              <a:off x="-17" y="-120606"/>
              <a:ext cx="1455023" cy="320744"/>
            </a:xfrm>
            <a:custGeom>
              <a:avLst/>
              <a:gdLst/>
              <a:ahLst/>
              <a:cxnLst/>
              <a:rect l="l" t="t" r="r" b="b"/>
              <a:pathLst>
                <a:path w="1886724" h="320744">
                  <a:moveTo>
                    <a:pt x="54757" y="0"/>
                  </a:moveTo>
                  <a:lnTo>
                    <a:pt x="1831967" y="0"/>
                  </a:lnTo>
                  <a:cubicBezTo>
                    <a:pt x="1862209" y="0"/>
                    <a:pt x="1886724" y="24515"/>
                    <a:pt x="1886724" y="54757"/>
                  </a:cubicBezTo>
                  <a:lnTo>
                    <a:pt x="1886724" y="265987"/>
                  </a:lnTo>
                  <a:cubicBezTo>
                    <a:pt x="1886724" y="280509"/>
                    <a:pt x="1880955" y="294437"/>
                    <a:pt x="1870686" y="304706"/>
                  </a:cubicBezTo>
                  <a:cubicBezTo>
                    <a:pt x="1860417" y="314975"/>
                    <a:pt x="1846490" y="320744"/>
                    <a:pt x="1831967" y="320744"/>
                  </a:cubicBezTo>
                  <a:lnTo>
                    <a:pt x="54757" y="320744"/>
                  </a:lnTo>
                  <a:cubicBezTo>
                    <a:pt x="40234" y="320744"/>
                    <a:pt x="26307" y="314975"/>
                    <a:pt x="16038" y="304706"/>
                  </a:cubicBezTo>
                  <a:cubicBezTo>
                    <a:pt x="5769" y="294437"/>
                    <a:pt x="0" y="280509"/>
                    <a:pt x="0" y="265987"/>
                  </a:cubicBezTo>
                  <a:lnTo>
                    <a:pt x="0" y="54757"/>
                  </a:lnTo>
                  <a:cubicBezTo>
                    <a:pt x="0" y="40234"/>
                    <a:pt x="5769" y="26307"/>
                    <a:pt x="16038" y="16038"/>
                  </a:cubicBezTo>
                  <a:cubicBezTo>
                    <a:pt x="26307" y="5769"/>
                    <a:pt x="40234" y="0"/>
                    <a:pt x="54757" y="0"/>
                  </a:cubicBezTo>
                  <a:close/>
                </a:path>
              </a:pathLst>
            </a:custGeom>
            <a:solidFill>
              <a:srgbClr val="0D0F68"/>
            </a:solidFill>
          </p:spPr>
          <p:txBody>
            <a:bodyPr/>
            <a:lstStyle/>
            <a:p>
              <a:r>
                <a:rPr lang="en-US" sz="3200" b="1" dirty="0" smtClean="0">
                  <a:solidFill>
                    <a:srgbClr val="FBFBFB"/>
                  </a:solidFill>
                  <a:latin typeface="Garet Bold"/>
                </a:rPr>
                <a:t>Definition</a:t>
              </a:r>
              <a:endParaRPr lang="fr-FR" sz="3200" b="1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812800" cy="87947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4304"/>
                </a:lnSpc>
                <a:spcBef>
                  <a:spcPct val="0"/>
                </a:spcBef>
              </a:pPr>
              <a:endParaRPr lang="en-US" sz="3074" dirty="0">
                <a:solidFill>
                  <a:srgbClr val="FBFBFB"/>
                </a:solidFill>
                <a:latin typeface="Garet Bold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85820" y="2357418"/>
            <a:ext cx="14226467" cy="377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knowledge means some facts, information gathered through training, learning, memorizing, practicing or practical understanding.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   knowledge is our beliefs but these beliefs must be real or true properly justified.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    knowledge is power by which things are done. </a:t>
            </a:r>
            <a:r>
              <a:rPr lang="en-US" sz="2999" dirty="0">
                <a:solidFill>
                  <a:srgbClr val="0D0F68"/>
                </a:solidFill>
                <a:latin typeface="Garet Bold"/>
              </a:rPr>
              <a:t>“Socrates</a:t>
            </a:r>
            <a:r>
              <a:rPr lang="en-US" sz="2999" dirty="0" smtClean="0">
                <a:solidFill>
                  <a:srgbClr val="0D0F68"/>
                </a:solidFill>
                <a:latin typeface="Garet Bold"/>
              </a:rPr>
              <a:t>”</a:t>
            </a:r>
            <a:endParaRPr lang="en-US" sz="2999" dirty="0">
              <a:solidFill>
                <a:srgbClr val="0D0F68"/>
              </a:solidFill>
              <a:latin typeface="Garet Bold"/>
            </a:endParaRP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    knowledge is understanding based on experience.</a:t>
            </a:r>
            <a:r>
              <a:rPr lang="en-US" sz="2999" dirty="0">
                <a:solidFill>
                  <a:srgbClr val="0D0F68"/>
                </a:solidFill>
                <a:latin typeface="Garet Bold"/>
              </a:rPr>
              <a:t>”William   James”. 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                  </a:t>
            </a:r>
          </a:p>
          <a:p>
            <a:pPr algn="l"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70977" y="1028700"/>
            <a:ext cx="15688323" cy="8229600"/>
          </a:xfrm>
          <a:custGeom>
            <a:avLst/>
            <a:gdLst/>
            <a:ahLst/>
            <a:cxnLst/>
            <a:rect l="l" t="t" r="r" b="b"/>
            <a:pathLst>
              <a:path w="15688323" h="8229600">
                <a:moveTo>
                  <a:pt x="0" y="0"/>
                </a:moveTo>
                <a:lnTo>
                  <a:pt x="15688323" y="0"/>
                </a:lnTo>
                <a:lnTo>
                  <a:pt x="1568832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487" b="-21487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71506" y="357154"/>
            <a:ext cx="15252606" cy="9644130"/>
          </a:xfrm>
          <a:custGeom>
            <a:avLst/>
            <a:gdLst/>
            <a:ahLst/>
            <a:cxnLst/>
            <a:rect l="l" t="t" r="r" b="b"/>
            <a:pathLst>
              <a:path w="16360483" h="10287000">
                <a:moveTo>
                  <a:pt x="0" y="0"/>
                </a:moveTo>
                <a:lnTo>
                  <a:pt x="16360483" y="0"/>
                </a:lnTo>
                <a:lnTo>
                  <a:pt x="163604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580" b="-4699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10741"/>
            <a:ext cx="16230600" cy="10076259"/>
          </a:xfrm>
          <a:custGeom>
            <a:avLst/>
            <a:gdLst/>
            <a:ahLst/>
            <a:cxnLst/>
            <a:rect l="l" t="t" r="r" b="b"/>
            <a:pathLst>
              <a:path w="16230600" h="10076259">
                <a:moveTo>
                  <a:pt x="0" y="0"/>
                </a:moveTo>
                <a:lnTo>
                  <a:pt x="16230600" y="0"/>
                </a:lnTo>
                <a:lnTo>
                  <a:pt x="16230600" y="10076259"/>
                </a:lnTo>
                <a:lnTo>
                  <a:pt x="0" y="10076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986" b="-6821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871" b="-17462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319574" y="2873832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8"/>
                </a:lnTo>
                <a:lnTo>
                  <a:pt x="0" y="953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19574" y="5975629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8"/>
                </a:lnTo>
                <a:lnTo>
                  <a:pt x="0" y="95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319574" y="4370115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37262">
            <a:off x="3588114" y="6254077"/>
            <a:ext cx="4369624" cy="4528108"/>
          </a:xfrm>
          <a:custGeom>
            <a:avLst/>
            <a:gdLst/>
            <a:ahLst/>
            <a:cxnLst/>
            <a:rect l="l" t="t" r="r" b="b"/>
            <a:pathLst>
              <a:path w="4369624" h="4528108">
                <a:moveTo>
                  <a:pt x="0" y="0"/>
                </a:moveTo>
                <a:lnTo>
                  <a:pt x="4369624" y="0"/>
                </a:lnTo>
                <a:lnTo>
                  <a:pt x="4369624" y="4528107"/>
                </a:lnTo>
                <a:lnTo>
                  <a:pt x="0" y="45281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2999"/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319574" y="7487922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3398292">
            <a:off x="9655799" y="-402822"/>
            <a:ext cx="4278531" cy="4468439"/>
          </a:xfrm>
          <a:custGeom>
            <a:avLst/>
            <a:gdLst/>
            <a:ahLst/>
            <a:cxnLst/>
            <a:rect l="l" t="t" r="r" b="b"/>
            <a:pathLst>
              <a:path w="4278531" h="4468439">
                <a:moveTo>
                  <a:pt x="0" y="0"/>
                </a:moveTo>
                <a:lnTo>
                  <a:pt x="4278531" y="0"/>
                </a:lnTo>
                <a:lnTo>
                  <a:pt x="4278531" y="4468439"/>
                </a:lnTo>
                <a:lnTo>
                  <a:pt x="0" y="44684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32999"/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66974" y="2638798"/>
            <a:ext cx="3577195" cy="1423425"/>
          </a:xfrm>
          <a:custGeom>
            <a:avLst/>
            <a:gdLst/>
            <a:ahLst/>
            <a:cxnLst/>
            <a:rect l="l" t="t" r="r" b="b"/>
            <a:pathLst>
              <a:path w="3577195" h="1423425">
                <a:moveTo>
                  <a:pt x="0" y="0"/>
                </a:moveTo>
                <a:lnTo>
                  <a:pt x="3577194" y="0"/>
                </a:lnTo>
                <a:lnTo>
                  <a:pt x="3577194" y="1423426"/>
                </a:lnTo>
                <a:lnTo>
                  <a:pt x="0" y="14234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66974" y="4135082"/>
            <a:ext cx="3577195" cy="1423425"/>
          </a:xfrm>
          <a:custGeom>
            <a:avLst/>
            <a:gdLst/>
            <a:ahLst/>
            <a:cxnLst/>
            <a:rect l="l" t="t" r="r" b="b"/>
            <a:pathLst>
              <a:path w="3577195" h="1423425">
                <a:moveTo>
                  <a:pt x="0" y="0"/>
                </a:moveTo>
                <a:lnTo>
                  <a:pt x="3577194" y="0"/>
                </a:lnTo>
                <a:lnTo>
                  <a:pt x="3577194" y="1423425"/>
                </a:lnTo>
                <a:lnTo>
                  <a:pt x="0" y="14234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266974" y="5740596"/>
            <a:ext cx="3577195" cy="1423425"/>
          </a:xfrm>
          <a:custGeom>
            <a:avLst/>
            <a:gdLst/>
            <a:ahLst/>
            <a:cxnLst/>
            <a:rect l="l" t="t" r="r" b="b"/>
            <a:pathLst>
              <a:path w="3577195" h="1423425">
                <a:moveTo>
                  <a:pt x="0" y="0"/>
                </a:moveTo>
                <a:lnTo>
                  <a:pt x="3577194" y="0"/>
                </a:lnTo>
                <a:lnTo>
                  <a:pt x="3577194" y="1423425"/>
                </a:lnTo>
                <a:lnTo>
                  <a:pt x="0" y="14234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266974" y="7252889"/>
            <a:ext cx="3577195" cy="1423425"/>
          </a:xfrm>
          <a:custGeom>
            <a:avLst/>
            <a:gdLst/>
            <a:ahLst/>
            <a:cxnLst/>
            <a:rect l="l" t="t" r="r" b="b"/>
            <a:pathLst>
              <a:path w="3577195" h="1423425">
                <a:moveTo>
                  <a:pt x="0" y="0"/>
                </a:moveTo>
                <a:lnTo>
                  <a:pt x="3577194" y="0"/>
                </a:lnTo>
                <a:lnTo>
                  <a:pt x="3577194" y="1423425"/>
                </a:lnTo>
                <a:lnTo>
                  <a:pt x="0" y="142342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317868" y="1695218"/>
            <a:ext cx="3652263" cy="415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7"/>
              </a:lnSpc>
            </a:pPr>
            <a:r>
              <a:rPr lang="en-US" sz="2933">
                <a:solidFill>
                  <a:srgbClr val="053F76"/>
                </a:solidFill>
                <a:latin typeface="League Spartan"/>
              </a:rPr>
              <a:t>CONTENT</a:t>
            </a:r>
          </a:p>
        </p:txBody>
      </p:sp>
      <p:sp>
        <p:nvSpPr>
          <p:cNvPr id="13" name="Freeform 13"/>
          <p:cNvSpPr/>
          <p:nvPr/>
        </p:nvSpPr>
        <p:spPr>
          <a:xfrm>
            <a:off x="7024806" y="2749466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8"/>
                </a:lnTo>
                <a:lnTo>
                  <a:pt x="0" y="9533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727994" y="2638798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972206" y="2514432"/>
            <a:ext cx="3311049" cy="1317522"/>
          </a:xfrm>
          <a:custGeom>
            <a:avLst/>
            <a:gdLst/>
            <a:ahLst/>
            <a:cxnLst/>
            <a:rect l="l" t="t" r="r" b="b"/>
            <a:pathLst>
              <a:path w="3311049" h="1317522">
                <a:moveTo>
                  <a:pt x="0" y="0"/>
                </a:moveTo>
                <a:lnTo>
                  <a:pt x="3311049" y="0"/>
                </a:lnTo>
                <a:lnTo>
                  <a:pt x="3311049" y="1317522"/>
                </a:lnTo>
                <a:lnTo>
                  <a:pt x="0" y="131752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675394" y="2514432"/>
            <a:ext cx="3264652" cy="1299060"/>
          </a:xfrm>
          <a:custGeom>
            <a:avLst/>
            <a:gdLst/>
            <a:ahLst/>
            <a:cxnLst/>
            <a:rect l="l" t="t" r="r" b="b"/>
            <a:pathLst>
              <a:path w="3264652" h="1299060">
                <a:moveTo>
                  <a:pt x="0" y="0"/>
                </a:moveTo>
                <a:lnTo>
                  <a:pt x="3264652" y="0"/>
                </a:lnTo>
                <a:lnTo>
                  <a:pt x="3264652" y="1299060"/>
                </a:lnTo>
                <a:lnTo>
                  <a:pt x="0" y="12990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024806" y="4370115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024806" y="7564772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795065" y="7564772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9"/>
                </a:lnTo>
                <a:lnTo>
                  <a:pt x="0" y="9533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795065" y="4135082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8"/>
                </a:lnTo>
                <a:lnTo>
                  <a:pt x="0" y="9533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7057319" y="5845086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8"/>
                </a:lnTo>
                <a:lnTo>
                  <a:pt x="0" y="95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795065" y="5929019"/>
            <a:ext cx="947400" cy="953358"/>
          </a:xfrm>
          <a:custGeom>
            <a:avLst/>
            <a:gdLst/>
            <a:ahLst/>
            <a:cxnLst/>
            <a:rect l="l" t="t" r="r" b="b"/>
            <a:pathLst>
              <a:path w="947400" h="953358">
                <a:moveTo>
                  <a:pt x="0" y="0"/>
                </a:moveTo>
                <a:lnTo>
                  <a:pt x="947400" y="0"/>
                </a:lnTo>
                <a:lnTo>
                  <a:pt x="947400" y="953358"/>
                </a:lnTo>
                <a:lnTo>
                  <a:pt x="0" y="9533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7972206" y="5633099"/>
            <a:ext cx="3461357" cy="1377332"/>
          </a:xfrm>
          <a:custGeom>
            <a:avLst/>
            <a:gdLst/>
            <a:ahLst/>
            <a:cxnLst/>
            <a:rect l="l" t="t" r="r" b="b"/>
            <a:pathLst>
              <a:path w="3461357" h="1377332">
                <a:moveTo>
                  <a:pt x="0" y="0"/>
                </a:moveTo>
                <a:lnTo>
                  <a:pt x="3461357" y="0"/>
                </a:lnTo>
                <a:lnTo>
                  <a:pt x="3461357" y="1377332"/>
                </a:lnTo>
                <a:lnTo>
                  <a:pt x="0" y="13773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2742465" y="5740596"/>
            <a:ext cx="3264652" cy="1299060"/>
          </a:xfrm>
          <a:custGeom>
            <a:avLst/>
            <a:gdLst/>
            <a:ahLst/>
            <a:cxnLst/>
            <a:rect l="l" t="t" r="r" b="b"/>
            <a:pathLst>
              <a:path w="3264652" h="1299060">
                <a:moveTo>
                  <a:pt x="0" y="0"/>
                </a:moveTo>
                <a:lnTo>
                  <a:pt x="3264652" y="0"/>
                </a:lnTo>
                <a:lnTo>
                  <a:pt x="3264652" y="1299059"/>
                </a:lnTo>
                <a:lnTo>
                  <a:pt x="0" y="12990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7972206" y="4127514"/>
            <a:ext cx="3311049" cy="1317522"/>
          </a:xfrm>
          <a:custGeom>
            <a:avLst/>
            <a:gdLst/>
            <a:ahLst/>
            <a:cxnLst/>
            <a:rect l="l" t="t" r="r" b="b"/>
            <a:pathLst>
              <a:path w="3311049" h="1317522">
                <a:moveTo>
                  <a:pt x="0" y="0"/>
                </a:moveTo>
                <a:lnTo>
                  <a:pt x="3311049" y="0"/>
                </a:lnTo>
                <a:lnTo>
                  <a:pt x="3311049" y="1317522"/>
                </a:lnTo>
                <a:lnTo>
                  <a:pt x="0" y="13175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7972206" y="7200609"/>
            <a:ext cx="3311049" cy="1317522"/>
          </a:xfrm>
          <a:custGeom>
            <a:avLst/>
            <a:gdLst/>
            <a:ahLst/>
            <a:cxnLst/>
            <a:rect l="l" t="t" r="r" b="b"/>
            <a:pathLst>
              <a:path w="3311049" h="1317522">
                <a:moveTo>
                  <a:pt x="0" y="0"/>
                </a:moveTo>
                <a:lnTo>
                  <a:pt x="3311049" y="0"/>
                </a:lnTo>
                <a:lnTo>
                  <a:pt x="3311049" y="1317522"/>
                </a:lnTo>
                <a:lnTo>
                  <a:pt x="0" y="13175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2719266" y="3953000"/>
            <a:ext cx="3311049" cy="1317522"/>
          </a:xfrm>
          <a:custGeom>
            <a:avLst/>
            <a:gdLst/>
            <a:ahLst/>
            <a:cxnLst/>
            <a:rect l="l" t="t" r="r" b="b"/>
            <a:pathLst>
              <a:path w="3311049" h="1317522">
                <a:moveTo>
                  <a:pt x="0" y="0"/>
                </a:moveTo>
                <a:lnTo>
                  <a:pt x="3311049" y="0"/>
                </a:lnTo>
                <a:lnTo>
                  <a:pt x="3311049" y="1317522"/>
                </a:lnTo>
                <a:lnTo>
                  <a:pt x="0" y="131752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2696068" y="7305841"/>
            <a:ext cx="3311049" cy="1317522"/>
          </a:xfrm>
          <a:custGeom>
            <a:avLst/>
            <a:gdLst/>
            <a:ahLst/>
            <a:cxnLst/>
            <a:rect l="l" t="t" r="r" b="b"/>
            <a:pathLst>
              <a:path w="3311049" h="1317522">
                <a:moveTo>
                  <a:pt x="0" y="0"/>
                </a:moveTo>
                <a:lnTo>
                  <a:pt x="3311049" y="0"/>
                </a:lnTo>
                <a:lnTo>
                  <a:pt x="3311049" y="1317521"/>
                </a:lnTo>
                <a:lnTo>
                  <a:pt x="0" y="131752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3266974" y="3202062"/>
            <a:ext cx="3577195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KNOWLEDGE AND SCIENCE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266974" y="4627720"/>
            <a:ext cx="3577195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SCIENTIFIC RESEARCH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 TERMS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266974" y="6192482"/>
            <a:ext cx="3577195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THE ORIGINS AND NATURE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 OF SCIENTIFIC RESEARCH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266974" y="7745527"/>
            <a:ext cx="3577195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TYPES OF SCIENTIFIC 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RESEARCH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72206" y="2917124"/>
            <a:ext cx="3311049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RESEARCH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 METHODOLOGY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72206" y="4649861"/>
            <a:ext cx="331104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HISTORICAL METHOD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004719" y="6171050"/>
            <a:ext cx="3461357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DESCRIPTIVE METHOD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004719" y="7724095"/>
            <a:ext cx="3311049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EXPERIMENTAL METHOD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675394" y="3007070"/>
            <a:ext cx="3264652" cy="21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OTHER APPROACHES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070852" y="4352887"/>
            <a:ext cx="2561481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STAGES AND STEPS OF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 SCIENTIFIC RESEARCH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070852" y="6124121"/>
            <a:ext cx="2848682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ELEMENTS OF PREPARING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 SCIENTIFIC RESEARCH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146084" y="7724095"/>
            <a:ext cx="2411016" cy="433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ETHICS OF SCIENTIFIC</a:t>
            </a:r>
          </a:p>
          <a:p>
            <a:pPr algn="ctr">
              <a:lnSpc>
                <a:spcPts val="1687"/>
              </a:lnSpc>
              <a:spcBef>
                <a:spcPct val="0"/>
              </a:spcBef>
            </a:pPr>
            <a:r>
              <a:rPr lang="en-US" sz="1687">
                <a:solidFill>
                  <a:srgbClr val="053F76"/>
                </a:solidFill>
                <a:latin typeface="Muli Heavy"/>
              </a:rPr>
              <a:t> RESEARCH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86000" y="3211293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053F76"/>
                </a:solidFill>
                <a:latin typeface="Muli Heavy"/>
              </a:rPr>
              <a:t>1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506063" y="4764404"/>
            <a:ext cx="507274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F27622"/>
                </a:solidFill>
                <a:latin typeface="Muli Heavy"/>
              </a:rPr>
              <a:t>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319574" y="6361821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053F76"/>
                </a:solidFill>
                <a:latin typeface="Muli Heavy"/>
              </a:rPr>
              <a:t>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83855" y="7831481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000000"/>
                </a:solidFill>
                <a:latin typeface="Muli Heavy"/>
              </a:rPr>
              <a:t>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24806" y="3135658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000000"/>
                </a:solidFill>
                <a:latin typeface="Muli Heavy"/>
              </a:rPr>
              <a:t>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34487" y="4734876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F1AC55"/>
                </a:solidFill>
                <a:latin typeface="Muli Heavy"/>
              </a:rPr>
              <a:t>6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7024806" y="6272047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053F76"/>
                </a:solidFill>
                <a:latin typeface="Muli Heavy"/>
              </a:rPr>
              <a:t>7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024806" y="7909110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F1AC55"/>
                </a:solidFill>
                <a:latin typeface="Muli Heavy"/>
              </a:rPr>
              <a:t>8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795065" y="3061116"/>
            <a:ext cx="748300" cy="29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2"/>
              </a:lnSpc>
              <a:spcBef>
                <a:spcPct val="0"/>
              </a:spcBef>
            </a:pPr>
            <a:r>
              <a:rPr lang="en-US" sz="2232">
                <a:solidFill>
                  <a:srgbClr val="053F76"/>
                </a:solidFill>
                <a:latin typeface="Muli Heavy"/>
              </a:rPr>
              <a:t>9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795065" y="4521274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F1AC55"/>
                </a:solidFill>
                <a:latin typeface="Muli Heavy"/>
              </a:rPr>
              <a:t>10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795065" y="6315211"/>
            <a:ext cx="947400" cy="2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12"/>
              </a:lnSpc>
              <a:spcBef>
                <a:spcPct val="0"/>
              </a:spcBef>
            </a:pPr>
            <a:r>
              <a:rPr lang="en-US" sz="2212">
                <a:solidFill>
                  <a:srgbClr val="0C2E5E"/>
                </a:solidFill>
                <a:latin typeface="Muli Heavy"/>
              </a:rPr>
              <a:t>11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727994" y="7950964"/>
            <a:ext cx="947400" cy="28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7"/>
              </a:lnSpc>
              <a:spcBef>
                <a:spcPct val="0"/>
              </a:spcBef>
            </a:pPr>
            <a:r>
              <a:rPr lang="en-US" sz="2137">
                <a:solidFill>
                  <a:srgbClr val="F1AC55"/>
                </a:solidFill>
                <a:latin typeface="Muli Heavy"/>
              </a:rPr>
              <a:t>12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956" b="-14376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787" y="615536"/>
            <a:ext cx="16609513" cy="9198803"/>
          </a:xfrm>
          <a:custGeom>
            <a:avLst/>
            <a:gdLst/>
            <a:ahLst/>
            <a:cxnLst/>
            <a:rect l="l" t="t" r="r" b="b"/>
            <a:pathLst>
              <a:path w="16609513" h="9198803">
                <a:moveTo>
                  <a:pt x="0" y="0"/>
                </a:moveTo>
                <a:lnTo>
                  <a:pt x="16609513" y="0"/>
                </a:lnTo>
                <a:lnTo>
                  <a:pt x="16609513" y="9198803"/>
                </a:lnTo>
                <a:lnTo>
                  <a:pt x="0" y="91988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559" b="-6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6912" y="401224"/>
            <a:ext cx="16752388" cy="9520271"/>
          </a:xfrm>
          <a:custGeom>
            <a:avLst/>
            <a:gdLst/>
            <a:ahLst/>
            <a:cxnLst/>
            <a:rect l="l" t="t" r="r" b="b"/>
            <a:pathLst>
              <a:path w="16752388" h="9520271">
                <a:moveTo>
                  <a:pt x="0" y="0"/>
                </a:moveTo>
                <a:lnTo>
                  <a:pt x="16752388" y="0"/>
                </a:lnTo>
                <a:lnTo>
                  <a:pt x="16752388" y="9520271"/>
                </a:lnTo>
                <a:lnTo>
                  <a:pt x="0" y="9520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14" r="-514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307768"/>
            <a:ext cx="16230600" cy="9671464"/>
          </a:xfrm>
          <a:custGeom>
            <a:avLst/>
            <a:gdLst/>
            <a:ahLst/>
            <a:cxnLst/>
            <a:rect l="l" t="t" r="r" b="b"/>
            <a:pathLst>
              <a:path w="16230600" h="9671464">
                <a:moveTo>
                  <a:pt x="0" y="0"/>
                </a:moveTo>
                <a:lnTo>
                  <a:pt x="16230600" y="0"/>
                </a:lnTo>
                <a:lnTo>
                  <a:pt x="16230600" y="9671464"/>
                </a:lnTo>
                <a:lnTo>
                  <a:pt x="0" y="96714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81" t="-405" r="-3181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787" y="472661"/>
            <a:ext cx="17167020" cy="9814339"/>
          </a:xfrm>
          <a:custGeom>
            <a:avLst/>
            <a:gdLst/>
            <a:ahLst/>
            <a:cxnLst/>
            <a:rect l="l" t="t" r="r" b="b"/>
            <a:pathLst>
              <a:path w="17167020" h="9814339">
                <a:moveTo>
                  <a:pt x="0" y="0"/>
                </a:moveTo>
                <a:lnTo>
                  <a:pt x="17167020" y="0"/>
                </a:lnTo>
                <a:lnTo>
                  <a:pt x="17167020" y="9814339"/>
                </a:lnTo>
                <a:lnTo>
                  <a:pt x="0" y="98143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14" t="-1134" r="-873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6912" y="544099"/>
            <a:ext cx="16988427" cy="9742901"/>
          </a:xfrm>
          <a:custGeom>
            <a:avLst/>
            <a:gdLst/>
            <a:ahLst/>
            <a:cxnLst/>
            <a:rect l="l" t="t" r="r" b="b"/>
            <a:pathLst>
              <a:path w="16988427" h="9742901">
                <a:moveTo>
                  <a:pt x="0" y="0"/>
                </a:moveTo>
                <a:lnTo>
                  <a:pt x="16988426" y="0"/>
                </a:lnTo>
                <a:lnTo>
                  <a:pt x="16988426" y="9742901"/>
                </a:lnTo>
                <a:lnTo>
                  <a:pt x="0" y="97429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48" t="-1904" r="-1948"/>
            </a:stretch>
          </a:blipFill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345403">
            <a:off x="10066667" y="7681588"/>
            <a:ext cx="5493634" cy="3534297"/>
            <a:chOff x="0" y="0"/>
            <a:chExt cx="2287099" cy="14713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7099" cy="1471392"/>
            </a:xfrm>
            <a:custGeom>
              <a:avLst/>
              <a:gdLst/>
              <a:ahLst/>
              <a:cxnLst/>
              <a:rect l="l" t="t" r="r" b="b"/>
              <a:pathLst>
                <a:path w="2287099" h="1471392">
                  <a:moveTo>
                    <a:pt x="203200" y="0"/>
                  </a:moveTo>
                  <a:lnTo>
                    <a:pt x="2287099" y="0"/>
                  </a:lnTo>
                  <a:lnTo>
                    <a:pt x="2083899" y="1471392"/>
                  </a:lnTo>
                  <a:lnTo>
                    <a:pt x="0" y="147139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007092">
            <a:off x="10605439" y="-3574573"/>
            <a:ext cx="5248472" cy="16277669"/>
            <a:chOff x="0" y="0"/>
            <a:chExt cx="1843085" cy="57161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3085" cy="5716164"/>
            </a:xfrm>
            <a:custGeom>
              <a:avLst/>
              <a:gdLst/>
              <a:ahLst/>
              <a:cxnLst/>
              <a:rect l="l" t="t" r="r" b="b"/>
              <a:pathLst>
                <a:path w="1843085" h="5716164">
                  <a:moveTo>
                    <a:pt x="0" y="0"/>
                  </a:moveTo>
                  <a:lnTo>
                    <a:pt x="1843085" y="0"/>
                  </a:lnTo>
                  <a:lnTo>
                    <a:pt x="1843085" y="5716164"/>
                  </a:lnTo>
                  <a:lnTo>
                    <a:pt x="0" y="5716164"/>
                  </a:lnTo>
                  <a:close/>
                </a:path>
              </a:pathLst>
            </a:custGeom>
            <a:solidFill>
              <a:srgbClr val="00555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9266287" y="1688874"/>
            <a:ext cx="6301724" cy="6909252"/>
            <a:chOff x="0" y="0"/>
            <a:chExt cx="35250222" cy="38648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5250121" cy="38648512"/>
            </a:xfrm>
            <a:custGeom>
              <a:avLst/>
              <a:gdLst/>
              <a:ahLst/>
              <a:cxnLst/>
              <a:rect l="l" t="t" r="r" b="b"/>
              <a:pathLst>
                <a:path w="35250121" h="38648512">
                  <a:moveTo>
                    <a:pt x="0" y="0"/>
                  </a:moveTo>
                  <a:lnTo>
                    <a:pt x="25483438" y="38648512"/>
                  </a:lnTo>
                  <a:lnTo>
                    <a:pt x="35250121" y="38648512"/>
                  </a:lnTo>
                  <a:lnTo>
                    <a:pt x="35250121" y="3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3926" r="-30534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 rot="-2007092">
            <a:off x="15559670" y="-5222113"/>
            <a:ext cx="2911032" cy="16277669"/>
            <a:chOff x="0" y="0"/>
            <a:chExt cx="1022255" cy="571616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22255" cy="5716164"/>
            </a:xfrm>
            <a:custGeom>
              <a:avLst/>
              <a:gdLst/>
              <a:ahLst/>
              <a:cxnLst/>
              <a:rect l="l" t="t" r="r" b="b"/>
              <a:pathLst>
                <a:path w="1022255" h="5716164">
                  <a:moveTo>
                    <a:pt x="0" y="0"/>
                  </a:moveTo>
                  <a:lnTo>
                    <a:pt x="1022255" y="0"/>
                  </a:lnTo>
                  <a:lnTo>
                    <a:pt x="1022255" y="5716164"/>
                  </a:lnTo>
                  <a:lnTo>
                    <a:pt x="0" y="5716164"/>
                  </a:lnTo>
                  <a:close/>
                </a:path>
              </a:pathLst>
            </a:custGeom>
            <a:solidFill>
              <a:srgbClr val="F8B4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7418429">
            <a:off x="5370320" y="2147028"/>
            <a:ext cx="7547359" cy="475409"/>
            <a:chOff x="0" y="0"/>
            <a:chExt cx="4721923" cy="29743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21923" cy="297434"/>
            </a:xfrm>
            <a:custGeom>
              <a:avLst/>
              <a:gdLst/>
              <a:ahLst/>
              <a:cxnLst/>
              <a:rect l="l" t="t" r="r" b="b"/>
              <a:pathLst>
                <a:path w="4721923" h="297434">
                  <a:moveTo>
                    <a:pt x="203200" y="0"/>
                  </a:moveTo>
                  <a:lnTo>
                    <a:pt x="4721923" y="0"/>
                  </a:lnTo>
                  <a:lnTo>
                    <a:pt x="4518723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>
                <a:alpha val="53725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7418429">
            <a:off x="13241506" y="6133970"/>
            <a:ext cx="7547359" cy="475409"/>
            <a:chOff x="0" y="0"/>
            <a:chExt cx="4721923" cy="297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721923" cy="297434"/>
            </a:xfrm>
            <a:custGeom>
              <a:avLst/>
              <a:gdLst/>
              <a:ahLst/>
              <a:cxnLst/>
              <a:rect l="l" t="t" r="r" b="b"/>
              <a:pathLst>
                <a:path w="4721923" h="297434">
                  <a:moveTo>
                    <a:pt x="203200" y="0"/>
                  </a:moveTo>
                  <a:lnTo>
                    <a:pt x="4721923" y="0"/>
                  </a:lnTo>
                  <a:lnTo>
                    <a:pt x="4518723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>
                <a:alpha val="64706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7418429">
            <a:off x="6348708" y="1796634"/>
            <a:ext cx="4478787" cy="671790"/>
            <a:chOff x="0" y="0"/>
            <a:chExt cx="1982978" cy="29743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982978" cy="297434"/>
            </a:xfrm>
            <a:custGeom>
              <a:avLst/>
              <a:gdLst/>
              <a:ahLst/>
              <a:cxnLst/>
              <a:rect l="l" t="t" r="r" b="b"/>
              <a:pathLst>
                <a:path w="1982978" h="297434">
                  <a:moveTo>
                    <a:pt x="203200" y="0"/>
                  </a:moveTo>
                  <a:lnTo>
                    <a:pt x="1982978" y="0"/>
                  </a:lnTo>
                  <a:lnTo>
                    <a:pt x="1779778" y="297434"/>
                  </a:lnTo>
                  <a:lnTo>
                    <a:pt x="0" y="29743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8B4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47625"/>
              <a:ext cx="609600" cy="657225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3057525" y="7443016"/>
            <a:ext cx="813007" cy="786584"/>
          </a:xfrm>
          <a:custGeom>
            <a:avLst/>
            <a:gdLst/>
            <a:ahLst/>
            <a:cxnLst/>
            <a:rect l="l" t="t" r="r" b="b"/>
            <a:pathLst>
              <a:path w="813007" h="786584">
                <a:moveTo>
                  <a:pt x="0" y="0"/>
                </a:moveTo>
                <a:lnTo>
                  <a:pt x="813007" y="0"/>
                </a:lnTo>
                <a:lnTo>
                  <a:pt x="813007" y="786584"/>
                </a:lnTo>
                <a:lnTo>
                  <a:pt x="0" y="7865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3057525" y="4087720"/>
            <a:ext cx="6749480" cy="149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155"/>
              </a:lnSpc>
            </a:pPr>
            <a:r>
              <a:rPr lang="en-US" sz="9232">
                <a:solidFill>
                  <a:srgbClr val="000000"/>
                </a:solidFill>
                <a:latin typeface="Alegreya Sans Ultra-Bold"/>
              </a:rPr>
              <a:t>THANK YOU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57525" y="5335305"/>
            <a:ext cx="6749480" cy="607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1"/>
              </a:lnSpc>
            </a:pPr>
            <a:r>
              <a:rPr lang="en-US" sz="3773" spc="739">
                <a:solidFill>
                  <a:srgbClr val="000000"/>
                </a:solidFill>
                <a:latin typeface="Alegreya Sans Medium"/>
              </a:rPr>
              <a:t>FOR YOUR ATTENTION</a:t>
            </a:r>
          </a:p>
        </p:txBody>
      </p:sp>
      <p:sp>
        <p:nvSpPr>
          <p:cNvPr id="25" name="Freeform 25"/>
          <p:cNvSpPr/>
          <p:nvPr/>
        </p:nvSpPr>
        <p:spPr>
          <a:xfrm>
            <a:off x="2337416" y="1412420"/>
            <a:ext cx="720109" cy="720109"/>
          </a:xfrm>
          <a:custGeom>
            <a:avLst/>
            <a:gdLst/>
            <a:ahLst/>
            <a:cxnLst/>
            <a:rect l="l" t="t" r="r" b="b"/>
            <a:pathLst>
              <a:path w="720109" h="720109">
                <a:moveTo>
                  <a:pt x="0" y="0"/>
                </a:moveTo>
                <a:lnTo>
                  <a:pt x="720109" y="0"/>
                </a:lnTo>
                <a:lnTo>
                  <a:pt x="720109" y="720109"/>
                </a:lnTo>
                <a:lnTo>
                  <a:pt x="0" y="72010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03401" y="2057400"/>
            <a:ext cx="1881199" cy="1267458"/>
          </a:xfrm>
          <a:custGeom>
            <a:avLst/>
            <a:gdLst/>
            <a:ahLst/>
            <a:cxnLst/>
            <a:rect l="l" t="t" r="r" b="b"/>
            <a:pathLst>
              <a:path w="1881199" h="1267458">
                <a:moveTo>
                  <a:pt x="0" y="0"/>
                </a:moveTo>
                <a:lnTo>
                  <a:pt x="1881198" y="0"/>
                </a:lnTo>
                <a:lnTo>
                  <a:pt x="1881198" y="1267458"/>
                </a:lnTo>
                <a:lnTo>
                  <a:pt x="0" y="12674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514066" y="3986212"/>
            <a:ext cx="9672079" cy="3209104"/>
            <a:chOff x="0" y="0"/>
            <a:chExt cx="3396505" cy="1126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6505" cy="1126928"/>
            </a:xfrm>
            <a:custGeom>
              <a:avLst/>
              <a:gdLst/>
              <a:ahLst/>
              <a:cxnLst/>
              <a:rect l="l" t="t" r="r" b="b"/>
              <a:pathLst>
                <a:path w="3396505" h="1126928">
                  <a:moveTo>
                    <a:pt x="3396505" y="563464"/>
                  </a:moveTo>
                  <a:lnTo>
                    <a:pt x="2990105" y="0"/>
                  </a:lnTo>
                  <a:lnTo>
                    <a:pt x="2990105" y="203200"/>
                  </a:lnTo>
                  <a:lnTo>
                    <a:pt x="0" y="203200"/>
                  </a:lnTo>
                  <a:lnTo>
                    <a:pt x="0" y="923728"/>
                  </a:lnTo>
                  <a:lnTo>
                    <a:pt x="2990105" y="923728"/>
                  </a:lnTo>
                  <a:lnTo>
                    <a:pt x="2990105" y="1126928"/>
                  </a:lnTo>
                  <a:lnTo>
                    <a:pt x="3396505" y="563464"/>
                  </a:lnTo>
                  <a:close/>
                </a:path>
              </a:pathLst>
            </a:custGeom>
            <a:solidFill>
              <a:srgbClr val="07AFC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241300"/>
              <a:ext cx="711200" cy="36830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687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57525" y="3455464"/>
            <a:ext cx="11009461" cy="1078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8"/>
              </a:lnSpc>
            </a:pPr>
            <a:r>
              <a:rPr lang="en-US" sz="6284">
                <a:solidFill>
                  <a:srgbClr val="0D0F68"/>
                </a:solidFill>
                <a:latin typeface="League Spartan"/>
              </a:rPr>
              <a:t>Lecture: 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1330" y="5030138"/>
            <a:ext cx="8173742" cy="14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7"/>
              </a:lnSpc>
              <a:spcBef>
                <a:spcPct val="0"/>
              </a:spcBef>
            </a:pPr>
            <a:r>
              <a:rPr lang="en-US" sz="5437">
                <a:solidFill>
                  <a:srgbClr val="0D0F68"/>
                </a:solidFill>
                <a:latin typeface="League Spartan"/>
              </a:rPr>
              <a:t>KNOWLEDGE AND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48598" y="219036"/>
            <a:ext cx="16209169" cy="10067964"/>
            <a:chOff x="0" y="0"/>
            <a:chExt cx="5692109" cy="35355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92109" cy="3535526"/>
            </a:xfrm>
            <a:custGeom>
              <a:avLst/>
              <a:gdLst/>
              <a:ahLst/>
              <a:cxnLst/>
              <a:rect l="l" t="t" r="r" b="b"/>
              <a:pathLst>
                <a:path w="5692109" h="3535526">
                  <a:moveTo>
                    <a:pt x="18150" y="0"/>
                  </a:moveTo>
                  <a:lnTo>
                    <a:pt x="5673959" y="0"/>
                  </a:lnTo>
                  <a:cubicBezTo>
                    <a:pt x="5683983" y="0"/>
                    <a:pt x="5692109" y="8126"/>
                    <a:pt x="5692109" y="18150"/>
                  </a:cubicBezTo>
                  <a:lnTo>
                    <a:pt x="5692109" y="3517377"/>
                  </a:lnTo>
                  <a:cubicBezTo>
                    <a:pt x="5692109" y="3527401"/>
                    <a:pt x="5683983" y="3535526"/>
                    <a:pt x="5673959" y="3535526"/>
                  </a:cubicBezTo>
                  <a:lnTo>
                    <a:pt x="18150" y="3535526"/>
                  </a:lnTo>
                  <a:cubicBezTo>
                    <a:pt x="8126" y="3535526"/>
                    <a:pt x="0" y="3527401"/>
                    <a:pt x="0" y="3517377"/>
                  </a:cubicBezTo>
                  <a:lnTo>
                    <a:pt x="0" y="18150"/>
                  </a:lnTo>
                  <a:cubicBezTo>
                    <a:pt x="0" y="8126"/>
                    <a:pt x="8126" y="0"/>
                    <a:pt x="18150" y="0"/>
                  </a:cubicBezTo>
                  <a:close/>
                </a:path>
              </a:pathLst>
            </a:custGeom>
            <a:solidFill>
              <a:srgbClr val="FBFBFB">
                <a:alpha val="8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747126" y="2337793"/>
            <a:ext cx="4793748" cy="1045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D0F68"/>
                </a:solidFill>
                <a:latin typeface="Yeseva One"/>
              </a:rPr>
              <a:t>Draft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965269" y="3909299"/>
            <a:ext cx="4869549" cy="913367"/>
            <a:chOff x="0" y="0"/>
            <a:chExt cx="1710020" cy="3207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10020" cy="320744"/>
            </a:xfrm>
            <a:custGeom>
              <a:avLst/>
              <a:gdLst/>
              <a:ahLst/>
              <a:cxnLst/>
              <a:rect l="l" t="t" r="r" b="b"/>
              <a:pathLst>
                <a:path w="1710020" h="320744">
                  <a:moveTo>
                    <a:pt x="60415" y="0"/>
                  </a:moveTo>
                  <a:lnTo>
                    <a:pt x="1649605" y="0"/>
                  </a:lnTo>
                  <a:cubicBezTo>
                    <a:pt x="1665628" y="0"/>
                    <a:pt x="1680995" y="6365"/>
                    <a:pt x="1692325" y="17695"/>
                  </a:cubicBezTo>
                  <a:cubicBezTo>
                    <a:pt x="1703655" y="29025"/>
                    <a:pt x="1710020" y="44392"/>
                    <a:pt x="1710020" y="60415"/>
                  </a:cubicBezTo>
                  <a:lnTo>
                    <a:pt x="1710020" y="260329"/>
                  </a:lnTo>
                  <a:cubicBezTo>
                    <a:pt x="1710020" y="276352"/>
                    <a:pt x="1703655" y="291718"/>
                    <a:pt x="1692325" y="303048"/>
                  </a:cubicBezTo>
                  <a:cubicBezTo>
                    <a:pt x="1680995" y="314378"/>
                    <a:pt x="1665628" y="320744"/>
                    <a:pt x="1649605" y="320744"/>
                  </a:cubicBezTo>
                  <a:lnTo>
                    <a:pt x="60415" y="320744"/>
                  </a:lnTo>
                  <a:cubicBezTo>
                    <a:pt x="44392" y="320744"/>
                    <a:pt x="29025" y="314378"/>
                    <a:pt x="17695" y="303048"/>
                  </a:cubicBezTo>
                  <a:cubicBezTo>
                    <a:pt x="6365" y="291718"/>
                    <a:pt x="0" y="276352"/>
                    <a:pt x="0" y="260329"/>
                  </a:cubicBezTo>
                  <a:lnTo>
                    <a:pt x="0" y="60415"/>
                  </a:lnTo>
                  <a:cubicBezTo>
                    <a:pt x="0" y="44392"/>
                    <a:pt x="6365" y="29025"/>
                    <a:pt x="17695" y="17695"/>
                  </a:cubicBezTo>
                  <a:cubicBezTo>
                    <a:pt x="29025" y="6365"/>
                    <a:pt x="44392" y="0"/>
                    <a:pt x="60415" y="0"/>
                  </a:cubicBezTo>
                  <a:close/>
                </a:path>
              </a:pathLst>
            </a:custGeom>
            <a:solidFill>
              <a:srgbClr val="F8B400"/>
            </a:solidFill>
            <a:ln cap="rnd">
              <a:noFill/>
              <a:prstDash val="dash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308053" y="4042132"/>
            <a:ext cx="66300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FFFFFF"/>
                </a:solidFill>
                <a:latin typeface="Garet Bold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94767" y="4119523"/>
            <a:ext cx="3515965" cy="44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</a:rPr>
              <a:t>Introduction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453182" y="3909299"/>
            <a:ext cx="4869549" cy="913367"/>
            <a:chOff x="0" y="0"/>
            <a:chExt cx="1710020" cy="32074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10020" cy="320744"/>
            </a:xfrm>
            <a:custGeom>
              <a:avLst/>
              <a:gdLst/>
              <a:ahLst/>
              <a:cxnLst/>
              <a:rect l="l" t="t" r="r" b="b"/>
              <a:pathLst>
                <a:path w="1710020" h="320744">
                  <a:moveTo>
                    <a:pt x="60415" y="0"/>
                  </a:moveTo>
                  <a:lnTo>
                    <a:pt x="1649605" y="0"/>
                  </a:lnTo>
                  <a:cubicBezTo>
                    <a:pt x="1665628" y="0"/>
                    <a:pt x="1680995" y="6365"/>
                    <a:pt x="1692325" y="17695"/>
                  </a:cubicBezTo>
                  <a:cubicBezTo>
                    <a:pt x="1703655" y="29025"/>
                    <a:pt x="1710020" y="44392"/>
                    <a:pt x="1710020" y="60415"/>
                  </a:cubicBezTo>
                  <a:lnTo>
                    <a:pt x="1710020" y="260329"/>
                  </a:lnTo>
                  <a:cubicBezTo>
                    <a:pt x="1710020" y="276352"/>
                    <a:pt x="1703655" y="291718"/>
                    <a:pt x="1692325" y="303048"/>
                  </a:cubicBezTo>
                  <a:cubicBezTo>
                    <a:pt x="1680995" y="314378"/>
                    <a:pt x="1665628" y="320744"/>
                    <a:pt x="1649605" y="320744"/>
                  </a:cubicBezTo>
                  <a:lnTo>
                    <a:pt x="60415" y="320744"/>
                  </a:lnTo>
                  <a:cubicBezTo>
                    <a:pt x="44392" y="320744"/>
                    <a:pt x="29025" y="314378"/>
                    <a:pt x="17695" y="303048"/>
                  </a:cubicBezTo>
                  <a:cubicBezTo>
                    <a:pt x="6365" y="291718"/>
                    <a:pt x="0" y="276352"/>
                    <a:pt x="0" y="260329"/>
                  </a:cubicBezTo>
                  <a:lnTo>
                    <a:pt x="0" y="60415"/>
                  </a:lnTo>
                  <a:cubicBezTo>
                    <a:pt x="0" y="44392"/>
                    <a:pt x="6365" y="29025"/>
                    <a:pt x="17695" y="17695"/>
                  </a:cubicBezTo>
                  <a:cubicBezTo>
                    <a:pt x="29025" y="6365"/>
                    <a:pt x="44392" y="0"/>
                    <a:pt x="60415" y="0"/>
                  </a:cubicBezTo>
                  <a:close/>
                </a:path>
              </a:pathLst>
            </a:custGeom>
            <a:solidFill>
              <a:srgbClr val="F1AC5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786617" y="4042132"/>
            <a:ext cx="66300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0D0F68"/>
                </a:solidFill>
                <a:latin typeface="Garet Bold"/>
              </a:rPr>
              <a:t>04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73331" y="4119523"/>
            <a:ext cx="3515965" cy="412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625" dirty="0">
                <a:solidFill>
                  <a:srgbClr val="0D0F68"/>
                </a:solidFill>
                <a:latin typeface="Garet"/>
              </a:rPr>
              <a:t>what is </a:t>
            </a:r>
            <a:r>
              <a:rPr lang="en-US" sz="2625" dirty="0" smtClean="0">
                <a:solidFill>
                  <a:srgbClr val="0D0F68"/>
                </a:solidFill>
                <a:latin typeface="Garet"/>
              </a:rPr>
              <a:t>knowledge</a:t>
            </a:r>
            <a:endParaRPr lang="en-US" sz="2625" dirty="0">
              <a:solidFill>
                <a:srgbClr val="0D0F68"/>
              </a:solidFill>
              <a:latin typeface="Gare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965269" y="6568201"/>
            <a:ext cx="5178731" cy="913367"/>
            <a:chOff x="0" y="0"/>
            <a:chExt cx="6904975" cy="121782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6904975" cy="1217823"/>
              <a:chOff x="0" y="0"/>
              <a:chExt cx="1818594" cy="320744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18594" cy="320744"/>
              </a:xfrm>
              <a:custGeom>
                <a:avLst/>
                <a:gdLst/>
                <a:ahLst/>
                <a:cxnLst/>
                <a:rect l="l" t="t" r="r" b="b"/>
                <a:pathLst>
                  <a:path w="1818594" h="320744">
                    <a:moveTo>
                      <a:pt x="57182" y="0"/>
                    </a:moveTo>
                    <a:lnTo>
                      <a:pt x="1761413" y="0"/>
                    </a:lnTo>
                    <a:cubicBezTo>
                      <a:pt x="1792993" y="0"/>
                      <a:pt x="1818594" y="25601"/>
                      <a:pt x="1818594" y="57182"/>
                    </a:cubicBezTo>
                    <a:lnTo>
                      <a:pt x="1818594" y="263562"/>
                    </a:lnTo>
                    <a:cubicBezTo>
                      <a:pt x="1818594" y="278727"/>
                      <a:pt x="1812570" y="293272"/>
                      <a:pt x="1801846" y="303995"/>
                    </a:cubicBezTo>
                    <a:cubicBezTo>
                      <a:pt x="1791122" y="314719"/>
                      <a:pt x="1776578" y="320744"/>
                      <a:pt x="1761413" y="320744"/>
                    </a:cubicBezTo>
                    <a:lnTo>
                      <a:pt x="57182" y="320744"/>
                    </a:lnTo>
                    <a:cubicBezTo>
                      <a:pt x="42016" y="320744"/>
                      <a:pt x="27472" y="314719"/>
                      <a:pt x="16748" y="303995"/>
                    </a:cubicBezTo>
                    <a:cubicBezTo>
                      <a:pt x="6024" y="293272"/>
                      <a:pt x="0" y="278727"/>
                      <a:pt x="0" y="263562"/>
                    </a:cubicBezTo>
                    <a:lnTo>
                      <a:pt x="0" y="57182"/>
                    </a:lnTo>
                    <a:cubicBezTo>
                      <a:pt x="0" y="42016"/>
                      <a:pt x="6024" y="27472"/>
                      <a:pt x="16748" y="16748"/>
                    </a:cubicBezTo>
                    <a:cubicBezTo>
                      <a:pt x="27472" y="6024"/>
                      <a:pt x="42016" y="0"/>
                      <a:pt x="57182" y="0"/>
                    </a:cubicBezTo>
                    <a:close/>
                  </a:path>
                </a:pathLst>
              </a:custGeom>
              <a:solidFill>
                <a:srgbClr val="F8B400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472807" y="276225"/>
              <a:ext cx="940136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4"/>
                </a:lnSpc>
              </a:pPr>
              <a:r>
                <a:rPr lang="en-US" sz="3374">
                  <a:solidFill>
                    <a:srgbClr val="FFFFFF"/>
                  </a:solidFill>
                  <a:latin typeface="Garet Bold"/>
                </a:rPr>
                <a:t>03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446561" y="373063"/>
              <a:ext cx="4985606" cy="550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en-US" sz="2625" dirty="0" smtClean="0">
                  <a:solidFill>
                    <a:srgbClr val="FFFFFF"/>
                  </a:solidFill>
                  <a:latin typeface="Garet"/>
                </a:rPr>
                <a:t>Branches </a:t>
              </a:r>
              <a:r>
                <a:rPr lang="en-US" sz="2625" dirty="0">
                  <a:solidFill>
                    <a:srgbClr val="FFFFFF"/>
                  </a:solidFill>
                  <a:latin typeface="Garet"/>
                </a:rPr>
                <a:t>of Science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53182" y="5230971"/>
            <a:ext cx="4869549" cy="913367"/>
            <a:chOff x="0" y="0"/>
            <a:chExt cx="1710020" cy="32074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710020" cy="320744"/>
            </a:xfrm>
            <a:custGeom>
              <a:avLst/>
              <a:gdLst/>
              <a:ahLst/>
              <a:cxnLst/>
              <a:rect l="l" t="t" r="r" b="b"/>
              <a:pathLst>
                <a:path w="1710020" h="320744">
                  <a:moveTo>
                    <a:pt x="60415" y="0"/>
                  </a:moveTo>
                  <a:lnTo>
                    <a:pt x="1649605" y="0"/>
                  </a:lnTo>
                  <a:cubicBezTo>
                    <a:pt x="1665628" y="0"/>
                    <a:pt x="1680995" y="6365"/>
                    <a:pt x="1692325" y="17695"/>
                  </a:cubicBezTo>
                  <a:cubicBezTo>
                    <a:pt x="1703655" y="29025"/>
                    <a:pt x="1710020" y="44392"/>
                    <a:pt x="1710020" y="60415"/>
                  </a:cubicBezTo>
                  <a:lnTo>
                    <a:pt x="1710020" y="260329"/>
                  </a:lnTo>
                  <a:cubicBezTo>
                    <a:pt x="1710020" y="276352"/>
                    <a:pt x="1703655" y="291718"/>
                    <a:pt x="1692325" y="303048"/>
                  </a:cubicBezTo>
                  <a:cubicBezTo>
                    <a:pt x="1680995" y="314378"/>
                    <a:pt x="1665628" y="320744"/>
                    <a:pt x="1649605" y="320744"/>
                  </a:cubicBezTo>
                  <a:lnTo>
                    <a:pt x="60415" y="320744"/>
                  </a:lnTo>
                  <a:cubicBezTo>
                    <a:pt x="44392" y="320744"/>
                    <a:pt x="29025" y="314378"/>
                    <a:pt x="17695" y="303048"/>
                  </a:cubicBezTo>
                  <a:cubicBezTo>
                    <a:pt x="6365" y="291718"/>
                    <a:pt x="0" y="276352"/>
                    <a:pt x="0" y="260329"/>
                  </a:cubicBezTo>
                  <a:lnTo>
                    <a:pt x="0" y="60415"/>
                  </a:lnTo>
                  <a:cubicBezTo>
                    <a:pt x="0" y="44392"/>
                    <a:pt x="6365" y="29025"/>
                    <a:pt x="17695" y="17695"/>
                  </a:cubicBezTo>
                  <a:cubicBezTo>
                    <a:pt x="29025" y="6365"/>
                    <a:pt x="44392" y="0"/>
                    <a:pt x="60415" y="0"/>
                  </a:cubicBezTo>
                  <a:close/>
                </a:path>
              </a:pathLst>
            </a:custGeom>
            <a:solidFill>
              <a:srgbClr val="F1AC5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786617" y="5378172"/>
            <a:ext cx="66300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0D0F68"/>
                </a:solidFill>
                <a:latin typeface="Garet Bold"/>
              </a:rPr>
              <a:t>05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473331" y="5455562"/>
            <a:ext cx="3515965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625" dirty="0" smtClean="0">
                <a:solidFill>
                  <a:srgbClr val="0D0F68"/>
                </a:solidFill>
                <a:latin typeface="Garet"/>
              </a:rPr>
              <a:t>kinds </a:t>
            </a:r>
            <a:r>
              <a:rPr lang="en-US" sz="2625" dirty="0">
                <a:solidFill>
                  <a:srgbClr val="0D0F68"/>
                </a:solidFill>
                <a:latin typeface="Garet"/>
              </a:rPr>
              <a:t>of knowledge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3965269" y="5240496"/>
            <a:ext cx="4869549" cy="913367"/>
            <a:chOff x="0" y="0"/>
            <a:chExt cx="1710020" cy="32074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10020" cy="320744"/>
            </a:xfrm>
            <a:custGeom>
              <a:avLst/>
              <a:gdLst/>
              <a:ahLst/>
              <a:cxnLst/>
              <a:rect l="l" t="t" r="r" b="b"/>
              <a:pathLst>
                <a:path w="1710020" h="320744">
                  <a:moveTo>
                    <a:pt x="60415" y="0"/>
                  </a:moveTo>
                  <a:lnTo>
                    <a:pt x="1649605" y="0"/>
                  </a:lnTo>
                  <a:cubicBezTo>
                    <a:pt x="1665628" y="0"/>
                    <a:pt x="1680995" y="6365"/>
                    <a:pt x="1692325" y="17695"/>
                  </a:cubicBezTo>
                  <a:cubicBezTo>
                    <a:pt x="1703655" y="29025"/>
                    <a:pt x="1710020" y="44392"/>
                    <a:pt x="1710020" y="60415"/>
                  </a:cubicBezTo>
                  <a:lnTo>
                    <a:pt x="1710020" y="260329"/>
                  </a:lnTo>
                  <a:cubicBezTo>
                    <a:pt x="1710020" y="276352"/>
                    <a:pt x="1703655" y="291718"/>
                    <a:pt x="1692325" y="303048"/>
                  </a:cubicBezTo>
                  <a:cubicBezTo>
                    <a:pt x="1680995" y="314378"/>
                    <a:pt x="1665628" y="320744"/>
                    <a:pt x="1649605" y="320744"/>
                  </a:cubicBezTo>
                  <a:lnTo>
                    <a:pt x="60415" y="320744"/>
                  </a:lnTo>
                  <a:cubicBezTo>
                    <a:pt x="44392" y="320744"/>
                    <a:pt x="29025" y="314378"/>
                    <a:pt x="17695" y="303048"/>
                  </a:cubicBezTo>
                  <a:cubicBezTo>
                    <a:pt x="6365" y="291718"/>
                    <a:pt x="0" y="276352"/>
                    <a:pt x="0" y="260329"/>
                  </a:cubicBezTo>
                  <a:lnTo>
                    <a:pt x="0" y="60415"/>
                  </a:lnTo>
                  <a:cubicBezTo>
                    <a:pt x="0" y="44392"/>
                    <a:pt x="6365" y="29025"/>
                    <a:pt x="17695" y="17695"/>
                  </a:cubicBezTo>
                  <a:cubicBezTo>
                    <a:pt x="29025" y="6365"/>
                    <a:pt x="44392" y="0"/>
                    <a:pt x="60415" y="0"/>
                  </a:cubicBezTo>
                  <a:close/>
                </a:path>
              </a:pathLst>
            </a:custGeom>
            <a:solidFill>
              <a:srgbClr val="F8B4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279478" y="5373330"/>
            <a:ext cx="663006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FFFFFF"/>
                </a:solidFill>
                <a:latin typeface="Garet Bold"/>
              </a:rPr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994767" y="5450721"/>
            <a:ext cx="3515965" cy="44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5"/>
              </a:lnSpc>
            </a:pPr>
            <a:r>
              <a:rPr lang="en-US" sz="2625">
                <a:solidFill>
                  <a:srgbClr val="FFFFFF"/>
                </a:solidFill>
                <a:latin typeface="Garet"/>
              </a:rPr>
              <a:t>what is Science?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014848" y="8424543"/>
            <a:ext cx="4869549" cy="913367"/>
            <a:chOff x="0" y="0"/>
            <a:chExt cx="6492732" cy="1217823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492732" cy="1217823"/>
              <a:chOff x="0" y="0"/>
              <a:chExt cx="1710020" cy="320744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710020" cy="320744"/>
              </a:xfrm>
              <a:custGeom>
                <a:avLst/>
                <a:gdLst/>
                <a:ahLst/>
                <a:cxnLst/>
                <a:rect l="l" t="t" r="r" b="b"/>
                <a:pathLst>
                  <a:path w="1710020" h="320744">
                    <a:moveTo>
                      <a:pt x="60812" y="0"/>
                    </a:moveTo>
                    <a:lnTo>
                      <a:pt x="1649208" y="0"/>
                    </a:lnTo>
                    <a:cubicBezTo>
                      <a:pt x="1682793" y="0"/>
                      <a:pt x="1710020" y="27227"/>
                      <a:pt x="1710020" y="60812"/>
                    </a:cubicBezTo>
                    <a:lnTo>
                      <a:pt x="1710020" y="259931"/>
                    </a:lnTo>
                    <a:cubicBezTo>
                      <a:pt x="1710020" y="293517"/>
                      <a:pt x="1682793" y="320744"/>
                      <a:pt x="1649208" y="320744"/>
                    </a:cubicBezTo>
                    <a:lnTo>
                      <a:pt x="60812" y="320744"/>
                    </a:lnTo>
                    <a:cubicBezTo>
                      <a:pt x="27227" y="320744"/>
                      <a:pt x="0" y="293517"/>
                      <a:pt x="0" y="259931"/>
                    </a:cubicBezTo>
                    <a:lnTo>
                      <a:pt x="0" y="60812"/>
                    </a:lnTo>
                    <a:cubicBezTo>
                      <a:pt x="0" y="27227"/>
                      <a:pt x="27227" y="0"/>
                      <a:pt x="60812" y="0"/>
                    </a:cubicBezTo>
                    <a:close/>
                  </a:path>
                </a:pathLst>
              </a:custGeom>
              <a:solidFill>
                <a:srgbClr val="FFB261"/>
              </a:solidFill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444580" y="276225"/>
              <a:ext cx="884008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5"/>
                </a:lnSpc>
              </a:pPr>
              <a:r>
                <a:rPr lang="en-US" sz="3375">
                  <a:solidFill>
                    <a:srgbClr val="FFFFFF"/>
                  </a:solidFill>
                  <a:latin typeface="Garet Bold"/>
                </a:rPr>
                <a:t>07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60199" y="373063"/>
              <a:ext cx="4687954" cy="57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Garet"/>
                </a:rPr>
                <a:t>Uses of knowledge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9453182" y="6568201"/>
            <a:ext cx="6321731" cy="913367"/>
            <a:chOff x="0" y="0"/>
            <a:chExt cx="8428975" cy="1217823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8428975" cy="1217823"/>
              <a:chOff x="0" y="0"/>
              <a:chExt cx="2219977" cy="320744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2219977" cy="320744"/>
              </a:xfrm>
              <a:custGeom>
                <a:avLst/>
                <a:gdLst/>
                <a:ahLst/>
                <a:cxnLst/>
                <a:rect l="l" t="t" r="r" b="b"/>
                <a:pathLst>
                  <a:path w="2219977" h="320744">
                    <a:moveTo>
                      <a:pt x="46843" y="0"/>
                    </a:moveTo>
                    <a:lnTo>
                      <a:pt x="2173134" y="0"/>
                    </a:lnTo>
                    <a:cubicBezTo>
                      <a:pt x="2185557" y="0"/>
                      <a:pt x="2197472" y="4935"/>
                      <a:pt x="2206257" y="13720"/>
                    </a:cubicBezTo>
                    <a:cubicBezTo>
                      <a:pt x="2215042" y="22505"/>
                      <a:pt x="2219977" y="34419"/>
                      <a:pt x="2219977" y="46843"/>
                    </a:cubicBezTo>
                    <a:lnTo>
                      <a:pt x="2219977" y="273901"/>
                    </a:lnTo>
                    <a:cubicBezTo>
                      <a:pt x="2219977" y="299771"/>
                      <a:pt x="2199005" y="320744"/>
                      <a:pt x="2173134" y="320744"/>
                    </a:cubicBezTo>
                    <a:lnTo>
                      <a:pt x="46843" y="320744"/>
                    </a:lnTo>
                    <a:cubicBezTo>
                      <a:pt x="34419" y="320744"/>
                      <a:pt x="22505" y="315808"/>
                      <a:pt x="13720" y="307024"/>
                    </a:cubicBezTo>
                    <a:cubicBezTo>
                      <a:pt x="4935" y="298239"/>
                      <a:pt x="0" y="286324"/>
                      <a:pt x="0" y="273901"/>
                    </a:cubicBezTo>
                    <a:lnTo>
                      <a:pt x="0" y="46843"/>
                    </a:lnTo>
                    <a:cubicBezTo>
                      <a:pt x="0" y="20972"/>
                      <a:pt x="20972" y="0"/>
                      <a:pt x="46843" y="0"/>
                    </a:cubicBezTo>
                    <a:close/>
                  </a:path>
                </a:pathLst>
              </a:custGeom>
              <a:solidFill>
                <a:srgbClr val="F8B400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94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577161" y="276225"/>
              <a:ext cx="1147634" cy="752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24"/>
                </a:lnSpc>
              </a:pPr>
              <a:r>
                <a:rPr lang="en-US" sz="3374">
                  <a:solidFill>
                    <a:srgbClr val="FFFFFF"/>
                  </a:solidFill>
                  <a:latin typeface="Garet Bold"/>
                </a:rPr>
                <a:t>06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765833" y="373063"/>
              <a:ext cx="6085981" cy="57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75"/>
                </a:lnSpc>
              </a:pPr>
              <a:r>
                <a:rPr lang="en-US" sz="2625">
                  <a:solidFill>
                    <a:srgbClr val="FFFFFF"/>
                  </a:solidFill>
                  <a:latin typeface="Garet"/>
                </a:rPr>
                <a:t>Importance of knowledge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987384" y="1600716"/>
            <a:ext cx="5372741" cy="913367"/>
            <a:chOff x="0" y="0"/>
            <a:chExt cx="1886724" cy="320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6724" cy="320744"/>
            </a:xfrm>
            <a:custGeom>
              <a:avLst/>
              <a:gdLst/>
              <a:ahLst/>
              <a:cxnLst/>
              <a:rect l="l" t="t" r="r" b="b"/>
              <a:pathLst>
                <a:path w="1886724" h="320744">
                  <a:moveTo>
                    <a:pt x="54757" y="0"/>
                  </a:moveTo>
                  <a:lnTo>
                    <a:pt x="1831967" y="0"/>
                  </a:lnTo>
                  <a:cubicBezTo>
                    <a:pt x="1862209" y="0"/>
                    <a:pt x="1886724" y="24515"/>
                    <a:pt x="1886724" y="54757"/>
                  </a:cubicBezTo>
                  <a:lnTo>
                    <a:pt x="1886724" y="265987"/>
                  </a:lnTo>
                  <a:cubicBezTo>
                    <a:pt x="1886724" y="280509"/>
                    <a:pt x="1880955" y="294437"/>
                    <a:pt x="1870686" y="304706"/>
                  </a:cubicBezTo>
                  <a:cubicBezTo>
                    <a:pt x="1860417" y="314975"/>
                    <a:pt x="1846490" y="320744"/>
                    <a:pt x="1831967" y="320744"/>
                  </a:cubicBezTo>
                  <a:lnTo>
                    <a:pt x="54757" y="320744"/>
                  </a:lnTo>
                  <a:cubicBezTo>
                    <a:pt x="40234" y="320744"/>
                    <a:pt x="26307" y="314975"/>
                    <a:pt x="16038" y="304706"/>
                  </a:cubicBezTo>
                  <a:cubicBezTo>
                    <a:pt x="5769" y="294437"/>
                    <a:pt x="0" y="280509"/>
                    <a:pt x="0" y="265987"/>
                  </a:cubicBezTo>
                  <a:lnTo>
                    <a:pt x="0" y="54757"/>
                  </a:lnTo>
                  <a:cubicBezTo>
                    <a:pt x="0" y="40234"/>
                    <a:pt x="5769" y="26307"/>
                    <a:pt x="16038" y="16038"/>
                  </a:cubicBezTo>
                  <a:cubicBezTo>
                    <a:pt x="26307" y="5769"/>
                    <a:pt x="40234" y="0"/>
                    <a:pt x="54757" y="0"/>
                  </a:cubicBezTo>
                  <a:close/>
                </a:path>
              </a:pathLst>
            </a:custGeom>
            <a:solidFill>
              <a:srgbClr val="0D0F6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20909" y="1724025"/>
            <a:ext cx="410569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FFFFFF"/>
                </a:solidFill>
                <a:latin typeface="Yeseva One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48793" y="2466459"/>
            <a:ext cx="13077808" cy="7001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   our home planet earth ; has more events occurring on it than we can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imagine.These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events involve, the living organisms, inanimate structure; things which we can see, those </a:t>
            </a:r>
            <a:r>
              <a:rPr lang="en-US" sz="2999" dirty="0" smtClean="0">
                <a:solidFill>
                  <a:srgbClr val="0D0F68"/>
                </a:solidFill>
                <a:latin typeface="Garet"/>
              </a:rPr>
              <a:t>which we can’t </a:t>
            </a:r>
            <a:endParaRPr lang="en-US" sz="2999" dirty="0">
              <a:solidFill>
                <a:srgbClr val="0D0F68"/>
              </a:solidFill>
              <a:latin typeface="Garet"/>
            </a:endParaRP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Events that amaze us (and those which terrify us) The very formation of our earth was another massive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event.These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events bring with it a large number of questions that arise out of curiosity to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explaine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or understand the world we live in, the world around as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if you have ever wondered </a:t>
            </a:r>
            <a:r>
              <a:rPr lang="en-US" sz="2999" dirty="0" smtClean="0">
                <a:solidFill>
                  <a:srgbClr val="0D0F68"/>
                </a:solidFill>
                <a:latin typeface="Garet"/>
              </a:rPr>
              <a:t>what’s 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going on. how these events take </a:t>
            </a:r>
            <a:r>
              <a:rPr lang="en-US" sz="2999" dirty="0" err="1" smtClean="0">
                <a:solidFill>
                  <a:srgbClr val="0D0F68"/>
                </a:solidFill>
                <a:latin typeface="Garet"/>
              </a:rPr>
              <a:t>place.or</a:t>
            </a:r>
            <a:r>
              <a:rPr lang="en-US" sz="2999" dirty="0" smtClean="0">
                <a:solidFill>
                  <a:srgbClr val="0D0F68"/>
                </a:solidFill>
                <a:latin typeface="Garet"/>
              </a:rPr>
              <a:t> why 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is it so, well then..you are not alone.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These questions run in the minds of billions of people every second, every day.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The answer to all these questions is simple and lies in one word</a:t>
            </a:r>
          </a:p>
          <a:p>
            <a:pPr algn="l">
              <a:lnSpc>
                <a:spcPts val="4199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987384" y="1600716"/>
            <a:ext cx="5372741" cy="913367"/>
            <a:chOff x="0" y="0"/>
            <a:chExt cx="1886724" cy="320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6724" cy="320744"/>
            </a:xfrm>
            <a:custGeom>
              <a:avLst/>
              <a:gdLst/>
              <a:ahLst/>
              <a:cxnLst/>
              <a:rect l="l" t="t" r="r" b="b"/>
              <a:pathLst>
                <a:path w="1886724" h="320744">
                  <a:moveTo>
                    <a:pt x="54757" y="0"/>
                  </a:moveTo>
                  <a:lnTo>
                    <a:pt x="1831967" y="0"/>
                  </a:lnTo>
                  <a:cubicBezTo>
                    <a:pt x="1862209" y="0"/>
                    <a:pt x="1886724" y="24515"/>
                    <a:pt x="1886724" y="54757"/>
                  </a:cubicBezTo>
                  <a:lnTo>
                    <a:pt x="1886724" y="265987"/>
                  </a:lnTo>
                  <a:cubicBezTo>
                    <a:pt x="1886724" y="280509"/>
                    <a:pt x="1880955" y="294437"/>
                    <a:pt x="1870686" y="304706"/>
                  </a:cubicBezTo>
                  <a:cubicBezTo>
                    <a:pt x="1860417" y="314975"/>
                    <a:pt x="1846490" y="320744"/>
                    <a:pt x="1831967" y="320744"/>
                  </a:cubicBezTo>
                  <a:lnTo>
                    <a:pt x="54757" y="320744"/>
                  </a:lnTo>
                  <a:cubicBezTo>
                    <a:pt x="40234" y="320744"/>
                    <a:pt x="26307" y="314975"/>
                    <a:pt x="16038" y="304706"/>
                  </a:cubicBezTo>
                  <a:cubicBezTo>
                    <a:pt x="5769" y="294437"/>
                    <a:pt x="0" y="280509"/>
                    <a:pt x="0" y="265987"/>
                  </a:cubicBezTo>
                  <a:lnTo>
                    <a:pt x="0" y="54757"/>
                  </a:lnTo>
                  <a:cubicBezTo>
                    <a:pt x="0" y="40234"/>
                    <a:pt x="5769" y="26307"/>
                    <a:pt x="16038" y="16038"/>
                  </a:cubicBezTo>
                  <a:cubicBezTo>
                    <a:pt x="26307" y="5769"/>
                    <a:pt x="40234" y="0"/>
                    <a:pt x="54757" y="0"/>
                  </a:cubicBezTo>
                  <a:close/>
                </a:path>
              </a:pathLst>
            </a:custGeom>
            <a:solidFill>
              <a:srgbClr val="0D0F6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5116549" y="3076690"/>
            <a:ext cx="7719454" cy="2962160"/>
          </a:xfrm>
          <a:custGeom>
            <a:avLst/>
            <a:gdLst/>
            <a:ahLst/>
            <a:cxnLst/>
            <a:rect l="l" t="t" r="r" b="b"/>
            <a:pathLst>
              <a:path w="7719454" h="2962160">
                <a:moveTo>
                  <a:pt x="0" y="0"/>
                </a:moveTo>
                <a:lnTo>
                  <a:pt x="7719454" y="0"/>
                </a:lnTo>
                <a:lnTo>
                  <a:pt x="7719454" y="2962160"/>
                </a:lnTo>
                <a:lnTo>
                  <a:pt x="0" y="296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0261" b="-23473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620909" y="1724025"/>
            <a:ext cx="410569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FFFFFF"/>
                </a:solidFill>
                <a:latin typeface="Yeseva One"/>
              </a:rPr>
              <a:t>Introduction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000" y="6254001"/>
            <a:ext cx="13440601" cy="46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3599">
                <a:solidFill>
                  <a:srgbClr val="4F972C"/>
                </a:solidFill>
                <a:latin typeface="Garet"/>
              </a:rPr>
              <a:t>Now your next question is what exactly is Science??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987384" y="1600716"/>
            <a:ext cx="5372741" cy="913367"/>
            <a:chOff x="0" y="0"/>
            <a:chExt cx="1886724" cy="320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6724" cy="320744"/>
            </a:xfrm>
            <a:custGeom>
              <a:avLst/>
              <a:gdLst/>
              <a:ahLst/>
              <a:cxnLst/>
              <a:rect l="l" t="t" r="r" b="b"/>
              <a:pathLst>
                <a:path w="1886724" h="320744">
                  <a:moveTo>
                    <a:pt x="54757" y="0"/>
                  </a:moveTo>
                  <a:lnTo>
                    <a:pt x="1831967" y="0"/>
                  </a:lnTo>
                  <a:cubicBezTo>
                    <a:pt x="1862209" y="0"/>
                    <a:pt x="1886724" y="24515"/>
                    <a:pt x="1886724" y="54757"/>
                  </a:cubicBezTo>
                  <a:lnTo>
                    <a:pt x="1886724" y="265987"/>
                  </a:lnTo>
                  <a:cubicBezTo>
                    <a:pt x="1886724" y="280509"/>
                    <a:pt x="1880955" y="294437"/>
                    <a:pt x="1870686" y="304706"/>
                  </a:cubicBezTo>
                  <a:cubicBezTo>
                    <a:pt x="1860417" y="314975"/>
                    <a:pt x="1846490" y="320744"/>
                    <a:pt x="1831967" y="320744"/>
                  </a:cubicBezTo>
                  <a:lnTo>
                    <a:pt x="54757" y="320744"/>
                  </a:lnTo>
                  <a:cubicBezTo>
                    <a:pt x="40234" y="320744"/>
                    <a:pt x="26307" y="314975"/>
                    <a:pt x="16038" y="304706"/>
                  </a:cubicBezTo>
                  <a:cubicBezTo>
                    <a:pt x="5769" y="294437"/>
                    <a:pt x="0" y="280509"/>
                    <a:pt x="0" y="265987"/>
                  </a:cubicBezTo>
                  <a:lnTo>
                    <a:pt x="0" y="54757"/>
                  </a:lnTo>
                  <a:cubicBezTo>
                    <a:pt x="0" y="40234"/>
                    <a:pt x="5769" y="26307"/>
                    <a:pt x="16038" y="16038"/>
                  </a:cubicBezTo>
                  <a:cubicBezTo>
                    <a:pt x="26307" y="5769"/>
                    <a:pt x="40234" y="0"/>
                    <a:pt x="54757" y="0"/>
                  </a:cubicBezTo>
                  <a:close/>
                </a:path>
              </a:pathLst>
            </a:custGeom>
            <a:solidFill>
              <a:srgbClr val="0D0F6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620909" y="1724025"/>
            <a:ext cx="410569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FFFFFF"/>
                </a:solidFill>
                <a:latin typeface="Yeseva One"/>
              </a:rPr>
              <a:t>Introduction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93520" y="2794334"/>
            <a:ext cx="12878598" cy="5854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Let us understand. “Science “, is an answer: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“It is the knowledge we get when we ask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questions.So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if this you, why do all your belongings or </a:t>
            </a:r>
            <a:r>
              <a:rPr lang="en-US" sz="2999" dirty="0" smtClean="0">
                <a:solidFill>
                  <a:srgbClr val="0D0F68"/>
                </a:solidFill>
                <a:latin typeface="Garet"/>
              </a:rPr>
              <a:t>anything 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that you throw up in the air, fall to the ground? the answer of science behind it is no big deal its “ Gravity”.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You see the earth has an attraction to all objects, know as gravity and this invisible attraction is what keeps us on earth and not float away in air</a:t>
            </a:r>
          </a:p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The funny thing is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that.gravity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was always there, since the beginning, but it was only understood and explained until not very long ago by a very inquisitive person who asked a lot of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987384" y="1600716"/>
            <a:ext cx="5372741" cy="913367"/>
            <a:chOff x="0" y="0"/>
            <a:chExt cx="1886724" cy="3207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6724" cy="320744"/>
            </a:xfrm>
            <a:custGeom>
              <a:avLst/>
              <a:gdLst/>
              <a:ahLst/>
              <a:cxnLst/>
              <a:rect l="l" t="t" r="r" b="b"/>
              <a:pathLst>
                <a:path w="1886724" h="320744">
                  <a:moveTo>
                    <a:pt x="54757" y="0"/>
                  </a:moveTo>
                  <a:lnTo>
                    <a:pt x="1831967" y="0"/>
                  </a:lnTo>
                  <a:cubicBezTo>
                    <a:pt x="1862209" y="0"/>
                    <a:pt x="1886724" y="24515"/>
                    <a:pt x="1886724" y="54757"/>
                  </a:cubicBezTo>
                  <a:lnTo>
                    <a:pt x="1886724" y="265987"/>
                  </a:lnTo>
                  <a:cubicBezTo>
                    <a:pt x="1886724" y="280509"/>
                    <a:pt x="1880955" y="294437"/>
                    <a:pt x="1870686" y="304706"/>
                  </a:cubicBezTo>
                  <a:cubicBezTo>
                    <a:pt x="1860417" y="314975"/>
                    <a:pt x="1846490" y="320744"/>
                    <a:pt x="1831967" y="320744"/>
                  </a:cubicBezTo>
                  <a:lnTo>
                    <a:pt x="54757" y="320744"/>
                  </a:lnTo>
                  <a:cubicBezTo>
                    <a:pt x="40234" y="320744"/>
                    <a:pt x="26307" y="314975"/>
                    <a:pt x="16038" y="304706"/>
                  </a:cubicBezTo>
                  <a:cubicBezTo>
                    <a:pt x="5769" y="294437"/>
                    <a:pt x="0" y="280509"/>
                    <a:pt x="0" y="265987"/>
                  </a:cubicBezTo>
                  <a:lnTo>
                    <a:pt x="0" y="54757"/>
                  </a:lnTo>
                  <a:cubicBezTo>
                    <a:pt x="0" y="40234"/>
                    <a:pt x="5769" y="26307"/>
                    <a:pt x="16038" y="16038"/>
                  </a:cubicBezTo>
                  <a:cubicBezTo>
                    <a:pt x="26307" y="5769"/>
                    <a:pt x="40234" y="0"/>
                    <a:pt x="54757" y="0"/>
                  </a:cubicBezTo>
                  <a:close/>
                </a:path>
              </a:pathLst>
            </a:custGeom>
            <a:solidFill>
              <a:srgbClr val="0D0F68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38100" tIns="38100" rIns="38100" bIns="38100" rtlCol="0" anchor="ctr"/>
            <a:lstStyle/>
            <a:p>
              <a:pPr algn="ctr">
                <a:lnSpc>
                  <a:spcPts val="199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47524" y="2794334"/>
            <a:ext cx="13279077" cy="5312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questions, he was very convinced, than an apple doesn’t fall far from the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tree.and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thats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because it fell on his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head.That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person was “Newton”.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"/>
              </a:rPr>
              <a:t>So Gravity existed even before the apple fell on </a:t>
            </a:r>
            <a:r>
              <a:rPr lang="en-US" sz="2999" dirty="0" err="1">
                <a:solidFill>
                  <a:srgbClr val="0D0F68"/>
                </a:solidFill>
                <a:latin typeface="Garet"/>
              </a:rPr>
              <a:t>Newtons</a:t>
            </a:r>
            <a:r>
              <a:rPr lang="en-US" sz="2999" dirty="0">
                <a:solidFill>
                  <a:srgbClr val="0D0F68"/>
                </a:solidFill>
                <a:latin typeface="Garet"/>
              </a:rPr>
              <a:t> head, but it was understood and explained only when Newton decided ask: </a:t>
            </a:r>
            <a:r>
              <a:rPr lang="en-US" sz="2999" b="1" dirty="0">
                <a:solidFill>
                  <a:srgbClr val="0D0F68"/>
                </a:solidFill>
                <a:latin typeface="Garet Bold"/>
              </a:rPr>
              <a:t>“what, How, Why”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 Bold"/>
              </a:rPr>
              <a:t>what                 </a:t>
            </a:r>
            <a:r>
              <a:rPr lang="en-US" sz="2999" dirty="0" err="1">
                <a:solidFill>
                  <a:srgbClr val="0D0F68"/>
                </a:solidFill>
                <a:latin typeface="Garet Bold"/>
              </a:rPr>
              <a:t>what</a:t>
            </a:r>
            <a:r>
              <a:rPr lang="en-US" sz="2999" dirty="0">
                <a:solidFill>
                  <a:srgbClr val="0D0F68"/>
                </a:solidFill>
                <a:latin typeface="Garet Bold"/>
              </a:rPr>
              <a:t> just happened?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 Bold"/>
              </a:rPr>
              <a:t>How                   </a:t>
            </a:r>
            <a:r>
              <a:rPr lang="en-US" sz="2999" dirty="0" err="1">
                <a:solidFill>
                  <a:srgbClr val="0D0F68"/>
                </a:solidFill>
                <a:latin typeface="Garet Bold"/>
              </a:rPr>
              <a:t>How</a:t>
            </a:r>
            <a:r>
              <a:rPr lang="en-US" sz="2999" dirty="0">
                <a:solidFill>
                  <a:srgbClr val="0D0F68"/>
                </a:solidFill>
                <a:latin typeface="Garet Bold"/>
              </a:rPr>
              <a:t> did this apple fall on its own?</a:t>
            </a:r>
          </a:p>
          <a:p>
            <a:pPr>
              <a:lnSpc>
                <a:spcPts val="4199"/>
              </a:lnSpc>
            </a:pPr>
            <a:r>
              <a:rPr lang="en-US" sz="2999" dirty="0">
                <a:solidFill>
                  <a:srgbClr val="0D0F68"/>
                </a:solidFill>
                <a:latin typeface="Garet Bold"/>
              </a:rPr>
              <a:t>why                     </a:t>
            </a:r>
            <a:r>
              <a:rPr lang="en-US" sz="2999" dirty="0" err="1">
                <a:solidFill>
                  <a:srgbClr val="0D0F68"/>
                </a:solidFill>
                <a:latin typeface="Garet Bold"/>
              </a:rPr>
              <a:t>Why</a:t>
            </a:r>
            <a:r>
              <a:rPr lang="en-US" sz="2999" dirty="0">
                <a:solidFill>
                  <a:srgbClr val="0D0F68"/>
                </a:solidFill>
                <a:latin typeface="Garet Bold"/>
              </a:rPr>
              <a:t> do these things always happen to me?</a:t>
            </a:r>
          </a:p>
          <a:p>
            <a:pPr>
              <a:lnSpc>
                <a:spcPts val="4199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11620909" y="1724025"/>
            <a:ext cx="4105692" cy="59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5"/>
              </a:lnSpc>
            </a:pPr>
            <a:r>
              <a:rPr lang="en-US" sz="3375">
                <a:solidFill>
                  <a:srgbClr val="FFFFFF"/>
                </a:solidFill>
                <a:latin typeface="Yeseva One"/>
              </a:rPr>
              <a:t>Introduction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3662111" y="6310424"/>
            <a:ext cx="1223973" cy="2236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9" name="AutoShape 9"/>
          <p:cNvSpPr/>
          <p:nvPr/>
        </p:nvSpPr>
        <p:spPr>
          <a:xfrm flipV="1">
            <a:off x="3647823" y="6746193"/>
            <a:ext cx="1223973" cy="22363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0" name="AutoShape 10"/>
          <p:cNvSpPr/>
          <p:nvPr/>
        </p:nvSpPr>
        <p:spPr>
          <a:xfrm>
            <a:off x="3633108" y="7354220"/>
            <a:ext cx="1224495" cy="14288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643011" y="2680368"/>
            <a:ext cx="13738220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3"/>
              </a:lnSpc>
            </a:pPr>
            <a:r>
              <a:rPr lang="en-US" sz="2999" spc="275" dirty="0">
                <a:solidFill>
                  <a:srgbClr val="090909"/>
                </a:solidFill>
                <a:ea typeface="Garet"/>
              </a:rPr>
              <a:t>▸ Science comes from a Latin word </a:t>
            </a:r>
            <a:r>
              <a:rPr lang="en-US" sz="2999" b="1" spc="275" dirty="0" err="1" smtClean="0">
                <a:solidFill>
                  <a:srgbClr val="090909"/>
                </a:solidFill>
                <a:ea typeface="Garet"/>
              </a:rPr>
              <a:t>Scientia</a:t>
            </a:r>
            <a:r>
              <a:rPr lang="en-US" sz="2999" spc="275" dirty="0" smtClean="0">
                <a:solidFill>
                  <a:srgbClr val="090909"/>
                </a:solidFill>
                <a:ea typeface="Garet"/>
              </a:rPr>
              <a:t> </a:t>
            </a:r>
            <a:r>
              <a:rPr lang="en-US" sz="2999" spc="275" dirty="0">
                <a:solidFill>
                  <a:srgbClr val="090909"/>
                </a:solidFill>
                <a:ea typeface="Garet"/>
              </a:rPr>
              <a:t>means:</a:t>
            </a:r>
            <a:r>
              <a:rPr lang="en-US" sz="2999" spc="275" dirty="0">
                <a:solidFill>
                  <a:srgbClr val="090909"/>
                </a:solidFill>
                <a:latin typeface="Garet Bold"/>
              </a:rPr>
              <a:t> </a:t>
            </a:r>
            <a:r>
              <a:rPr lang="en-US" sz="2999" b="1" spc="275" dirty="0">
                <a:solidFill>
                  <a:srgbClr val="090909"/>
                </a:solidFill>
                <a:latin typeface="Garet Bold"/>
              </a:rPr>
              <a:t>"</a:t>
            </a:r>
            <a:r>
              <a:rPr lang="en-US" sz="2999" b="1" spc="275" dirty="0" smtClean="0">
                <a:solidFill>
                  <a:srgbClr val="090909"/>
                </a:solidFill>
                <a:latin typeface="Garet Bold"/>
              </a:rPr>
              <a:t>Knowledge"</a:t>
            </a:r>
            <a:endParaRPr lang="en-US" sz="2999" b="1" spc="275" dirty="0">
              <a:solidFill>
                <a:srgbClr val="090909"/>
              </a:solidFill>
              <a:latin typeface="Garet Bold"/>
            </a:endParaRPr>
          </a:p>
          <a:p>
            <a:pPr algn="l">
              <a:lnSpc>
                <a:spcPts val="3473"/>
              </a:lnSpc>
            </a:pPr>
            <a:endParaRPr/>
          </a:p>
          <a:p>
            <a:pPr algn="l">
              <a:lnSpc>
                <a:spcPts val="3473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428697" y="4025108"/>
            <a:ext cx="14573304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065"/>
              </a:lnSpc>
            </a:pPr>
            <a:r>
              <a:rPr lang="en-US" sz="2999" spc="206" dirty="0">
                <a:solidFill>
                  <a:srgbClr val="090909"/>
                </a:solidFill>
                <a:ea typeface="Garet"/>
              </a:rPr>
              <a:t>▸ Is a process that use observation and investigation to</a:t>
            </a:r>
          </a:p>
          <a:p>
            <a:pPr algn="l">
              <a:lnSpc>
                <a:spcPts val="3065"/>
              </a:lnSpc>
            </a:pPr>
            <a:endParaRPr/>
          </a:p>
          <a:p>
            <a:pPr algn="l">
              <a:lnSpc>
                <a:spcPts val="3065"/>
              </a:lnSpc>
            </a:pPr>
            <a:r>
              <a:rPr lang="en-US" sz="2999" spc="206" dirty="0">
                <a:solidFill>
                  <a:srgbClr val="090909"/>
                </a:solidFill>
                <a:latin typeface="Garet"/>
              </a:rPr>
              <a:t> obtain Knowledge </a:t>
            </a:r>
          </a:p>
          <a:p>
            <a:pPr algn="l">
              <a:lnSpc>
                <a:spcPts val="3065"/>
              </a:lnSpc>
            </a:pPr>
            <a:endParaRPr/>
          </a:p>
          <a:p>
            <a:pPr algn="just">
              <a:lnSpc>
                <a:spcPts val="3065"/>
              </a:lnSpc>
            </a:pPr>
            <a:r>
              <a:rPr lang="en-US" sz="2999" spc="206" dirty="0">
                <a:solidFill>
                  <a:srgbClr val="090909"/>
                </a:solidFill>
                <a:ea typeface="Garet"/>
              </a:rPr>
              <a:t>▸</a:t>
            </a:r>
            <a:r>
              <a:rPr lang="en-US" sz="2999" spc="206" dirty="0">
                <a:solidFill>
                  <a:srgbClr val="090909"/>
                </a:solidFill>
                <a:latin typeface="Garet"/>
              </a:rPr>
              <a:t>Science is a system of observations and experiments </a:t>
            </a:r>
          </a:p>
          <a:p>
            <a:pPr algn="just">
              <a:lnSpc>
                <a:spcPts val="3065"/>
              </a:lnSpc>
            </a:pPr>
            <a:endParaRPr/>
          </a:p>
          <a:p>
            <a:pPr algn="just">
              <a:lnSpc>
                <a:spcPts val="3065"/>
              </a:lnSpc>
            </a:pPr>
            <a:r>
              <a:rPr lang="en-US" sz="2999" spc="206" dirty="0">
                <a:solidFill>
                  <a:srgbClr val="090909"/>
                </a:solidFill>
                <a:latin typeface="Garet"/>
              </a:rPr>
              <a:t>used to gain knowledge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95457" y="1792829"/>
            <a:ext cx="10825368" cy="8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3"/>
              </a:lnSpc>
            </a:pPr>
            <a:r>
              <a:rPr lang="en-US" sz="2999" spc="275">
                <a:solidFill>
                  <a:srgbClr val="090909"/>
                </a:solidFill>
                <a:latin typeface="Garet"/>
              </a:rPr>
              <a:t>Definition:</a:t>
            </a:r>
          </a:p>
          <a:p>
            <a:pPr algn="l">
              <a:lnSpc>
                <a:spcPts val="3473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646</Words>
  <Application>Microsoft Office PowerPoint</Application>
  <PresentationFormat>Personnalisé</PresentationFormat>
  <Paragraphs>100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40" baseType="lpstr">
      <vt:lpstr>Arial</vt:lpstr>
      <vt:lpstr>Calibri</vt:lpstr>
      <vt:lpstr>League Spartan</vt:lpstr>
      <vt:lpstr>Aileron Bold</vt:lpstr>
      <vt:lpstr>Muli Heavy</vt:lpstr>
      <vt:lpstr>Yeseva One</vt:lpstr>
      <vt:lpstr>Garet Bold</vt:lpstr>
      <vt:lpstr>Garet</vt:lpstr>
      <vt:lpstr>Garet Heavy</vt:lpstr>
      <vt:lpstr>Nourd</vt:lpstr>
      <vt:lpstr>Nourd Bold</vt:lpstr>
      <vt:lpstr>Alegreya Sans Ultra-Bold</vt:lpstr>
      <vt:lpstr>Alegreya Sans Medium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White Professional Science Project Presentation</dc:title>
  <dc:creator>SONYVAIO</dc:creator>
  <cp:lastModifiedBy>SONYVAIO</cp:lastModifiedBy>
  <cp:revision>20</cp:revision>
  <dcterms:created xsi:type="dcterms:W3CDTF">2006-08-16T00:00:00Z</dcterms:created>
  <dcterms:modified xsi:type="dcterms:W3CDTF">2023-10-16T22:03:05Z</dcterms:modified>
  <dc:identifier>DAFxRZdDka8</dc:identifier>
</cp:coreProperties>
</file>