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7" r:id="rId21"/>
    <p:sldId id="278" r:id="rId22"/>
    <p:sldId id="279" r:id="rId23"/>
    <p:sldId id="281" r:id="rId24"/>
    <p:sldId id="282" r:id="rId25"/>
    <p:sldId id="283" r:id="rId26"/>
    <p:sldId id="284" r:id="rId27"/>
    <p:sldId id="285" r:id="rId28"/>
    <p:sldId id="286" r:id="rId29"/>
    <p:sldId id="287" r:id="rId30"/>
    <p:sldId id="288" r:id="rId31"/>
    <p:sldId id="289" r:id="rId32"/>
    <p:sldId id="290" r:id="rId33"/>
    <p:sldId id="291" r:id="rId34"/>
  </p:sldIdLst>
  <p:sldSz cx="18288000" cy="10287000"/>
  <p:notesSz cx="6858000" cy="9144000"/>
  <p:embeddedFontLst>
    <p:embeddedFont>
      <p:font typeface="Calibri" pitchFamily="34" charset="0"/>
      <p:regular r:id="rId35"/>
      <p:bold r:id="rId36"/>
      <p:italic r:id="rId37"/>
      <p:boldItalic r:id="rId38"/>
    </p:embeddedFont>
    <p:embeddedFont>
      <p:font typeface="League Spartan" charset="0"/>
      <p:regular r:id="rId39"/>
    </p:embeddedFont>
    <p:embeddedFont>
      <p:font typeface="Aileron Bold" charset="0"/>
      <p:regular r:id="rId40"/>
    </p:embeddedFont>
    <p:embeddedFont>
      <p:font typeface="Open Sans Bold" charset="0"/>
      <p:regular r:id="rId41"/>
    </p:embeddedFont>
    <p:embeddedFont>
      <p:font typeface="Canva Sans Bold"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44" d="100"/>
          <a:sy n="44" d="100"/>
        </p:scale>
        <p:origin x="-8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646" r="-10646"/>
            </a:stretch>
          </a:blipFill>
        </p:spPr>
      </p:sp>
      <p:grpSp>
        <p:nvGrpSpPr>
          <p:cNvPr id="3" name="Group 3"/>
          <p:cNvGrpSpPr>
            <a:grpSpLocks noChangeAspect="1"/>
          </p:cNvGrpSpPr>
          <p:nvPr/>
        </p:nvGrpSpPr>
        <p:grpSpPr>
          <a:xfrm rot="-175539">
            <a:off x="9567953" y="777804"/>
            <a:ext cx="11325044" cy="8226512"/>
            <a:chOff x="0" y="0"/>
            <a:chExt cx="6350000" cy="4612640"/>
          </a:xfrm>
        </p:grpSpPr>
        <p:sp>
          <p:nvSpPr>
            <p:cNvPr id="4" name="Freeform 4"/>
            <p:cNvSpPr/>
            <p:nvPr/>
          </p:nvSpPr>
          <p:spPr>
            <a:xfrm>
              <a:off x="0" y="0"/>
              <a:ext cx="6350000" cy="4612640"/>
            </a:xfrm>
            <a:custGeom>
              <a:avLst/>
              <a:gdLst/>
              <a:ahLst/>
              <a:cxnLst/>
              <a:rect l="l" t="t" r="r" b="b"/>
              <a:pathLst>
                <a:path w="6350000" h="4612640">
                  <a:moveTo>
                    <a:pt x="0" y="2670810"/>
                  </a:moveTo>
                  <a:lnTo>
                    <a:pt x="1606550" y="4612640"/>
                  </a:lnTo>
                  <a:lnTo>
                    <a:pt x="4968240" y="4612640"/>
                  </a:lnTo>
                  <a:lnTo>
                    <a:pt x="4968240" y="2670810"/>
                  </a:lnTo>
                  <a:lnTo>
                    <a:pt x="6350000" y="0"/>
                  </a:lnTo>
                  <a:lnTo>
                    <a:pt x="0" y="0"/>
                  </a:lnTo>
                  <a:close/>
                </a:path>
              </a:pathLst>
            </a:custGeom>
            <a:blipFill>
              <a:blip r:embed="rId3" cstate="print"/>
              <a:stretch>
                <a:fillRect l="-4462" r="-4462"/>
              </a:stretch>
            </a:blipFill>
          </p:spPr>
        </p:sp>
      </p:grpSp>
      <p:grpSp>
        <p:nvGrpSpPr>
          <p:cNvPr id="5" name="Group 5"/>
          <p:cNvGrpSpPr>
            <a:grpSpLocks noChangeAspect="1"/>
          </p:cNvGrpSpPr>
          <p:nvPr/>
        </p:nvGrpSpPr>
        <p:grpSpPr>
          <a:xfrm>
            <a:off x="9919868" y="1285875"/>
            <a:ext cx="10621214" cy="7715250"/>
            <a:chOff x="0" y="0"/>
            <a:chExt cx="6350000" cy="4612640"/>
          </a:xfrm>
        </p:grpSpPr>
        <p:sp>
          <p:nvSpPr>
            <p:cNvPr id="6" name="Freeform 6"/>
            <p:cNvSpPr/>
            <p:nvPr/>
          </p:nvSpPr>
          <p:spPr>
            <a:xfrm>
              <a:off x="0" y="0"/>
              <a:ext cx="6350000" cy="4612640"/>
            </a:xfrm>
            <a:custGeom>
              <a:avLst/>
              <a:gdLst/>
              <a:ahLst/>
              <a:cxnLst/>
              <a:rect l="l" t="t" r="r" b="b"/>
              <a:pathLst>
                <a:path w="6350000" h="4612640">
                  <a:moveTo>
                    <a:pt x="0" y="2670810"/>
                  </a:moveTo>
                  <a:lnTo>
                    <a:pt x="1606550" y="4612640"/>
                  </a:lnTo>
                  <a:lnTo>
                    <a:pt x="4968240" y="4612640"/>
                  </a:lnTo>
                  <a:lnTo>
                    <a:pt x="4968240" y="2670810"/>
                  </a:lnTo>
                  <a:lnTo>
                    <a:pt x="6350000" y="0"/>
                  </a:lnTo>
                  <a:lnTo>
                    <a:pt x="0" y="0"/>
                  </a:lnTo>
                  <a:close/>
                </a:path>
              </a:pathLst>
            </a:custGeom>
            <a:blipFill>
              <a:blip r:embed="rId4"/>
              <a:stretch>
                <a:fillRect l="-4462" r="-4462"/>
              </a:stretch>
            </a:blipFill>
          </p:spPr>
        </p:sp>
      </p:grpSp>
      <p:grpSp>
        <p:nvGrpSpPr>
          <p:cNvPr id="7" name="Group 7"/>
          <p:cNvGrpSpPr/>
          <p:nvPr/>
        </p:nvGrpSpPr>
        <p:grpSpPr>
          <a:xfrm rot="-1342433">
            <a:off x="554600" y="2078746"/>
            <a:ext cx="3865678" cy="156749"/>
            <a:chOff x="0" y="0"/>
            <a:chExt cx="1357495" cy="55045"/>
          </a:xfrm>
        </p:grpSpPr>
        <p:sp>
          <p:nvSpPr>
            <p:cNvPr id="8" name="Freeform 8"/>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9" name="TextBox 9"/>
            <p:cNvSpPr txBox="1"/>
            <p:nvPr/>
          </p:nvSpPr>
          <p:spPr>
            <a:xfrm>
              <a:off x="0" y="-19050"/>
              <a:ext cx="1357495" cy="74095"/>
            </a:xfrm>
            <a:prstGeom prst="rect">
              <a:avLst/>
            </a:prstGeom>
          </p:spPr>
          <p:txBody>
            <a:bodyPr lIns="38100" tIns="38100" rIns="38100" bIns="38100" rtlCol="0" anchor="ctr"/>
            <a:lstStyle/>
            <a:p>
              <a:pPr algn="ctr">
                <a:lnSpc>
                  <a:spcPts val="1995"/>
                </a:lnSpc>
                <a:spcBef>
                  <a:spcPct val="0"/>
                </a:spcBef>
              </a:pPr>
              <a:endParaRPr/>
            </a:p>
          </p:txBody>
        </p:sp>
      </p:grpSp>
      <p:grpSp>
        <p:nvGrpSpPr>
          <p:cNvPr id="10" name="Group 10"/>
          <p:cNvGrpSpPr/>
          <p:nvPr/>
        </p:nvGrpSpPr>
        <p:grpSpPr>
          <a:xfrm rot="-1657338">
            <a:off x="6238151" y="8576010"/>
            <a:ext cx="3865678" cy="156749"/>
            <a:chOff x="0" y="0"/>
            <a:chExt cx="1357495" cy="55045"/>
          </a:xfrm>
        </p:grpSpPr>
        <p:sp>
          <p:nvSpPr>
            <p:cNvPr id="11" name="Freeform 11"/>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12" name="TextBox 12"/>
            <p:cNvSpPr txBox="1"/>
            <p:nvPr/>
          </p:nvSpPr>
          <p:spPr>
            <a:xfrm>
              <a:off x="0" y="-19050"/>
              <a:ext cx="1357495" cy="74095"/>
            </a:xfrm>
            <a:prstGeom prst="rect">
              <a:avLst/>
            </a:prstGeom>
          </p:spPr>
          <p:txBody>
            <a:bodyPr lIns="38100" tIns="38100" rIns="38100" bIns="38100" rtlCol="0" anchor="ctr"/>
            <a:lstStyle/>
            <a:p>
              <a:pPr algn="ctr">
                <a:lnSpc>
                  <a:spcPts val="1995"/>
                </a:lnSpc>
                <a:spcBef>
                  <a:spcPct val="0"/>
                </a:spcBef>
              </a:pPr>
              <a:endParaRPr/>
            </a:p>
          </p:txBody>
        </p:sp>
      </p:grpSp>
      <p:grpSp>
        <p:nvGrpSpPr>
          <p:cNvPr id="13" name="Group 13"/>
          <p:cNvGrpSpPr/>
          <p:nvPr/>
        </p:nvGrpSpPr>
        <p:grpSpPr>
          <a:xfrm rot="-1342433">
            <a:off x="-554761" y="2886954"/>
            <a:ext cx="3865678" cy="156749"/>
            <a:chOff x="0" y="0"/>
            <a:chExt cx="1357495" cy="55045"/>
          </a:xfrm>
        </p:grpSpPr>
        <p:sp>
          <p:nvSpPr>
            <p:cNvPr id="14" name="Freeform 14"/>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15" name="TextBox 15"/>
            <p:cNvSpPr txBox="1"/>
            <p:nvPr/>
          </p:nvSpPr>
          <p:spPr>
            <a:xfrm>
              <a:off x="0" y="-19050"/>
              <a:ext cx="1357495" cy="74095"/>
            </a:xfrm>
            <a:prstGeom prst="rect">
              <a:avLst/>
            </a:prstGeom>
          </p:spPr>
          <p:txBody>
            <a:bodyPr lIns="38100" tIns="38100" rIns="38100" bIns="38100" rtlCol="0" anchor="ctr"/>
            <a:lstStyle/>
            <a:p>
              <a:pPr algn="ctr">
                <a:lnSpc>
                  <a:spcPts val="1995"/>
                </a:lnSpc>
                <a:spcBef>
                  <a:spcPct val="0"/>
                </a:spcBef>
              </a:pPr>
              <a:endParaRPr/>
            </a:p>
          </p:txBody>
        </p:sp>
      </p:grpSp>
      <p:grpSp>
        <p:nvGrpSpPr>
          <p:cNvPr id="16" name="Group 16"/>
          <p:cNvGrpSpPr/>
          <p:nvPr/>
        </p:nvGrpSpPr>
        <p:grpSpPr>
          <a:xfrm rot="-1657338">
            <a:off x="5927768" y="9288931"/>
            <a:ext cx="3865678" cy="156749"/>
            <a:chOff x="0" y="0"/>
            <a:chExt cx="1357495" cy="55045"/>
          </a:xfrm>
        </p:grpSpPr>
        <p:sp>
          <p:nvSpPr>
            <p:cNvPr id="17" name="Freeform 17"/>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18" name="TextBox 18"/>
            <p:cNvSpPr txBox="1"/>
            <p:nvPr/>
          </p:nvSpPr>
          <p:spPr>
            <a:xfrm>
              <a:off x="0" y="-19050"/>
              <a:ext cx="1357495" cy="74095"/>
            </a:xfrm>
            <a:prstGeom prst="rect">
              <a:avLst/>
            </a:prstGeom>
          </p:spPr>
          <p:txBody>
            <a:bodyPr lIns="38100" tIns="38100" rIns="38100" bIns="38100" rtlCol="0" anchor="ctr"/>
            <a:lstStyle/>
            <a:p>
              <a:pPr algn="ctr">
                <a:lnSpc>
                  <a:spcPts val="1995"/>
                </a:lnSpc>
                <a:spcBef>
                  <a:spcPct val="0"/>
                </a:spcBef>
              </a:pPr>
              <a:endParaRPr/>
            </a:p>
          </p:txBody>
        </p:sp>
      </p:grpSp>
      <p:sp>
        <p:nvSpPr>
          <p:cNvPr id="19" name="TextBox 19"/>
          <p:cNvSpPr txBox="1"/>
          <p:nvPr/>
        </p:nvSpPr>
        <p:spPr>
          <a:xfrm>
            <a:off x="3057525" y="4420008"/>
            <a:ext cx="6086475" cy="1121160"/>
          </a:xfrm>
          <a:prstGeom prst="rect">
            <a:avLst/>
          </a:prstGeom>
        </p:spPr>
        <p:txBody>
          <a:bodyPr lIns="0" tIns="0" rIns="0" bIns="0" rtlCol="0" anchor="t">
            <a:spAutoFit/>
          </a:bodyPr>
          <a:lstStyle/>
          <a:p>
            <a:pPr>
              <a:lnSpc>
                <a:spcPts val="9210"/>
              </a:lnSpc>
              <a:spcBef>
                <a:spcPct val="0"/>
              </a:spcBef>
            </a:pPr>
            <a:r>
              <a:rPr lang="en-US" sz="6578">
                <a:solidFill>
                  <a:srgbClr val="F5F5F5"/>
                </a:solidFill>
                <a:latin typeface="League Spartan"/>
              </a:rPr>
              <a:t>RESEARCH</a:t>
            </a:r>
          </a:p>
        </p:txBody>
      </p:sp>
      <p:sp>
        <p:nvSpPr>
          <p:cNvPr id="20" name="TextBox 20"/>
          <p:cNvSpPr txBox="1"/>
          <p:nvPr/>
        </p:nvSpPr>
        <p:spPr>
          <a:xfrm>
            <a:off x="3057525" y="3417974"/>
            <a:ext cx="5691346" cy="1176678"/>
          </a:xfrm>
          <a:prstGeom prst="rect">
            <a:avLst/>
          </a:prstGeom>
        </p:spPr>
        <p:txBody>
          <a:bodyPr lIns="0" tIns="0" rIns="0" bIns="0" rtlCol="0" anchor="t">
            <a:spAutoFit/>
          </a:bodyPr>
          <a:lstStyle/>
          <a:p>
            <a:pPr>
              <a:lnSpc>
                <a:spcPts val="9693"/>
              </a:lnSpc>
              <a:spcBef>
                <a:spcPct val="0"/>
              </a:spcBef>
            </a:pPr>
            <a:r>
              <a:rPr lang="en-US" sz="6924">
                <a:solidFill>
                  <a:srgbClr val="F5F5F5"/>
                </a:solidFill>
                <a:latin typeface="League Spartan"/>
              </a:rPr>
              <a:t>SCIENTIFIC</a:t>
            </a:r>
          </a:p>
        </p:txBody>
      </p:sp>
      <p:sp>
        <p:nvSpPr>
          <p:cNvPr id="21" name="TextBox 21"/>
          <p:cNvSpPr txBox="1"/>
          <p:nvPr/>
        </p:nvSpPr>
        <p:spPr>
          <a:xfrm>
            <a:off x="3057525" y="7243505"/>
            <a:ext cx="5691346" cy="445294"/>
          </a:xfrm>
          <a:prstGeom prst="rect">
            <a:avLst/>
          </a:prstGeom>
        </p:spPr>
        <p:txBody>
          <a:bodyPr lIns="0" tIns="0" rIns="0" bIns="0" rtlCol="0" anchor="t">
            <a:spAutoFit/>
          </a:bodyPr>
          <a:lstStyle/>
          <a:p>
            <a:pPr algn="just">
              <a:lnSpc>
                <a:spcPts val="3674"/>
              </a:lnSpc>
              <a:spcBef>
                <a:spcPct val="0"/>
              </a:spcBef>
            </a:pPr>
            <a:r>
              <a:rPr lang="en-US" sz="2624">
                <a:solidFill>
                  <a:srgbClr val="F5F5F5"/>
                </a:solidFill>
                <a:latin typeface="Aileron Bold"/>
              </a:rPr>
              <a:t>Created By: Dr Rafika Cherabcha</a:t>
            </a:r>
          </a:p>
        </p:txBody>
      </p:sp>
      <p:sp>
        <p:nvSpPr>
          <p:cNvPr id="22" name="TextBox 22"/>
          <p:cNvSpPr txBox="1"/>
          <p:nvPr/>
        </p:nvSpPr>
        <p:spPr>
          <a:xfrm>
            <a:off x="3057525" y="5565501"/>
            <a:ext cx="5691346" cy="805195"/>
          </a:xfrm>
          <a:prstGeom prst="rect">
            <a:avLst/>
          </a:prstGeom>
        </p:spPr>
        <p:txBody>
          <a:bodyPr lIns="0" tIns="0" rIns="0" bIns="0" rtlCol="0" anchor="t">
            <a:spAutoFit/>
          </a:bodyPr>
          <a:lstStyle/>
          <a:p>
            <a:pPr>
              <a:lnSpc>
                <a:spcPts val="6544"/>
              </a:lnSpc>
              <a:spcBef>
                <a:spcPct val="0"/>
              </a:spcBef>
            </a:pPr>
            <a:r>
              <a:rPr lang="en-US" sz="4674">
                <a:solidFill>
                  <a:srgbClr val="F5F5F5"/>
                </a:solidFill>
                <a:latin typeface="Aileron Bold"/>
              </a:rPr>
              <a:t>METHODOLOGY</a:t>
            </a:r>
          </a:p>
        </p:txBody>
      </p:sp>
      <p:sp>
        <p:nvSpPr>
          <p:cNvPr id="23" name="TextBox 23"/>
          <p:cNvSpPr txBox="1"/>
          <p:nvPr/>
        </p:nvSpPr>
        <p:spPr>
          <a:xfrm>
            <a:off x="3593020" y="1795939"/>
            <a:ext cx="5658185" cy="856298"/>
          </a:xfrm>
          <a:prstGeom prst="rect">
            <a:avLst/>
          </a:prstGeom>
        </p:spPr>
        <p:txBody>
          <a:bodyPr lIns="0" tIns="0" rIns="0" bIns="0" rtlCol="0" anchor="t">
            <a:spAutoFit/>
          </a:bodyPr>
          <a:lstStyle/>
          <a:p>
            <a:pPr algn="ctr">
              <a:lnSpc>
                <a:spcPts val="3464"/>
              </a:lnSpc>
              <a:spcBef>
                <a:spcPct val="0"/>
              </a:spcBef>
            </a:pPr>
            <a:r>
              <a:rPr lang="en-US" sz="2474">
                <a:solidFill>
                  <a:srgbClr val="F5F5F5"/>
                </a:solidFill>
                <a:latin typeface="League Spartan"/>
              </a:rPr>
              <a:t>Institute of Science and techniques </a:t>
            </a:r>
          </a:p>
          <a:p>
            <a:pPr algn="ctr">
              <a:lnSpc>
                <a:spcPts val="3464"/>
              </a:lnSpc>
              <a:spcBef>
                <a:spcPct val="0"/>
              </a:spcBef>
            </a:pPr>
            <a:r>
              <a:rPr lang="en-US" sz="2474">
                <a:solidFill>
                  <a:srgbClr val="F5F5F5"/>
                </a:solidFill>
                <a:latin typeface="League Spartan"/>
              </a:rPr>
              <a:t>of Physical Activities and Sports</a:t>
            </a:r>
          </a:p>
        </p:txBody>
      </p:sp>
      <p:sp>
        <p:nvSpPr>
          <p:cNvPr id="24" name="TextBox 24"/>
          <p:cNvSpPr txBox="1"/>
          <p:nvPr/>
        </p:nvSpPr>
        <p:spPr>
          <a:xfrm>
            <a:off x="4342074" y="2703867"/>
            <a:ext cx="3876489" cy="365760"/>
          </a:xfrm>
          <a:prstGeom prst="rect">
            <a:avLst/>
          </a:prstGeom>
        </p:spPr>
        <p:txBody>
          <a:bodyPr lIns="0" tIns="0" rIns="0" bIns="0" rtlCol="0" anchor="t">
            <a:spAutoFit/>
          </a:bodyPr>
          <a:lstStyle/>
          <a:p>
            <a:pPr algn="ctr">
              <a:lnSpc>
                <a:spcPts val="2939"/>
              </a:lnSpc>
              <a:spcBef>
                <a:spcPct val="0"/>
              </a:spcBef>
            </a:pPr>
            <a:r>
              <a:rPr lang="en-US" sz="2099">
                <a:solidFill>
                  <a:srgbClr val="F5F5F5"/>
                </a:solidFill>
                <a:latin typeface="League Spartan"/>
              </a:rPr>
              <a:t>Basic Education Department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76748"/>
            <a:chOff x="0" y="0"/>
            <a:chExt cx="1415921" cy="652312"/>
          </a:xfrm>
        </p:grpSpPr>
        <p:sp>
          <p:nvSpPr>
            <p:cNvPr id="3" name="Freeform 3"/>
            <p:cNvSpPr/>
            <p:nvPr/>
          </p:nvSpPr>
          <p:spPr>
            <a:xfrm>
              <a:off x="0" y="0"/>
              <a:ext cx="1415933" cy="652312"/>
            </a:xfrm>
            <a:custGeom>
              <a:avLst/>
              <a:gdLst/>
              <a:ahLst/>
              <a:cxnLst/>
              <a:rect l="l" t="t" r="r" b="b"/>
              <a:pathLst>
                <a:path w="1415933" h="652312">
                  <a:moveTo>
                    <a:pt x="1123218" y="0"/>
                  </a:moveTo>
                  <a:lnTo>
                    <a:pt x="282407" y="0"/>
                  </a:lnTo>
                  <a:cubicBezTo>
                    <a:pt x="126426" y="0"/>
                    <a:pt x="0" y="123512"/>
                    <a:pt x="0" y="243811"/>
                  </a:cubicBezTo>
                  <a:cubicBezTo>
                    <a:pt x="0" y="327281"/>
                    <a:pt x="66279" y="422422"/>
                    <a:pt x="162037" y="466563"/>
                  </a:cubicBezTo>
                  <a:lnTo>
                    <a:pt x="162037" y="652312"/>
                  </a:lnTo>
                  <a:lnTo>
                    <a:pt x="353844" y="492845"/>
                  </a:lnTo>
                  <a:lnTo>
                    <a:pt x="1123218" y="492845"/>
                  </a:lnTo>
                  <a:cubicBezTo>
                    <a:pt x="1289484" y="492845"/>
                    <a:pt x="1415921" y="369332"/>
                    <a:pt x="1415921" y="243810"/>
                  </a:cubicBezTo>
                  <a:cubicBezTo>
                    <a:pt x="1415933" y="123512"/>
                    <a:pt x="1289484" y="0"/>
                    <a:pt x="1123218" y="0"/>
                  </a:cubicBezTo>
                  <a:close/>
                </a:path>
              </a:pathLst>
            </a:custGeom>
            <a:solidFill>
              <a:srgbClr val="FFDE59"/>
            </a:solidFill>
          </p:spPr>
        </p:sp>
        <p:sp>
          <p:nvSpPr>
            <p:cNvPr id="4" name="TextBox 4"/>
            <p:cNvSpPr txBox="1"/>
            <p:nvPr/>
          </p:nvSpPr>
          <p:spPr>
            <a:xfrm>
              <a:off x="0" y="-38100"/>
              <a:ext cx="1415921" cy="499912"/>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4.2/ RESEARCH VARIABLE</a:t>
              </a:r>
            </a:p>
          </p:txBody>
        </p:sp>
      </p:grpSp>
      <p:grpSp>
        <p:nvGrpSpPr>
          <p:cNvPr id="5" name="Group 5"/>
          <p:cNvGrpSpPr/>
          <p:nvPr/>
        </p:nvGrpSpPr>
        <p:grpSpPr>
          <a:xfrm>
            <a:off x="1028700" y="2621011"/>
            <a:ext cx="16619163" cy="3706831"/>
            <a:chOff x="0" y="0"/>
            <a:chExt cx="4377064" cy="976285"/>
          </a:xfrm>
        </p:grpSpPr>
        <p:sp>
          <p:nvSpPr>
            <p:cNvPr id="6" name="Freeform 6"/>
            <p:cNvSpPr/>
            <p:nvPr/>
          </p:nvSpPr>
          <p:spPr>
            <a:xfrm>
              <a:off x="0" y="0"/>
              <a:ext cx="4377063" cy="976285"/>
            </a:xfrm>
            <a:custGeom>
              <a:avLst/>
              <a:gdLst/>
              <a:ahLst/>
              <a:cxnLst/>
              <a:rect l="l" t="t" r="r" b="b"/>
              <a:pathLst>
                <a:path w="4377063" h="976285">
                  <a:moveTo>
                    <a:pt x="4173863" y="0"/>
                  </a:moveTo>
                  <a:lnTo>
                    <a:pt x="0" y="0"/>
                  </a:lnTo>
                  <a:lnTo>
                    <a:pt x="0" y="976285"/>
                  </a:lnTo>
                  <a:lnTo>
                    <a:pt x="4173863" y="976285"/>
                  </a:lnTo>
                  <a:lnTo>
                    <a:pt x="4377063" y="488142"/>
                  </a:lnTo>
                  <a:lnTo>
                    <a:pt x="4173863" y="0"/>
                  </a:lnTo>
                  <a:close/>
                </a:path>
              </a:pathLst>
            </a:custGeom>
            <a:solidFill>
              <a:srgbClr val="FFFFFF"/>
            </a:solidFill>
          </p:spPr>
        </p:sp>
        <p:sp>
          <p:nvSpPr>
            <p:cNvPr id="7" name="TextBox 7"/>
            <p:cNvSpPr txBox="1"/>
            <p:nvPr/>
          </p:nvSpPr>
          <p:spPr>
            <a:xfrm>
              <a:off x="0" y="-47625"/>
              <a:ext cx="4262764" cy="1023910"/>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346078" y="2690677"/>
            <a:ext cx="15192665" cy="3637165"/>
          </a:xfrm>
          <a:prstGeom prst="rect">
            <a:avLst/>
          </a:prstGeom>
        </p:spPr>
        <p:txBody>
          <a:bodyPr lIns="0" tIns="0" rIns="0" bIns="0" rtlCol="0" anchor="t">
            <a:spAutoFit/>
          </a:bodyPr>
          <a:lstStyle/>
          <a:p>
            <a:pPr algn="ctr">
              <a:lnSpc>
                <a:spcPts val="4801"/>
              </a:lnSpc>
            </a:pPr>
            <a:endParaRPr/>
          </a:p>
          <a:p>
            <a:pPr algn="ctr">
              <a:lnSpc>
                <a:spcPts val="4801"/>
              </a:lnSpc>
            </a:pPr>
            <a:r>
              <a:rPr lang="en-US" sz="3429" dirty="0">
                <a:solidFill>
                  <a:srgbClr val="000000"/>
                </a:solidFill>
                <a:latin typeface="Open Sans Bold"/>
              </a:rPr>
              <a:t>Refers to Qualities, Properties or Characteristics which are observed or measured in a natural setting without manipulating &amp; establishing cause &amp; effect relationship</a:t>
            </a:r>
          </a:p>
          <a:p>
            <a:pPr algn="ctr">
              <a:lnSpc>
                <a:spcPts val="4801"/>
              </a:lnSpc>
            </a:pPr>
            <a:endParaRPr/>
          </a:p>
          <a:p>
            <a:pPr algn="ctr">
              <a:lnSpc>
                <a:spcPts val="4801"/>
              </a:lnSpc>
              <a:spcBef>
                <a:spcPct val="0"/>
              </a:spcBef>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76748"/>
            <a:chOff x="0" y="0"/>
            <a:chExt cx="1415921" cy="652312"/>
          </a:xfrm>
        </p:grpSpPr>
        <p:sp>
          <p:nvSpPr>
            <p:cNvPr id="3" name="Freeform 3"/>
            <p:cNvSpPr/>
            <p:nvPr/>
          </p:nvSpPr>
          <p:spPr>
            <a:xfrm>
              <a:off x="0" y="0"/>
              <a:ext cx="1415933" cy="652312"/>
            </a:xfrm>
            <a:custGeom>
              <a:avLst/>
              <a:gdLst/>
              <a:ahLst/>
              <a:cxnLst/>
              <a:rect l="l" t="t" r="r" b="b"/>
              <a:pathLst>
                <a:path w="1415933" h="652312">
                  <a:moveTo>
                    <a:pt x="1123218" y="0"/>
                  </a:moveTo>
                  <a:lnTo>
                    <a:pt x="282407" y="0"/>
                  </a:lnTo>
                  <a:cubicBezTo>
                    <a:pt x="126426" y="0"/>
                    <a:pt x="0" y="123512"/>
                    <a:pt x="0" y="243811"/>
                  </a:cubicBezTo>
                  <a:cubicBezTo>
                    <a:pt x="0" y="327281"/>
                    <a:pt x="66279" y="422422"/>
                    <a:pt x="162037" y="466563"/>
                  </a:cubicBezTo>
                  <a:lnTo>
                    <a:pt x="162037" y="652312"/>
                  </a:lnTo>
                  <a:lnTo>
                    <a:pt x="353844" y="492845"/>
                  </a:lnTo>
                  <a:lnTo>
                    <a:pt x="1123218" y="492845"/>
                  </a:lnTo>
                  <a:cubicBezTo>
                    <a:pt x="1289484" y="492845"/>
                    <a:pt x="1415921" y="369332"/>
                    <a:pt x="1415921" y="243810"/>
                  </a:cubicBezTo>
                  <a:cubicBezTo>
                    <a:pt x="1415933" y="123512"/>
                    <a:pt x="1289484" y="0"/>
                    <a:pt x="1123218" y="0"/>
                  </a:cubicBezTo>
                  <a:close/>
                </a:path>
              </a:pathLst>
            </a:custGeom>
            <a:solidFill>
              <a:srgbClr val="FFDE59"/>
            </a:solidFill>
          </p:spPr>
        </p:sp>
        <p:sp>
          <p:nvSpPr>
            <p:cNvPr id="4" name="TextBox 4"/>
            <p:cNvSpPr txBox="1"/>
            <p:nvPr/>
          </p:nvSpPr>
          <p:spPr>
            <a:xfrm>
              <a:off x="0" y="-38100"/>
              <a:ext cx="1415921" cy="499912"/>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4.3/ DEMOGRAPHIC VARIABLES</a:t>
              </a:r>
            </a:p>
          </p:txBody>
        </p:sp>
      </p:grpSp>
      <p:grpSp>
        <p:nvGrpSpPr>
          <p:cNvPr id="5" name="Group 5"/>
          <p:cNvGrpSpPr/>
          <p:nvPr/>
        </p:nvGrpSpPr>
        <p:grpSpPr>
          <a:xfrm>
            <a:off x="1028700" y="2621011"/>
            <a:ext cx="16619163" cy="4412396"/>
            <a:chOff x="0" y="0"/>
            <a:chExt cx="4377064" cy="1162113"/>
          </a:xfrm>
        </p:grpSpPr>
        <p:sp>
          <p:nvSpPr>
            <p:cNvPr id="6" name="Freeform 6"/>
            <p:cNvSpPr/>
            <p:nvPr/>
          </p:nvSpPr>
          <p:spPr>
            <a:xfrm>
              <a:off x="0" y="0"/>
              <a:ext cx="4377063" cy="1162113"/>
            </a:xfrm>
            <a:custGeom>
              <a:avLst/>
              <a:gdLst/>
              <a:ahLst/>
              <a:cxnLst/>
              <a:rect l="l" t="t" r="r" b="b"/>
              <a:pathLst>
                <a:path w="4377063" h="1162113">
                  <a:moveTo>
                    <a:pt x="4173863" y="0"/>
                  </a:moveTo>
                  <a:lnTo>
                    <a:pt x="0" y="0"/>
                  </a:lnTo>
                  <a:lnTo>
                    <a:pt x="0" y="1162113"/>
                  </a:lnTo>
                  <a:lnTo>
                    <a:pt x="4173863" y="1162113"/>
                  </a:lnTo>
                  <a:lnTo>
                    <a:pt x="4377063" y="581056"/>
                  </a:lnTo>
                  <a:lnTo>
                    <a:pt x="4173863" y="0"/>
                  </a:lnTo>
                  <a:close/>
                </a:path>
              </a:pathLst>
            </a:custGeom>
            <a:solidFill>
              <a:srgbClr val="FFFFFF"/>
            </a:solidFill>
          </p:spPr>
        </p:sp>
        <p:sp>
          <p:nvSpPr>
            <p:cNvPr id="7" name="TextBox 7"/>
            <p:cNvSpPr txBox="1"/>
            <p:nvPr/>
          </p:nvSpPr>
          <p:spPr>
            <a:xfrm>
              <a:off x="0" y="-47625"/>
              <a:ext cx="4262764" cy="1209738"/>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346078" y="2690677"/>
            <a:ext cx="15192665" cy="5465965"/>
          </a:xfrm>
          <a:prstGeom prst="rect">
            <a:avLst/>
          </a:prstGeom>
        </p:spPr>
        <p:txBody>
          <a:bodyPr lIns="0" tIns="0" rIns="0" bIns="0" rtlCol="0" anchor="t">
            <a:spAutoFit/>
          </a:bodyPr>
          <a:lstStyle/>
          <a:p>
            <a:pPr algn="ctr">
              <a:lnSpc>
                <a:spcPts val="4801"/>
              </a:lnSpc>
            </a:pPr>
            <a:endParaRPr/>
          </a:p>
          <a:p>
            <a:pPr algn="ctr">
              <a:lnSpc>
                <a:spcPts val="4801"/>
              </a:lnSpc>
            </a:pPr>
            <a:r>
              <a:rPr lang="en-US" sz="3429">
                <a:solidFill>
                  <a:srgbClr val="000000"/>
                </a:solidFill>
                <a:latin typeface="Open Sans Bold"/>
              </a:rPr>
              <a:t>The characteristics &amp; attributes of</a:t>
            </a:r>
          </a:p>
          <a:p>
            <a:pPr algn="ctr">
              <a:lnSpc>
                <a:spcPts val="4801"/>
              </a:lnSpc>
            </a:pPr>
            <a:r>
              <a:rPr lang="en-US" sz="3429">
                <a:solidFill>
                  <a:srgbClr val="000000"/>
                </a:solidFill>
                <a:latin typeface="Open Sans Bold"/>
              </a:rPr>
              <a:t>study subjects such as age, gender,</a:t>
            </a:r>
          </a:p>
          <a:p>
            <a:pPr algn="ctr">
              <a:lnSpc>
                <a:spcPts val="4801"/>
              </a:lnSpc>
            </a:pPr>
            <a:r>
              <a:rPr lang="en-US" sz="3429">
                <a:solidFill>
                  <a:srgbClr val="000000"/>
                </a:solidFill>
                <a:latin typeface="Open Sans Bold"/>
              </a:rPr>
              <a:t>place of living, educational status,</a:t>
            </a:r>
          </a:p>
          <a:p>
            <a:pPr algn="ctr">
              <a:lnSpc>
                <a:spcPts val="4801"/>
              </a:lnSpc>
            </a:pPr>
            <a:r>
              <a:rPr lang="en-US" sz="3429">
                <a:solidFill>
                  <a:srgbClr val="000000"/>
                </a:solidFill>
                <a:latin typeface="Open Sans Bold"/>
              </a:rPr>
              <a:t>religion, social class, marital status,</a:t>
            </a:r>
          </a:p>
          <a:p>
            <a:pPr algn="ctr">
              <a:lnSpc>
                <a:spcPts val="4801"/>
              </a:lnSpc>
            </a:pPr>
            <a:r>
              <a:rPr lang="en-US" sz="3429">
                <a:solidFill>
                  <a:srgbClr val="000000"/>
                </a:solidFill>
                <a:latin typeface="Open Sans Bold"/>
              </a:rPr>
              <a:t>occupation, income are considered as</a:t>
            </a:r>
          </a:p>
          <a:p>
            <a:pPr algn="ctr">
              <a:lnSpc>
                <a:spcPts val="4801"/>
              </a:lnSpc>
            </a:pPr>
            <a:r>
              <a:rPr lang="en-US" sz="3429">
                <a:solidFill>
                  <a:srgbClr val="000000"/>
                </a:solidFill>
                <a:latin typeface="Open Sans Bold"/>
              </a:rPr>
              <a:t>demographic variables.</a:t>
            </a:r>
          </a:p>
          <a:p>
            <a:pPr algn="ctr">
              <a:lnSpc>
                <a:spcPts val="4801"/>
              </a:lnSpc>
            </a:pPr>
            <a:endParaRPr/>
          </a:p>
          <a:p>
            <a:pPr algn="ctr">
              <a:lnSpc>
                <a:spcPts val="4801"/>
              </a:lnSpc>
              <a:spcBef>
                <a:spcPct val="0"/>
              </a:spcBef>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76748"/>
            <a:chOff x="0" y="0"/>
            <a:chExt cx="1415921" cy="652312"/>
          </a:xfrm>
        </p:grpSpPr>
        <p:sp>
          <p:nvSpPr>
            <p:cNvPr id="3" name="Freeform 3"/>
            <p:cNvSpPr/>
            <p:nvPr/>
          </p:nvSpPr>
          <p:spPr>
            <a:xfrm>
              <a:off x="0" y="0"/>
              <a:ext cx="1415933" cy="652312"/>
            </a:xfrm>
            <a:custGeom>
              <a:avLst/>
              <a:gdLst/>
              <a:ahLst/>
              <a:cxnLst/>
              <a:rect l="l" t="t" r="r" b="b"/>
              <a:pathLst>
                <a:path w="1415933" h="652312">
                  <a:moveTo>
                    <a:pt x="1123218" y="0"/>
                  </a:moveTo>
                  <a:lnTo>
                    <a:pt x="282407" y="0"/>
                  </a:lnTo>
                  <a:cubicBezTo>
                    <a:pt x="126426" y="0"/>
                    <a:pt x="0" y="123512"/>
                    <a:pt x="0" y="243811"/>
                  </a:cubicBezTo>
                  <a:cubicBezTo>
                    <a:pt x="0" y="327281"/>
                    <a:pt x="66279" y="422422"/>
                    <a:pt x="162037" y="466563"/>
                  </a:cubicBezTo>
                  <a:lnTo>
                    <a:pt x="162037" y="652312"/>
                  </a:lnTo>
                  <a:lnTo>
                    <a:pt x="353844" y="492845"/>
                  </a:lnTo>
                  <a:lnTo>
                    <a:pt x="1123218" y="492845"/>
                  </a:lnTo>
                  <a:cubicBezTo>
                    <a:pt x="1289484" y="492845"/>
                    <a:pt x="1415921" y="369332"/>
                    <a:pt x="1415921" y="243810"/>
                  </a:cubicBezTo>
                  <a:cubicBezTo>
                    <a:pt x="1415933" y="123512"/>
                    <a:pt x="1289484" y="0"/>
                    <a:pt x="1123218" y="0"/>
                  </a:cubicBezTo>
                  <a:close/>
                </a:path>
              </a:pathLst>
            </a:custGeom>
            <a:solidFill>
              <a:srgbClr val="FFDE59"/>
            </a:solidFill>
          </p:spPr>
        </p:sp>
        <p:sp>
          <p:nvSpPr>
            <p:cNvPr id="4" name="TextBox 4"/>
            <p:cNvSpPr txBox="1"/>
            <p:nvPr/>
          </p:nvSpPr>
          <p:spPr>
            <a:xfrm>
              <a:off x="0" y="-38100"/>
              <a:ext cx="1415921" cy="499912"/>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4.4/ EXTRANEOUS VARIABLES</a:t>
              </a:r>
            </a:p>
          </p:txBody>
        </p:sp>
      </p:grpSp>
      <p:grpSp>
        <p:nvGrpSpPr>
          <p:cNvPr id="5" name="Group 5"/>
          <p:cNvGrpSpPr/>
          <p:nvPr/>
        </p:nvGrpSpPr>
        <p:grpSpPr>
          <a:xfrm>
            <a:off x="1028700" y="2621011"/>
            <a:ext cx="16619163" cy="3555638"/>
            <a:chOff x="0" y="0"/>
            <a:chExt cx="4377064" cy="936464"/>
          </a:xfrm>
        </p:grpSpPr>
        <p:sp>
          <p:nvSpPr>
            <p:cNvPr id="6" name="Freeform 6"/>
            <p:cNvSpPr/>
            <p:nvPr/>
          </p:nvSpPr>
          <p:spPr>
            <a:xfrm>
              <a:off x="0" y="0"/>
              <a:ext cx="4377063" cy="936464"/>
            </a:xfrm>
            <a:custGeom>
              <a:avLst/>
              <a:gdLst/>
              <a:ahLst/>
              <a:cxnLst/>
              <a:rect l="l" t="t" r="r" b="b"/>
              <a:pathLst>
                <a:path w="4377063" h="936464">
                  <a:moveTo>
                    <a:pt x="4173863" y="0"/>
                  </a:moveTo>
                  <a:lnTo>
                    <a:pt x="0" y="0"/>
                  </a:lnTo>
                  <a:lnTo>
                    <a:pt x="0" y="936464"/>
                  </a:lnTo>
                  <a:lnTo>
                    <a:pt x="4173863" y="936464"/>
                  </a:lnTo>
                  <a:lnTo>
                    <a:pt x="4377063" y="468232"/>
                  </a:lnTo>
                  <a:lnTo>
                    <a:pt x="4173863" y="0"/>
                  </a:lnTo>
                  <a:close/>
                </a:path>
              </a:pathLst>
            </a:custGeom>
            <a:solidFill>
              <a:srgbClr val="FFFFFF"/>
            </a:solidFill>
          </p:spPr>
        </p:sp>
        <p:sp>
          <p:nvSpPr>
            <p:cNvPr id="7" name="TextBox 7"/>
            <p:cNvSpPr txBox="1"/>
            <p:nvPr/>
          </p:nvSpPr>
          <p:spPr>
            <a:xfrm>
              <a:off x="0" y="-47625"/>
              <a:ext cx="4262764" cy="984089"/>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346078" y="2690677"/>
            <a:ext cx="15192665" cy="4246765"/>
          </a:xfrm>
          <a:prstGeom prst="rect">
            <a:avLst/>
          </a:prstGeom>
        </p:spPr>
        <p:txBody>
          <a:bodyPr lIns="0" tIns="0" rIns="0" bIns="0" rtlCol="0" anchor="t">
            <a:spAutoFit/>
          </a:bodyPr>
          <a:lstStyle/>
          <a:p>
            <a:pPr algn="ctr">
              <a:lnSpc>
                <a:spcPts val="4801"/>
              </a:lnSpc>
            </a:pPr>
            <a:endParaRPr/>
          </a:p>
          <a:p>
            <a:pPr algn="ctr">
              <a:lnSpc>
                <a:spcPts val="4801"/>
              </a:lnSpc>
            </a:pPr>
            <a:r>
              <a:rPr lang="en-US" sz="3429">
                <a:solidFill>
                  <a:srgbClr val="000000"/>
                </a:solidFill>
                <a:latin typeface="Open Sans Bold"/>
              </a:rPr>
              <a:t>Are factors that are not the</a:t>
            </a:r>
          </a:p>
          <a:p>
            <a:pPr algn="ctr">
              <a:lnSpc>
                <a:spcPts val="4801"/>
              </a:lnSpc>
            </a:pPr>
            <a:r>
              <a:rPr lang="en-US" sz="3429">
                <a:solidFill>
                  <a:srgbClr val="000000"/>
                </a:solidFill>
                <a:latin typeface="Open Sans Bold"/>
              </a:rPr>
              <a:t>part of the study but may affect</a:t>
            </a:r>
          </a:p>
          <a:p>
            <a:pPr algn="ctr">
              <a:lnSpc>
                <a:spcPts val="4801"/>
              </a:lnSpc>
            </a:pPr>
            <a:r>
              <a:rPr lang="en-US" sz="3429">
                <a:solidFill>
                  <a:srgbClr val="000000"/>
                </a:solidFill>
                <a:latin typeface="Open Sans Bold"/>
              </a:rPr>
              <a:t>the measurements of the study</a:t>
            </a:r>
          </a:p>
          <a:p>
            <a:pPr algn="ctr">
              <a:lnSpc>
                <a:spcPts val="4801"/>
              </a:lnSpc>
            </a:pPr>
            <a:r>
              <a:rPr lang="en-US" sz="3429">
                <a:solidFill>
                  <a:srgbClr val="000000"/>
                </a:solidFill>
                <a:latin typeface="Open Sans Bold"/>
              </a:rPr>
              <a:t>variable.</a:t>
            </a:r>
          </a:p>
          <a:p>
            <a:pPr algn="ctr">
              <a:lnSpc>
                <a:spcPts val="4801"/>
              </a:lnSpc>
            </a:pPr>
            <a:endParaRPr/>
          </a:p>
          <a:p>
            <a:pPr algn="ctr">
              <a:lnSpc>
                <a:spcPts val="4801"/>
              </a:lnSpc>
              <a:spcBef>
                <a:spcPct val="0"/>
              </a:spcBef>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76748"/>
            <a:chOff x="0" y="0"/>
            <a:chExt cx="1415921" cy="652312"/>
          </a:xfrm>
        </p:grpSpPr>
        <p:sp>
          <p:nvSpPr>
            <p:cNvPr id="3" name="Freeform 3"/>
            <p:cNvSpPr/>
            <p:nvPr/>
          </p:nvSpPr>
          <p:spPr>
            <a:xfrm>
              <a:off x="0" y="0"/>
              <a:ext cx="1415933" cy="652312"/>
            </a:xfrm>
            <a:custGeom>
              <a:avLst/>
              <a:gdLst/>
              <a:ahLst/>
              <a:cxnLst/>
              <a:rect l="l" t="t" r="r" b="b"/>
              <a:pathLst>
                <a:path w="1415933" h="652312">
                  <a:moveTo>
                    <a:pt x="1123218" y="0"/>
                  </a:moveTo>
                  <a:lnTo>
                    <a:pt x="282407" y="0"/>
                  </a:lnTo>
                  <a:cubicBezTo>
                    <a:pt x="126426" y="0"/>
                    <a:pt x="0" y="123512"/>
                    <a:pt x="0" y="243811"/>
                  </a:cubicBezTo>
                  <a:cubicBezTo>
                    <a:pt x="0" y="327281"/>
                    <a:pt x="66279" y="422422"/>
                    <a:pt x="162037" y="466563"/>
                  </a:cubicBezTo>
                  <a:lnTo>
                    <a:pt x="162037" y="652312"/>
                  </a:lnTo>
                  <a:lnTo>
                    <a:pt x="353844" y="492845"/>
                  </a:lnTo>
                  <a:lnTo>
                    <a:pt x="1123218" y="492845"/>
                  </a:lnTo>
                  <a:cubicBezTo>
                    <a:pt x="1289484" y="492845"/>
                    <a:pt x="1415921" y="369332"/>
                    <a:pt x="1415921" y="243810"/>
                  </a:cubicBezTo>
                  <a:cubicBezTo>
                    <a:pt x="1415933" y="123512"/>
                    <a:pt x="1289484" y="0"/>
                    <a:pt x="1123218" y="0"/>
                  </a:cubicBezTo>
                  <a:close/>
                </a:path>
              </a:pathLst>
            </a:custGeom>
            <a:solidFill>
              <a:srgbClr val="C1FF72"/>
            </a:solidFill>
          </p:spPr>
        </p:sp>
        <p:sp>
          <p:nvSpPr>
            <p:cNvPr id="4" name="TextBox 4"/>
            <p:cNvSpPr txBox="1"/>
            <p:nvPr/>
          </p:nvSpPr>
          <p:spPr>
            <a:xfrm>
              <a:off x="0" y="-38100"/>
              <a:ext cx="1415921" cy="499912"/>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5/ OPERATIONAL DEFINITION</a:t>
              </a:r>
            </a:p>
          </p:txBody>
        </p:sp>
      </p:grpSp>
      <p:grpSp>
        <p:nvGrpSpPr>
          <p:cNvPr id="5" name="Group 5"/>
          <p:cNvGrpSpPr/>
          <p:nvPr/>
        </p:nvGrpSpPr>
        <p:grpSpPr>
          <a:xfrm>
            <a:off x="1028700" y="2621011"/>
            <a:ext cx="16619163" cy="3555638"/>
            <a:chOff x="0" y="0"/>
            <a:chExt cx="4377064" cy="936464"/>
          </a:xfrm>
        </p:grpSpPr>
        <p:sp>
          <p:nvSpPr>
            <p:cNvPr id="6" name="Freeform 6"/>
            <p:cNvSpPr/>
            <p:nvPr/>
          </p:nvSpPr>
          <p:spPr>
            <a:xfrm>
              <a:off x="0" y="0"/>
              <a:ext cx="4377063" cy="936464"/>
            </a:xfrm>
            <a:custGeom>
              <a:avLst/>
              <a:gdLst/>
              <a:ahLst/>
              <a:cxnLst/>
              <a:rect l="l" t="t" r="r" b="b"/>
              <a:pathLst>
                <a:path w="4377063" h="936464">
                  <a:moveTo>
                    <a:pt x="4173863" y="0"/>
                  </a:moveTo>
                  <a:lnTo>
                    <a:pt x="0" y="0"/>
                  </a:lnTo>
                  <a:lnTo>
                    <a:pt x="0" y="936464"/>
                  </a:lnTo>
                  <a:lnTo>
                    <a:pt x="4173863" y="936464"/>
                  </a:lnTo>
                  <a:lnTo>
                    <a:pt x="4377063" y="468232"/>
                  </a:lnTo>
                  <a:lnTo>
                    <a:pt x="4173863" y="0"/>
                  </a:lnTo>
                  <a:close/>
                </a:path>
              </a:pathLst>
            </a:custGeom>
            <a:solidFill>
              <a:srgbClr val="FFFFFF"/>
            </a:solidFill>
          </p:spPr>
        </p:sp>
        <p:sp>
          <p:nvSpPr>
            <p:cNvPr id="7" name="TextBox 7"/>
            <p:cNvSpPr txBox="1"/>
            <p:nvPr/>
          </p:nvSpPr>
          <p:spPr>
            <a:xfrm>
              <a:off x="0" y="-47625"/>
              <a:ext cx="4262764" cy="984089"/>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346078" y="2690677"/>
            <a:ext cx="15192665" cy="4246765"/>
          </a:xfrm>
          <a:prstGeom prst="rect">
            <a:avLst/>
          </a:prstGeom>
        </p:spPr>
        <p:txBody>
          <a:bodyPr lIns="0" tIns="0" rIns="0" bIns="0" rtlCol="0" anchor="t">
            <a:spAutoFit/>
          </a:bodyPr>
          <a:lstStyle/>
          <a:p>
            <a:pPr algn="ctr">
              <a:lnSpc>
                <a:spcPts val="4801"/>
              </a:lnSpc>
            </a:pPr>
            <a:endParaRPr/>
          </a:p>
          <a:p>
            <a:pPr algn="ctr">
              <a:lnSpc>
                <a:spcPts val="4801"/>
              </a:lnSpc>
            </a:pPr>
            <a:r>
              <a:rPr lang="en-US" sz="3429" dirty="0">
                <a:solidFill>
                  <a:srgbClr val="000000"/>
                </a:solidFill>
                <a:latin typeface="Open Sans Bold"/>
              </a:rPr>
              <a:t>Refers to the way in which the researcher defines the variables under investigation. Operational definition are stated in such way by the investigator specifying how the study variables will be measured in the actual research situation.</a:t>
            </a:r>
          </a:p>
          <a:p>
            <a:pPr algn="ctr">
              <a:lnSpc>
                <a:spcPts val="4801"/>
              </a:lnSpc>
            </a:pPr>
            <a:endParaRPr/>
          </a:p>
          <a:p>
            <a:pPr algn="ctr">
              <a:lnSpc>
                <a:spcPts val="4801"/>
              </a:lnSpc>
              <a:spcBef>
                <a:spcPct val="0"/>
              </a:spcBef>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76748"/>
            <a:chOff x="0" y="0"/>
            <a:chExt cx="1415921" cy="652312"/>
          </a:xfrm>
        </p:grpSpPr>
        <p:sp>
          <p:nvSpPr>
            <p:cNvPr id="3" name="Freeform 3"/>
            <p:cNvSpPr/>
            <p:nvPr/>
          </p:nvSpPr>
          <p:spPr>
            <a:xfrm>
              <a:off x="0" y="0"/>
              <a:ext cx="1415933" cy="652312"/>
            </a:xfrm>
            <a:custGeom>
              <a:avLst/>
              <a:gdLst/>
              <a:ahLst/>
              <a:cxnLst/>
              <a:rect l="l" t="t" r="r" b="b"/>
              <a:pathLst>
                <a:path w="1415933" h="652312">
                  <a:moveTo>
                    <a:pt x="1123218" y="0"/>
                  </a:moveTo>
                  <a:lnTo>
                    <a:pt x="282407" y="0"/>
                  </a:lnTo>
                  <a:cubicBezTo>
                    <a:pt x="126426" y="0"/>
                    <a:pt x="0" y="123512"/>
                    <a:pt x="0" y="243811"/>
                  </a:cubicBezTo>
                  <a:cubicBezTo>
                    <a:pt x="0" y="327281"/>
                    <a:pt x="66279" y="422422"/>
                    <a:pt x="162037" y="466563"/>
                  </a:cubicBezTo>
                  <a:lnTo>
                    <a:pt x="162037" y="652312"/>
                  </a:lnTo>
                  <a:lnTo>
                    <a:pt x="353844" y="492845"/>
                  </a:lnTo>
                  <a:lnTo>
                    <a:pt x="1123218" y="492845"/>
                  </a:lnTo>
                  <a:cubicBezTo>
                    <a:pt x="1289484" y="492845"/>
                    <a:pt x="1415921" y="369332"/>
                    <a:pt x="1415921" y="243810"/>
                  </a:cubicBezTo>
                  <a:cubicBezTo>
                    <a:pt x="1415933" y="123512"/>
                    <a:pt x="1289484" y="0"/>
                    <a:pt x="1123218" y="0"/>
                  </a:cubicBezTo>
                  <a:close/>
                </a:path>
              </a:pathLst>
            </a:custGeom>
            <a:solidFill>
              <a:srgbClr val="FF914D"/>
            </a:solidFill>
          </p:spPr>
        </p:sp>
        <p:sp>
          <p:nvSpPr>
            <p:cNvPr id="4" name="TextBox 4"/>
            <p:cNvSpPr txBox="1"/>
            <p:nvPr/>
          </p:nvSpPr>
          <p:spPr>
            <a:xfrm>
              <a:off x="0" y="-38100"/>
              <a:ext cx="1415921" cy="499912"/>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6/ CONCEPT</a:t>
              </a:r>
            </a:p>
            <a:p>
              <a:pPr algn="ctr">
                <a:lnSpc>
                  <a:spcPts val="5599"/>
                </a:lnSpc>
              </a:pPr>
              <a:endParaRPr/>
            </a:p>
          </p:txBody>
        </p:sp>
      </p:grpSp>
      <p:grpSp>
        <p:nvGrpSpPr>
          <p:cNvPr id="5" name="Group 5"/>
          <p:cNvGrpSpPr/>
          <p:nvPr/>
        </p:nvGrpSpPr>
        <p:grpSpPr>
          <a:xfrm>
            <a:off x="1028700" y="2621011"/>
            <a:ext cx="16619163" cy="3555638"/>
            <a:chOff x="0" y="0"/>
            <a:chExt cx="4377064" cy="936464"/>
          </a:xfrm>
        </p:grpSpPr>
        <p:sp>
          <p:nvSpPr>
            <p:cNvPr id="6" name="Freeform 6"/>
            <p:cNvSpPr/>
            <p:nvPr/>
          </p:nvSpPr>
          <p:spPr>
            <a:xfrm>
              <a:off x="0" y="0"/>
              <a:ext cx="4377063" cy="936464"/>
            </a:xfrm>
            <a:custGeom>
              <a:avLst/>
              <a:gdLst/>
              <a:ahLst/>
              <a:cxnLst/>
              <a:rect l="l" t="t" r="r" b="b"/>
              <a:pathLst>
                <a:path w="4377063" h="936464">
                  <a:moveTo>
                    <a:pt x="4173863" y="0"/>
                  </a:moveTo>
                  <a:lnTo>
                    <a:pt x="0" y="0"/>
                  </a:lnTo>
                  <a:lnTo>
                    <a:pt x="0" y="936464"/>
                  </a:lnTo>
                  <a:lnTo>
                    <a:pt x="4173863" y="936464"/>
                  </a:lnTo>
                  <a:lnTo>
                    <a:pt x="4377063" y="468232"/>
                  </a:lnTo>
                  <a:lnTo>
                    <a:pt x="4173863" y="0"/>
                  </a:lnTo>
                  <a:close/>
                </a:path>
              </a:pathLst>
            </a:custGeom>
            <a:solidFill>
              <a:srgbClr val="FFFFFF"/>
            </a:solidFill>
          </p:spPr>
        </p:sp>
        <p:sp>
          <p:nvSpPr>
            <p:cNvPr id="7" name="TextBox 7"/>
            <p:cNvSpPr txBox="1"/>
            <p:nvPr/>
          </p:nvSpPr>
          <p:spPr>
            <a:xfrm>
              <a:off x="0" y="-47625"/>
              <a:ext cx="4262764" cy="984089"/>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346078" y="2690677"/>
            <a:ext cx="15192665" cy="4246765"/>
          </a:xfrm>
          <a:prstGeom prst="rect">
            <a:avLst/>
          </a:prstGeom>
        </p:spPr>
        <p:txBody>
          <a:bodyPr lIns="0" tIns="0" rIns="0" bIns="0" rtlCol="0" anchor="t">
            <a:spAutoFit/>
          </a:bodyPr>
          <a:lstStyle/>
          <a:p>
            <a:pPr algn="ctr">
              <a:lnSpc>
                <a:spcPts val="4801"/>
              </a:lnSpc>
            </a:pPr>
            <a:endParaRPr/>
          </a:p>
          <a:p>
            <a:pPr algn="ctr">
              <a:lnSpc>
                <a:spcPts val="4801"/>
              </a:lnSpc>
            </a:pPr>
            <a:r>
              <a:rPr lang="en-US" sz="3429" dirty="0">
                <a:solidFill>
                  <a:srgbClr val="000000"/>
                </a:solidFill>
                <a:latin typeface="Open Sans Bold"/>
              </a:rPr>
              <a:t>Refers to a mental idea of a</a:t>
            </a:r>
          </a:p>
          <a:p>
            <a:pPr algn="ctr">
              <a:lnSpc>
                <a:spcPts val="4801"/>
              </a:lnSpc>
            </a:pPr>
            <a:r>
              <a:rPr lang="en-US" sz="3429" dirty="0">
                <a:solidFill>
                  <a:srgbClr val="000000"/>
                </a:solidFill>
                <a:latin typeface="Open Sans Bold"/>
              </a:rPr>
              <a:t>phenomenon. Concepts are words or</a:t>
            </a:r>
          </a:p>
          <a:p>
            <a:pPr algn="ctr">
              <a:lnSpc>
                <a:spcPts val="4801"/>
              </a:lnSpc>
            </a:pPr>
            <a:r>
              <a:rPr lang="en-US" sz="3429" dirty="0">
                <a:solidFill>
                  <a:srgbClr val="000000"/>
                </a:solidFill>
                <a:latin typeface="Open Sans Bold"/>
              </a:rPr>
              <a:t>terms that symbolize some aspects of</a:t>
            </a:r>
          </a:p>
          <a:p>
            <a:pPr algn="ctr">
              <a:lnSpc>
                <a:spcPts val="4801"/>
              </a:lnSpc>
            </a:pPr>
            <a:r>
              <a:rPr lang="en-US" sz="3429" dirty="0">
                <a:solidFill>
                  <a:srgbClr val="000000"/>
                </a:solidFill>
                <a:latin typeface="Open Sans Bold"/>
              </a:rPr>
              <a:t>reality. E.g.. Love, pain.</a:t>
            </a:r>
          </a:p>
          <a:p>
            <a:pPr algn="ctr">
              <a:lnSpc>
                <a:spcPts val="4801"/>
              </a:lnSpc>
            </a:pPr>
            <a:endParaRPr/>
          </a:p>
          <a:p>
            <a:pPr algn="ctr">
              <a:lnSpc>
                <a:spcPts val="4801"/>
              </a:lnSpc>
              <a:spcBef>
                <a:spcPct val="0"/>
              </a:spcBef>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76748"/>
            <a:chOff x="0" y="0"/>
            <a:chExt cx="1415921" cy="652312"/>
          </a:xfrm>
        </p:grpSpPr>
        <p:sp>
          <p:nvSpPr>
            <p:cNvPr id="3" name="Freeform 3"/>
            <p:cNvSpPr/>
            <p:nvPr/>
          </p:nvSpPr>
          <p:spPr>
            <a:xfrm>
              <a:off x="0" y="0"/>
              <a:ext cx="1415933" cy="652312"/>
            </a:xfrm>
            <a:custGeom>
              <a:avLst/>
              <a:gdLst/>
              <a:ahLst/>
              <a:cxnLst/>
              <a:rect l="l" t="t" r="r" b="b"/>
              <a:pathLst>
                <a:path w="1415933" h="652312">
                  <a:moveTo>
                    <a:pt x="1123218" y="0"/>
                  </a:moveTo>
                  <a:lnTo>
                    <a:pt x="282407" y="0"/>
                  </a:lnTo>
                  <a:cubicBezTo>
                    <a:pt x="126426" y="0"/>
                    <a:pt x="0" y="123512"/>
                    <a:pt x="0" y="243811"/>
                  </a:cubicBezTo>
                  <a:cubicBezTo>
                    <a:pt x="0" y="327281"/>
                    <a:pt x="66279" y="422422"/>
                    <a:pt x="162037" y="466563"/>
                  </a:cubicBezTo>
                  <a:lnTo>
                    <a:pt x="162037" y="652312"/>
                  </a:lnTo>
                  <a:lnTo>
                    <a:pt x="353844" y="492845"/>
                  </a:lnTo>
                  <a:lnTo>
                    <a:pt x="1123218" y="492845"/>
                  </a:lnTo>
                  <a:cubicBezTo>
                    <a:pt x="1289484" y="492845"/>
                    <a:pt x="1415921" y="369332"/>
                    <a:pt x="1415921" y="243810"/>
                  </a:cubicBezTo>
                  <a:cubicBezTo>
                    <a:pt x="1415933" y="123512"/>
                    <a:pt x="1289484" y="0"/>
                    <a:pt x="1123218" y="0"/>
                  </a:cubicBezTo>
                  <a:close/>
                </a:path>
              </a:pathLst>
            </a:custGeom>
            <a:gradFill rotWithShape="1">
              <a:gsLst>
                <a:gs pos="0">
                  <a:srgbClr val="FFF7AD">
                    <a:alpha val="100000"/>
                  </a:srgbClr>
                </a:gs>
                <a:gs pos="100000">
                  <a:srgbClr val="FFA9F9">
                    <a:alpha val="100000"/>
                  </a:srgbClr>
                </a:gs>
              </a:gsLst>
              <a:lin ang="0"/>
            </a:gradFill>
          </p:spPr>
        </p:sp>
        <p:sp>
          <p:nvSpPr>
            <p:cNvPr id="4" name="TextBox 4"/>
            <p:cNvSpPr txBox="1"/>
            <p:nvPr/>
          </p:nvSpPr>
          <p:spPr>
            <a:xfrm>
              <a:off x="0" y="-38100"/>
              <a:ext cx="1415921" cy="499912"/>
            </a:xfrm>
            <a:prstGeom prst="rect">
              <a:avLst/>
            </a:prstGeom>
          </p:spPr>
          <p:txBody>
            <a:bodyPr lIns="50800" tIns="50800" rIns="50800" bIns="50800" rtlCol="0" anchor="ctr"/>
            <a:lstStyle/>
            <a:p>
              <a:pPr algn="ctr">
                <a:lnSpc>
                  <a:spcPts val="5599"/>
                </a:lnSpc>
              </a:pPr>
              <a:r>
                <a:rPr lang="en-US" sz="3999" dirty="0">
                  <a:solidFill>
                    <a:srgbClr val="000000"/>
                  </a:solidFill>
                  <a:latin typeface="Open Sans Bold"/>
                </a:rPr>
                <a:t>7/ CONSTRUCT</a:t>
              </a:r>
            </a:p>
            <a:p>
              <a:pPr algn="ctr">
                <a:lnSpc>
                  <a:spcPts val="5599"/>
                </a:lnSpc>
              </a:pPr>
              <a:endParaRPr/>
            </a:p>
          </p:txBody>
        </p:sp>
      </p:grpSp>
      <p:grpSp>
        <p:nvGrpSpPr>
          <p:cNvPr id="5" name="Group 5"/>
          <p:cNvGrpSpPr/>
          <p:nvPr/>
        </p:nvGrpSpPr>
        <p:grpSpPr>
          <a:xfrm>
            <a:off x="1028700" y="2621011"/>
            <a:ext cx="16820753" cy="4387197"/>
            <a:chOff x="0" y="0"/>
            <a:chExt cx="4430157" cy="1155476"/>
          </a:xfrm>
        </p:grpSpPr>
        <p:sp>
          <p:nvSpPr>
            <p:cNvPr id="6" name="Freeform 6"/>
            <p:cNvSpPr/>
            <p:nvPr/>
          </p:nvSpPr>
          <p:spPr>
            <a:xfrm>
              <a:off x="0" y="0"/>
              <a:ext cx="4430157" cy="1155476"/>
            </a:xfrm>
            <a:custGeom>
              <a:avLst/>
              <a:gdLst/>
              <a:ahLst/>
              <a:cxnLst/>
              <a:rect l="l" t="t" r="r" b="b"/>
              <a:pathLst>
                <a:path w="4430157" h="1155476">
                  <a:moveTo>
                    <a:pt x="4226957" y="0"/>
                  </a:moveTo>
                  <a:lnTo>
                    <a:pt x="0" y="0"/>
                  </a:lnTo>
                  <a:lnTo>
                    <a:pt x="0" y="1155476"/>
                  </a:lnTo>
                  <a:lnTo>
                    <a:pt x="4226957" y="1155476"/>
                  </a:lnTo>
                  <a:lnTo>
                    <a:pt x="4430157" y="577738"/>
                  </a:lnTo>
                  <a:lnTo>
                    <a:pt x="4226957" y="0"/>
                  </a:lnTo>
                  <a:close/>
                </a:path>
              </a:pathLst>
            </a:custGeom>
            <a:solidFill>
              <a:srgbClr val="FFFFFF"/>
            </a:solidFill>
          </p:spPr>
        </p:sp>
        <p:sp>
          <p:nvSpPr>
            <p:cNvPr id="7" name="TextBox 7"/>
            <p:cNvSpPr txBox="1"/>
            <p:nvPr/>
          </p:nvSpPr>
          <p:spPr>
            <a:xfrm>
              <a:off x="0" y="-47625"/>
              <a:ext cx="4315857" cy="1203101"/>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295339" y="2869081"/>
            <a:ext cx="16554114" cy="5465965"/>
          </a:xfrm>
          <a:prstGeom prst="rect">
            <a:avLst/>
          </a:prstGeom>
        </p:spPr>
        <p:txBody>
          <a:bodyPr lIns="0" tIns="0" rIns="0" bIns="0" rtlCol="0" anchor="t">
            <a:spAutoFit/>
          </a:bodyPr>
          <a:lstStyle/>
          <a:p>
            <a:pPr>
              <a:lnSpc>
                <a:spcPts val="4801"/>
              </a:lnSpc>
            </a:pPr>
            <a:r>
              <a:rPr lang="en-US" sz="3429" dirty="0">
                <a:solidFill>
                  <a:srgbClr val="000000"/>
                </a:solidFill>
                <a:latin typeface="Open Sans Bold"/>
              </a:rPr>
              <a:t>Is a highly abstract &amp; complex phenomenon (concept) which is denoted</a:t>
            </a:r>
          </a:p>
          <a:p>
            <a:pPr>
              <a:lnSpc>
                <a:spcPts val="4801"/>
              </a:lnSpc>
            </a:pPr>
            <a:r>
              <a:rPr lang="en-US" sz="3429" dirty="0">
                <a:solidFill>
                  <a:srgbClr val="000000"/>
                </a:solidFill>
                <a:latin typeface="Open Sans Bold"/>
              </a:rPr>
              <a:t> by a made up or constructed term.</a:t>
            </a:r>
          </a:p>
          <a:p>
            <a:pPr>
              <a:lnSpc>
                <a:spcPts val="4801"/>
              </a:lnSpc>
            </a:pPr>
            <a:r>
              <a:rPr lang="en-US" sz="3429" dirty="0">
                <a:solidFill>
                  <a:srgbClr val="000000"/>
                </a:solidFill>
                <a:latin typeface="Open Sans Bold"/>
              </a:rPr>
              <a:t>A construct term is used to indicate a phenomenon that cannot be directly</a:t>
            </a:r>
          </a:p>
          <a:p>
            <a:pPr>
              <a:lnSpc>
                <a:spcPts val="4801"/>
              </a:lnSpc>
            </a:pPr>
            <a:r>
              <a:rPr lang="en-US" sz="3429" dirty="0">
                <a:solidFill>
                  <a:srgbClr val="000000"/>
                </a:solidFill>
                <a:latin typeface="Open Sans Bold"/>
              </a:rPr>
              <a:t> observed but must be inferred by certain concrete or less abstract</a:t>
            </a:r>
          </a:p>
          <a:p>
            <a:pPr>
              <a:lnSpc>
                <a:spcPts val="4801"/>
              </a:lnSpc>
            </a:pPr>
            <a:r>
              <a:rPr lang="en-US" sz="3429" dirty="0">
                <a:solidFill>
                  <a:srgbClr val="000000"/>
                </a:solidFill>
                <a:latin typeface="Open Sans Bold"/>
              </a:rPr>
              <a:t>indicators of the phenomenon.</a:t>
            </a:r>
          </a:p>
          <a:p>
            <a:pPr>
              <a:lnSpc>
                <a:spcPts val="4801"/>
              </a:lnSpc>
            </a:pPr>
            <a:r>
              <a:rPr lang="en-US" sz="3429" dirty="0">
                <a:solidFill>
                  <a:srgbClr val="000000"/>
                </a:solidFill>
                <a:latin typeface="Open Sans Bold"/>
              </a:rPr>
              <a:t>E.g. self esteem.</a:t>
            </a:r>
          </a:p>
          <a:p>
            <a:pPr algn="ctr">
              <a:lnSpc>
                <a:spcPts val="4801"/>
              </a:lnSpc>
            </a:pPr>
            <a:endParaRPr/>
          </a:p>
          <a:p>
            <a:pPr algn="ctr">
              <a:lnSpc>
                <a:spcPts val="4801"/>
              </a:lnSpc>
            </a:pPr>
            <a:endParaRPr/>
          </a:p>
          <a:p>
            <a:pPr algn="ctr">
              <a:lnSpc>
                <a:spcPts val="4801"/>
              </a:lnSpc>
              <a:spcBef>
                <a:spcPct val="0"/>
              </a:spcBef>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814199"/>
            <a:ext cx="16820753" cy="4387197"/>
            <a:chOff x="0" y="0"/>
            <a:chExt cx="4430157" cy="1155476"/>
          </a:xfrm>
        </p:grpSpPr>
        <p:sp>
          <p:nvSpPr>
            <p:cNvPr id="3" name="Freeform 3"/>
            <p:cNvSpPr/>
            <p:nvPr/>
          </p:nvSpPr>
          <p:spPr>
            <a:xfrm>
              <a:off x="0" y="0"/>
              <a:ext cx="4430157" cy="1155476"/>
            </a:xfrm>
            <a:custGeom>
              <a:avLst/>
              <a:gdLst/>
              <a:ahLst/>
              <a:cxnLst/>
              <a:rect l="l" t="t" r="r" b="b"/>
              <a:pathLst>
                <a:path w="4430157" h="1155476">
                  <a:moveTo>
                    <a:pt x="4226957" y="0"/>
                  </a:moveTo>
                  <a:lnTo>
                    <a:pt x="0" y="0"/>
                  </a:lnTo>
                  <a:lnTo>
                    <a:pt x="0" y="1155476"/>
                  </a:lnTo>
                  <a:lnTo>
                    <a:pt x="4226957" y="1155476"/>
                  </a:lnTo>
                  <a:lnTo>
                    <a:pt x="4430157" y="577738"/>
                  </a:lnTo>
                  <a:lnTo>
                    <a:pt x="4226957" y="0"/>
                  </a:lnTo>
                  <a:close/>
                </a:path>
              </a:pathLst>
            </a:custGeom>
            <a:solidFill>
              <a:srgbClr val="FFFFFF"/>
            </a:solidFill>
          </p:spPr>
        </p:sp>
        <p:sp>
          <p:nvSpPr>
            <p:cNvPr id="4" name="TextBox 4"/>
            <p:cNvSpPr txBox="1"/>
            <p:nvPr/>
          </p:nvSpPr>
          <p:spPr>
            <a:xfrm>
              <a:off x="0" y="-47625"/>
              <a:ext cx="4315857" cy="1203101"/>
            </a:xfrm>
            <a:prstGeom prst="rect">
              <a:avLst/>
            </a:prstGeom>
          </p:spPr>
          <p:txBody>
            <a:bodyPr lIns="50800" tIns="50800" rIns="50800" bIns="50800" rtlCol="0" anchor="ctr"/>
            <a:lstStyle/>
            <a:p>
              <a:pPr algn="ctr">
                <a:lnSpc>
                  <a:spcPts val="3401"/>
                </a:lnSpc>
              </a:pPr>
              <a:endParaRPr/>
            </a:p>
          </p:txBody>
        </p:sp>
      </p:grpSp>
      <p:sp>
        <p:nvSpPr>
          <p:cNvPr id="5" name="TextBox 5"/>
          <p:cNvSpPr txBox="1"/>
          <p:nvPr/>
        </p:nvSpPr>
        <p:spPr>
          <a:xfrm>
            <a:off x="2103620" y="2962690"/>
            <a:ext cx="11938866" cy="4246765"/>
          </a:xfrm>
          <a:prstGeom prst="rect">
            <a:avLst/>
          </a:prstGeom>
        </p:spPr>
        <p:txBody>
          <a:bodyPr lIns="0" tIns="0" rIns="0" bIns="0" rtlCol="0" anchor="t">
            <a:spAutoFit/>
          </a:bodyPr>
          <a:lstStyle/>
          <a:p>
            <a:pPr algn="ctr">
              <a:lnSpc>
                <a:spcPts val="4801"/>
              </a:lnSpc>
              <a:spcBef>
                <a:spcPct val="0"/>
              </a:spcBef>
            </a:pPr>
            <a:r>
              <a:rPr lang="en-US" sz="3429" dirty="0">
                <a:solidFill>
                  <a:srgbClr val="000000"/>
                </a:solidFill>
                <a:latin typeface="Open Sans Bold"/>
              </a:rPr>
              <a:t>• </a:t>
            </a:r>
            <a:r>
              <a:rPr lang="en-US" sz="3429" dirty="0" err="1">
                <a:solidFill>
                  <a:srgbClr val="000000"/>
                </a:solidFill>
                <a:latin typeface="Open Sans Bold"/>
              </a:rPr>
              <a:t>Interrelatedor</a:t>
            </a:r>
            <a:r>
              <a:rPr lang="en-US" sz="3429" dirty="0">
                <a:solidFill>
                  <a:srgbClr val="000000"/>
                </a:solidFill>
                <a:latin typeface="Open Sans Bold"/>
              </a:rPr>
              <a:t> concepts or</a:t>
            </a:r>
          </a:p>
          <a:p>
            <a:pPr algn="ctr">
              <a:lnSpc>
                <a:spcPts val="4801"/>
              </a:lnSpc>
              <a:spcBef>
                <a:spcPct val="0"/>
              </a:spcBef>
            </a:pPr>
            <a:r>
              <a:rPr lang="en-US" sz="3429" dirty="0">
                <a:solidFill>
                  <a:srgbClr val="000000"/>
                </a:solidFill>
                <a:latin typeface="Open Sans Bold"/>
              </a:rPr>
              <a:t>abstractions that are assembled</a:t>
            </a:r>
          </a:p>
          <a:p>
            <a:pPr algn="ctr">
              <a:lnSpc>
                <a:spcPts val="4801"/>
              </a:lnSpc>
              <a:spcBef>
                <a:spcPct val="0"/>
              </a:spcBef>
            </a:pPr>
            <a:r>
              <a:rPr lang="en-US" sz="3429" dirty="0">
                <a:solidFill>
                  <a:srgbClr val="000000"/>
                </a:solidFill>
                <a:latin typeface="Open Sans Bold"/>
              </a:rPr>
              <a:t>together in some rational scheme by virtue of their relevance to a common theme. It is also referred to as theoretical framework.</a:t>
            </a:r>
          </a:p>
          <a:p>
            <a:pPr algn="ctr">
              <a:lnSpc>
                <a:spcPts val="4801"/>
              </a:lnSpc>
              <a:spcBef>
                <a:spcPct val="0"/>
              </a:spcBef>
            </a:pPr>
            <a:endParaRPr/>
          </a:p>
          <a:p>
            <a:pPr algn="ctr">
              <a:lnSpc>
                <a:spcPts val="4801"/>
              </a:lnSpc>
              <a:spcBef>
                <a:spcPct val="0"/>
              </a:spcBef>
            </a:pPr>
            <a:endParaRPr/>
          </a:p>
        </p:txBody>
      </p:sp>
      <p:grpSp>
        <p:nvGrpSpPr>
          <p:cNvPr id="6" name="Group 6"/>
          <p:cNvGrpSpPr/>
          <p:nvPr/>
        </p:nvGrpSpPr>
        <p:grpSpPr>
          <a:xfrm>
            <a:off x="4643406" y="33040"/>
            <a:ext cx="8979499" cy="2753006"/>
            <a:chOff x="0" y="0"/>
            <a:chExt cx="2364971" cy="837952"/>
          </a:xfrm>
        </p:grpSpPr>
        <p:sp>
          <p:nvSpPr>
            <p:cNvPr id="7" name="Freeform 7"/>
            <p:cNvSpPr/>
            <p:nvPr/>
          </p:nvSpPr>
          <p:spPr>
            <a:xfrm>
              <a:off x="0" y="0"/>
              <a:ext cx="2364982" cy="837952"/>
            </a:xfrm>
            <a:custGeom>
              <a:avLst/>
              <a:gdLst/>
              <a:ahLst/>
              <a:cxnLst/>
              <a:rect l="l" t="t" r="r" b="b"/>
              <a:pathLst>
                <a:path w="2364982" h="837952">
                  <a:moveTo>
                    <a:pt x="2056100" y="0"/>
                  </a:moveTo>
                  <a:lnTo>
                    <a:pt x="282407" y="0"/>
                  </a:lnTo>
                  <a:cubicBezTo>
                    <a:pt x="126426" y="0"/>
                    <a:pt x="0" y="123512"/>
                    <a:pt x="0" y="344877"/>
                  </a:cubicBezTo>
                  <a:cubicBezTo>
                    <a:pt x="0" y="512921"/>
                    <a:pt x="66279" y="608061"/>
                    <a:pt x="162037" y="652203"/>
                  </a:cubicBezTo>
                  <a:lnTo>
                    <a:pt x="162037" y="837952"/>
                  </a:lnTo>
                  <a:lnTo>
                    <a:pt x="353844" y="678484"/>
                  </a:lnTo>
                  <a:lnTo>
                    <a:pt x="2056100" y="678484"/>
                  </a:lnTo>
                  <a:cubicBezTo>
                    <a:pt x="2238534" y="678484"/>
                    <a:pt x="2364971" y="554972"/>
                    <a:pt x="2364971" y="344846"/>
                  </a:cubicBezTo>
                  <a:cubicBezTo>
                    <a:pt x="2364982" y="123512"/>
                    <a:pt x="2238534" y="0"/>
                    <a:pt x="2056100" y="0"/>
                  </a:cubicBezTo>
                  <a:close/>
                </a:path>
              </a:pathLst>
            </a:custGeom>
            <a:solidFill>
              <a:srgbClr val="00BF63"/>
            </a:solidFill>
          </p:spPr>
        </p:sp>
        <p:sp>
          <p:nvSpPr>
            <p:cNvPr id="8" name="TextBox 8"/>
            <p:cNvSpPr txBox="1"/>
            <p:nvPr/>
          </p:nvSpPr>
          <p:spPr>
            <a:xfrm>
              <a:off x="0" y="-38100"/>
              <a:ext cx="2364971" cy="685552"/>
            </a:xfrm>
            <a:prstGeom prst="rect">
              <a:avLst/>
            </a:prstGeom>
          </p:spPr>
          <p:txBody>
            <a:bodyPr lIns="50800" tIns="50800" rIns="50800" bIns="50800" rtlCol="0" anchor="ctr"/>
            <a:lstStyle/>
            <a:p>
              <a:pPr algn="ctr">
                <a:lnSpc>
                  <a:spcPts val="5599"/>
                </a:lnSpc>
              </a:pPr>
              <a:r>
                <a:rPr lang="en-US" sz="3999" dirty="0">
                  <a:solidFill>
                    <a:srgbClr val="000000"/>
                  </a:solidFill>
                  <a:latin typeface="Open Sans Bold"/>
                </a:rPr>
                <a:t>9/ CONCEPTUAL FRAMEWORK</a:t>
              </a:r>
            </a:p>
            <a:p>
              <a:pPr algn="ctr">
                <a:lnSpc>
                  <a:spcPts val="5599"/>
                </a:lnSpc>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76748"/>
            <a:chOff x="0" y="0"/>
            <a:chExt cx="1415921" cy="652312"/>
          </a:xfrm>
        </p:grpSpPr>
        <p:sp>
          <p:nvSpPr>
            <p:cNvPr id="3" name="Freeform 3"/>
            <p:cNvSpPr/>
            <p:nvPr/>
          </p:nvSpPr>
          <p:spPr>
            <a:xfrm>
              <a:off x="0" y="0"/>
              <a:ext cx="1415933" cy="652312"/>
            </a:xfrm>
            <a:custGeom>
              <a:avLst/>
              <a:gdLst/>
              <a:ahLst/>
              <a:cxnLst/>
              <a:rect l="l" t="t" r="r" b="b"/>
              <a:pathLst>
                <a:path w="1415933" h="652312">
                  <a:moveTo>
                    <a:pt x="1123218" y="0"/>
                  </a:moveTo>
                  <a:lnTo>
                    <a:pt x="282407" y="0"/>
                  </a:lnTo>
                  <a:cubicBezTo>
                    <a:pt x="126426" y="0"/>
                    <a:pt x="0" y="123512"/>
                    <a:pt x="0" y="243811"/>
                  </a:cubicBezTo>
                  <a:cubicBezTo>
                    <a:pt x="0" y="327281"/>
                    <a:pt x="66279" y="422422"/>
                    <a:pt x="162037" y="466563"/>
                  </a:cubicBezTo>
                  <a:lnTo>
                    <a:pt x="162037" y="652312"/>
                  </a:lnTo>
                  <a:lnTo>
                    <a:pt x="353844" y="492845"/>
                  </a:lnTo>
                  <a:lnTo>
                    <a:pt x="1123218" y="492845"/>
                  </a:lnTo>
                  <a:cubicBezTo>
                    <a:pt x="1289484" y="492845"/>
                    <a:pt x="1415921" y="369332"/>
                    <a:pt x="1415921" y="243810"/>
                  </a:cubicBezTo>
                  <a:cubicBezTo>
                    <a:pt x="1415933" y="123512"/>
                    <a:pt x="1289484" y="0"/>
                    <a:pt x="1123218" y="0"/>
                  </a:cubicBezTo>
                  <a:close/>
                </a:path>
              </a:pathLst>
            </a:custGeom>
            <a:gradFill rotWithShape="1">
              <a:gsLst>
                <a:gs pos="0">
                  <a:srgbClr val="A6A6A6">
                    <a:alpha val="100000"/>
                  </a:srgbClr>
                </a:gs>
                <a:gs pos="100000">
                  <a:srgbClr val="FFFFFF">
                    <a:alpha val="100000"/>
                  </a:srgbClr>
                </a:gs>
              </a:gsLst>
              <a:lin ang="0"/>
            </a:gradFill>
          </p:spPr>
        </p:sp>
        <p:sp>
          <p:nvSpPr>
            <p:cNvPr id="4" name="TextBox 4"/>
            <p:cNvSpPr txBox="1"/>
            <p:nvPr/>
          </p:nvSpPr>
          <p:spPr>
            <a:xfrm>
              <a:off x="0" y="-38100"/>
              <a:ext cx="1415921" cy="499912"/>
            </a:xfrm>
            <a:prstGeom prst="rect">
              <a:avLst/>
            </a:prstGeom>
          </p:spPr>
          <p:txBody>
            <a:bodyPr lIns="50800" tIns="50800" rIns="50800" bIns="50800" rtlCol="0" anchor="ctr"/>
            <a:lstStyle/>
            <a:p>
              <a:pPr algn="ctr">
                <a:lnSpc>
                  <a:spcPts val="5599"/>
                </a:lnSpc>
              </a:pPr>
              <a:r>
                <a:rPr lang="en-US" sz="3999" dirty="0">
                  <a:solidFill>
                    <a:srgbClr val="000000"/>
                  </a:solidFill>
                  <a:latin typeface="Open Sans Bold"/>
                </a:rPr>
                <a:t>10/ ASSUMPTION</a:t>
              </a:r>
            </a:p>
            <a:p>
              <a:pPr algn="ctr">
                <a:lnSpc>
                  <a:spcPts val="5599"/>
                </a:lnSpc>
              </a:pPr>
              <a:endParaRPr/>
            </a:p>
          </p:txBody>
        </p:sp>
      </p:grpSp>
      <p:grpSp>
        <p:nvGrpSpPr>
          <p:cNvPr id="5" name="Group 5"/>
          <p:cNvGrpSpPr/>
          <p:nvPr/>
        </p:nvGrpSpPr>
        <p:grpSpPr>
          <a:xfrm>
            <a:off x="1028700" y="2621011"/>
            <a:ext cx="16820753" cy="2320899"/>
            <a:chOff x="0" y="0"/>
            <a:chExt cx="4430157" cy="611266"/>
          </a:xfrm>
        </p:grpSpPr>
        <p:sp>
          <p:nvSpPr>
            <p:cNvPr id="6" name="Freeform 6"/>
            <p:cNvSpPr/>
            <p:nvPr/>
          </p:nvSpPr>
          <p:spPr>
            <a:xfrm>
              <a:off x="0" y="0"/>
              <a:ext cx="4430157" cy="611266"/>
            </a:xfrm>
            <a:custGeom>
              <a:avLst/>
              <a:gdLst/>
              <a:ahLst/>
              <a:cxnLst/>
              <a:rect l="l" t="t" r="r" b="b"/>
              <a:pathLst>
                <a:path w="4430157" h="611266">
                  <a:moveTo>
                    <a:pt x="4226957" y="0"/>
                  </a:moveTo>
                  <a:lnTo>
                    <a:pt x="0" y="0"/>
                  </a:lnTo>
                  <a:lnTo>
                    <a:pt x="0" y="611266"/>
                  </a:lnTo>
                  <a:lnTo>
                    <a:pt x="4226957" y="611266"/>
                  </a:lnTo>
                  <a:lnTo>
                    <a:pt x="4430157" y="305633"/>
                  </a:lnTo>
                  <a:lnTo>
                    <a:pt x="4226957" y="0"/>
                  </a:lnTo>
                  <a:close/>
                </a:path>
              </a:pathLst>
            </a:custGeom>
            <a:solidFill>
              <a:srgbClr val="FFFFFF"/>
            </a:solidFill>
          </p:spPr>
        </p:sp>
        <p:sp>
          <p:nvSpPr>
            <p:cNvPr id="7" name="TextBox 7"/>
            <p:cNvSpPr txBox="1"/>
            <p:nvPr/>
          </p:nvSpPr>
          <p:spPr>
            <a:xfrm>
              <a:off x="0" y="-47625"/>
              <a:ext cx="4315857" cy="658891"/>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2078421" y="2974694"/>
            <a:ext cx="11938866" cy="1808365"/>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 Basic principle that is being true on the basis of logic or reason, without proof or verification.</a:t>
            </a:r>
          </a:p>
          <a:p>
            <a:pPr algn="ctr">
              <a:lnSpc>
                <a:spcPts val="4801"/>
              </a:lnSpc>
              <a:spcBef>
                <a:spcPct val="0"/>
              </a:spcBef>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76748"/>
            <a:chOff x="0" y="0"/>
            <a:chExt cx="1415921" cy="652312"/>
          </a:xfrm>
        </p:grpSpPr>
        <p:sp>
          <p:nvSpPr>
            <p:cNvPr id="3" name="Freeform 3"/>
            <p:cNvSpPr/>
            <p:nvPr/>
          </p:nvSpPr>
          <p:spPr>
            <a:xfrm>
              <a:off x="0" y="0"/>
              <a:ext cx="1415933" cy="652312"/>
            </a:xfrm>
            <a:custGeom>
              <a:avLst/>
              <a:gdLst/>
              <a:ahLst/>
              <a:cxnLst/>
              <a:rect l="l" t="t" r="r" b="b"/>
              <a:pathLst>
                <a:path w="1415933" h="652312">
                  <a:moveTo>
                    <a:pt x="1123218" y="0"/>
                  </a:moveTo>
                  <a:lnTo>
                    <a:pt x="282407" y="0"/>
                  </a:lnTo>
                  <a:cubicBezTo>
                    <a:pt x="126426" y="0"/>
                    <a:pt x="0" y="123512"/>
                    <a:pt x="0" y="243811"/>
                  </a:cubicBezTo>
                  <a:cubicBezTo>
                    <a:pt x="0" y="327281"/>
                    <a:pt x="66279" y="422422"/>
                    <a:pt x="162037" y="466563"/>
                  </a:cubicBezTo>
                  <a:lnTo>
                    <a:pt x="162037" y="652312"/>
                  </a:lnTo>
                  <a:lnTo>
                    <a:pt x="353844" y="492845"/>
                  </a:lnTo>
                  <a:lnTo>
                    <a:pt x="1123218" y="492845"/>
                  </a:lnTo>
                  <a:cubicBezTo>
                    <a:pt x="1289484" y="492845"/>
                    <a:pt x="1415921" y="369332"/>
                    <a:pt x="1415921" y="243810"/>
                  </a:cubicBezTo>
                  <a:cubicBezTo>
                    <a:pt x="1415933" y="123512"/>
                    <a:pt x="1289484" y="0"/>
                    <a:pt x="1123218" y="0"/>
                  </a:cubicBezTo>
                  <a:close/>
                </a:path>
              </a:pathLst>
            </a:custGeom>
            <a:gradFill rotWithShape="1">
              <a:gsLst>
                <a:gs pos="0">
                  <a:srgbClr val="A6A6A6">
                    <a:alpha val="100000"/>
                  </a:srgbClr>
                </a:gs>
                <a:gs pos="100000">
                  <a:srgbClr val="FFFFFF">
                    <a:alpha val="100000"/>
                  </a:srgbClr>
                </a:gs>
              </a:gsLst>
              <a:lin ang="0"/>
            </a:gradFill>
          </p:spPr>
        </p:sp>
        <p:sp>
          <p:nvSpPr>
            <p:cNvPr id="4" name="TextBox 4"/>
            <p:cNvSpPr txBox="1"/>
            <p:nvPr/>
          </p:nvSpPr>
          <p:spPr>
            <a:xfrm>
              <a:off x="0" y="-38100"/>
              <a:ext cx="1415921" cy="499912"/>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11/ HYPOTHESIS</a:t>
              </a:r>
            </a:p>
            <a:p>
              <a:pPr algn="ctr">
                <a:lnSpc>
                  <a:spcPts val="5599"/>
                </a:lnSpc>
              </a:pPr>
              <a:endParaRPr/>
            </a:p>
          </p:txBody>
        </p:sp>
      </p:grpSp>
      <p:grpSp>
        <p:nvGrpSpPr>
          <p:cNvPr id="5" name="Group 5"/>
          <p:cNvGrpSpPr/>
          <p:nvPr/>
        </p:nvGrpSpPr>
        <p:grpSpPr>
          <a:xfrm>
            <a:off x="1028700" y="2621011"/>
            <a:ext cx="16820753" cy="3555638"/>
            <a:chOff x="0" y="0"/>
            <a:chExt cx="4430157" cy="936464"/>
          </a:xfrm>
        </p:grpSpPr>
        <p:sp>
          <p:nvSpPr>
            <p:cNvPr id="6" name="Freeform 6"/>
            <p:cNvSpPr/>
            <p:nvPr/>
          </p:nvSpPr>
          <p:spPr>
            <a:xfrm>
              <a:off x="0" y="0"/>
              <a:ext cx="4430157" cy="936464"/>
            </a:xfrm>
            <a:custGeom>
              <a:avLst/>
              <a:gdLst/>
              <a:ahLst/>
              <a:cxnLst/>
              <a:rect l="l" t="t" r="r" b="b"/>
              <a:pathLst>
                <a:path w="4430157" h="936464">
                  <a:moveTo>
                    <a:pt x="4226957" y="0"/>
                  </a:moveTo>
                  <a:lnTo>
                    <a:pt x="0" y="0"/>
                  </a:lnTo>
                  <a:lnTo>
                    <a:pt x="0" y="936464"/>
                  </a:lnTo>
                  <a:lnTo>
                    <a:pt x="4226957" y="936464"/>
                  </a:lnTo>
                  <a:lnTo>
                    <a:pt x="4430157" y="468232"/>
                  </a:lnTo>
                  <a:lnTo>
                    <a:pt x="4226957" y="0"/>
                  </a:lnTo>
                  <a:close/>
                </a:path>
              </a:pathLst>
            </a:custGeom>
            <a:solidFill>
              <a:srgbClr val="FFFFFF"/>
            </a:solidFill>
          </p:spPr>
        </p:sp>
        <p:sp>
          <p:nvSpPr>
            <p:cNvPr id="7" name="TextBox 7"/>
            <p:cNvSpPr txBox="1"/>
            <p:nvPr/>
          </p:nvSpPr>
          <p:spPr>
            <a:xfrm>
              <a:off x="0" y="-47625"/>
              <a:ext cx="4315857" cy="984089"/>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2078421" y="2974694"/>
            <a:ext cx="11938866" cy="3027565"/>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A statement of the predicted</a:t>
            </a:r>
          </a:p>
          <a:p>
            <a:pPr algn="ctr">
              <a:lnSpc>
                <a:spcPts val="4801"/>
              </a:lnSpc>
            </a:pPr>
            <a:r>
              <a:rPr lang="en-US" sz="3429" dirty="0">
                <a:solidFill>
                  <a:srgbClr val="000000"/>
                </a:solidFill>
                <a:latin typeface="Open Sans Bold"/>
              </a:rPr>
              <a:t>relationship between two or</a:t>
            </a:r>
          </a:p>
          <a:p>
            <a:pPr algn="ctr">
              <a:lnSpc>
                <a:spcPts val="4801"/>
              </a:lnSpc>
            </a:pPr>
            <a:r>
              <a:rPr lang="en-US" sz="3429" dirty="0">
                <a:solidFill>
                  <a:srgbClr val="000000"/>
                </a:solidFill>
                <a:latin typeface="Open Sans Bold"/>
              </a:rPr>
              <a:t>more variables in a research study; an educated or calculated guess by the researcher.</a:t>
            </a:r>
          </a:p>
          <a:p>
            <a:pPr algn="ctr">
              <a:lnSpc>
                <a:spcPts val="4801"/>
              </a:lnSpc>
              <a:spcBef>
                <a:spcPct val="0"/>
              </a:spcBef>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76748"/>
            <a:chOff x="0" y="0"/>
            <a:chExt cx="1415921" cy="652312"/>
          </a:xfrm>
        </p:grpSpPr>
        <p:sp>
          <p:nvSpPr>
            <p:cNvPr id="3" name="Freeform 3"/>
            <p:cNvSpPr/>
            <p:nvPr/>
          </p:nvSpPr>
          <p:spPr>
            <a:xfrm>
              <a:off x="0" y="0"/>
              <a:ext cx="1415933" cy="652312"/>
            </a:xfrm>
            <a:custGeom>
              <a:avLst/>
              <a:gdLst/>
              <a:ahLst/>
              <a:cxnLst/>
              <a:rect l="l" t="t" r="r" b="b"/>
              <a:pathLst>
                <a:path w="1415933" h="652312">
                  <a:moveTo>
                    <a:pt x="1123218" y="0"/>
                  </a:moveTo>
                  <a:lnTo>
                    <a:pt x="282407" y="0"/>
                  </a:lnTo>
                  <a:cubicBezTo>
                    <a:pt x="126426" y="0"/>
                    <a:pt x="0" y="123512"/>
                    <a:pt x="0" y="243811"/>
                  </a:cubicBezTo>
                  <a:cubicBezTo>
                    <a:pt x="0" y="327281"/>
                    <a:pt x="66279" y="422422"/>
                    <a:pt x="162037" y="466563"/>
                  </a:cubicBezTo>
                  <a:lnTo>
                    <a:pt x="162037" y="652312"/>
                  </a:lnTo>
                  <a:lnTo>
                    <a:pt x="353844" y="492845"/>
                  </a:lnTo>
                  <a:lnTo>
                    <a:pt x="1123218" y="492845"/>
                  </a:lnTo>
                  <a:cubicBezTo>
                    <a:pt x="1289484" y="492845"/>
                    <a:pt x="1415921" y="369332"/>
                    <a:pt x="1415921" y="243810"/>
                  </a:cubicBezTo>
                  <a:cubicBezTo>
                    <a:pt x="1415933" y="123512"/>
                    <a:pt x="1289484" y="0"/>
                    <a:pt x="1123218" y="0"/>
                  </a:cubicBezTo>
                  <a:close/>
                </a:path>
              </a:pathLst>
            </a:custGeom>
            <a:solidFill>
              <a:srgbClr val="FFBD59"/>
            </a:solidFill>
          </p:spPr>
        </p:sp>
        <p:sp>
          <p:nvSpPr>
            <p:cNvPr id="4" name="TextBox 4"/>
            <p:cNvSpPr txBox="1"/>
            <p:nvPr/>
          </p:nvSpPr>
          <p:spPr>
            <a:xfrm>
              <a:off x="0" y="-38100"/>
              <a:ext cx="1415921" cy="499912"/>
            </a:xfrm>
            <a:prstGeom prst="rect">
              <a:avLst/>
            </a:prstGeom>
          </p:spPr>
          <p:txBody>
            <a:bodyPr lIns="50800" tIns="50800" rIns="50800" bIns="50800" rtlCol="0" anchor="ctr"/>
            <a:lstStyle/>
            <a:p>
              <a:pPr algn="ctr">
                <a:lnSpc>
                  <a:spcPts val="5599"/>
                </a:lnSpc>
              </a:pPr>
              <a:r>
                <a:rPr lang="en-US" sz="3999" dirty="0">
                  <a:solidFill>
                    <a:srgbClr val="000000"/>
                  </a:solidFill>
                  <a:latin typeface="Open Sans Bold"/>
                </a:rPr>
                <a:t>12/ LITERATURE</a:t>
              </a:r>
            </a:p>
            <a:p>
              <a:pPr algn="ctr">
                <a:lnSpc>
                  <a:spcPts val="5599"/>
                </a:lnSpc>
              </a:pPr>
              <a:r>
                <a:rPr lang="en-US" sz="3999" dirty="0">
                  <a:solidFill>
                    <a:srgbClr val="000000"/>
                  </a:solidFill>
                  <a:latin typeface="Open Sans Bold"/>
                </a:rPr>
                <a:t>REVIEW</a:t>
              </a:r>
            </a:p>
          </p:txBody>
        </p:sp>
      </p:grpSp>
      <p:grpSp>
        <p:nvGrpSpPr>
          <p:cNvPr id="5" name="Group 5"/>
          <p:cNvGrpSpPr/>
          <p:nvPr/>
        </p:nvGrpSpPr>
        <p:grpSpPr>
          <a:xfrm>
            <a:off x="1028700" y="2621011"/>
            <a:ext cx="16820753" cy="3555638"/>
            <a:chOff x="0" y="0"/>
            <a:chExt cx="4430157" cy="936464"/>
          </a:xfrm>
        </p:grpSpPr>
        <p:sp>
          <p:nvSpPr>
            <p:cNvPr id="6" name="Freeform 6"/>
            <p:cNvSpPr/>
            <p:nvPr/>
          </p:nvSpPr>
          <p:spPr>
            <a:xfrm>
              <a:off x="0" y="0"/>
              <a:ext cx="4430157" cy="936464"/>
            </a:xfrm>
            <a:custGeom>
              <a:avLst/>
              <a:gdLst/>
              <a:ahLst/>
              <a:cxnLst/>
              <a:rect l="l" t="t" r="r" b="b"/>
              <a:pathLst>
                <a:path w="4430157" h="936464">
                  <a:moveTo>
                    <a:pt x="4226957" y="0"/>
                  </a:moveTo>
                  <a:lnTo>
                    <a:pt x="0" y="0"/>
                  </a:lnTo>
                  <a:lnTo>
                    <a:pt x="0" y="936464"/>
                  </a:lnTo>
                  <a:lnTo>
                    <a:pt x="4226957" y="936464"/>
                  </a:lnTo>
                  <a:lnTo>
                    <a:pt x="4430157" y="468232"/>
                  </a:lnTo>
                  <a:lnTo>
                    <a:pt x="4226957" y="0"/>
                  </a:lnTo>
                  <a:close/>
                </a:path>
              </a:pathLst>
            </a:custGeom>
            <a:solidFill>
              <a:srgbClr val="FFFFFF"/>
            </a:solidFill>
          </p:spPr>
        </p:sp>
        <p:sp>
          <p:nvSpPr>
            <p:cNvPr id="7" name="TextBox 7"/>
            <p:cNvSpPr txBox="1"/>
            <p:nvPr/>
          </p:nvSpPr>
          <p:spPr>
            <a:xfrm>
              <a:off x="0" y="-47625"/>
              <a:ext cx="4315857" cy="984089"/>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2078421" y="2974694"/>
            <a:ext cx="11938866" cy="3027565"/>
          </a:xfrm>
          <a:prstGeom prst="rect">
            <a:avLst/>
          </a:prstGeom>
        </p:spPr>
        <p:txBody>
          <a:bodyPr lIns="0" tIns="0" rIns="0" bIns="0" rtlCol="0" anchor="t">
            <a:spAutoFit/>
          </a:bodyPr>
          <a:lstStyle/>
          <a:p>
            <a:pPr algn="ctr">
              <a:lnSpc>
                <a:spcPts val="4801"/>
              </a:lnSpc>
            </a:pPr>
            <a:r>
              <a:rPr lang="en-US" sz="3429">
                <a:solidFill>
                  <a:srgbClr val="000000"/>
                </a:solidFill>
                <a:latin typeface="Open Sans Bold"/>
              </a:rPr>
              <a:t>• A critical summary or research on a topic of interest, generally prepared to put a research problem in context or to identify gaps and weaknesses in prior studies so as to justify a new investigation.</a:t>
            </a:r>
          </a:p>
          <a:p>
            <a:pPr algn="ctr">
              <a:lnSpc>
                <a:spcPts val="4801"/>
              </a:lnSpc>
              <a:spcBef>
                <a:spcPct val="0"/>
              </a:spcBef>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3F76"/>
        </a:solidFill>
        <a:effectLst/>
      </p:bgPr>
    </p:bg>
    <p:spTree>
      <p:nvGrpSpPr>
        <p:cNvPr id="1" name=""/>
        <p:cNvGrpSpPr/>
        <p:nvPr/>
      </p:nvGrpSpPr>
      <p:grpSpPr>
        <a:xfrm>
          <a:off x="0" y="0"/>
          <a:ext cx="0" cy="0"/>
          <a:chOff x="0" y="0"/>
          <a:chExt cx="0" cy="0"/>
        </a:xfrm>
      </p:grpSpPr>
      <p:sp>
        <p:nvSpPr>
          <p:cNvPr id="2" name="Freeform 2"/>
          <p:cNvSpPr/>
          <p:nvPr/>
        </p:nvSpPr>
        <p:spPr>
          <a:xfrm>
            <a:off x="7887994" y="1028700"/>
            <a:ext cx="1881199" cy="1267458"/>
          </a:xfrm>
          <a:custGeom>
            <a:avLst/>
            <a:gdLst/>
            <a:ahLst/>
            <a:cxnLst/>
            <a:rect l="l" t="t" r="r" b="b"/>
            <a:pathLst>
              <a:path w="1881199" h="1267458">
                <a:moveTo>
                  <a:pt x="0" y="0"/>
                </a:moveTo>
                <a:lnTo>
                  <a:pt x="1881199" y="0"/>
                </a:lnTo>
                <a:lnTo>
                  <a:pt x="1881199" y="1267458"/>
                </a:lnTo>
                <a:lnTo>
                  <a:pt x="0" y="12674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735198" y="3911768"/>
            <a:ext cx="13654115" cy="3209104"/>
            <a:chOff x="0" y="0"/>
            <a:chExt cx="4794861" cy="1126928"/>
          </a:xfrm>
        </p:grpSpPr>
        <p:sp>
          <p:nvSpPr>
            <p:cNvPr id="4" name="Freeform 4"/>
            <p:cNvSpPr/>
            <p:nvPr/>
          </p:nvSpPr>
          <p:spPr>
            <a:xfrm>
              <a:off x="0" y="0"/>
              <a:ext cx="4794861" cy="1126928"/>
            </a:xfrm>
            <a:custGeom>
              <a:avLst/>
              <a:gdLst/>
              <a:ahLst/>
              <a:cxnLst/>
              <a:rect l="l" t="t" r="r" b="b"/>
              <a:pathLst>
                <a:path w="4794861" h="1126928">
                  <a:moveTo>
                    <a:pt x="4794861" y="563464"/>
                  </a:moveTo>
                  <a:lnTo>
                    <a:pt x="4388461" y="0"/>
                  </a:lnTo>
                  <a:lnTo>
                    <a:pt x="4388461" y="203200"/>
                  </a:lnTo>
                  <a:lnTo>
                    <a:pt x="0" y="203200"/>
                  </a:lnTo>
                  <a:lnTo>
                    <a:pt x="0" y="923728"/>
                  </a:lnTo>
                  <a:lnTo>
                    <a:pt x="4388461" y="923728"/>
                  </a:lnTo>
                  <a:lnTo>
                    <a:pt x="4388461" y="1126928"/>
                  </a:lnTo>
                  <a:lnTo>
                    <a:pt x="4794861" y="563464"/>
                  </a:lnTo>
                  <a:close/>
                </a:path>
              </a:pathLst>
            </a:custGeom>
            <a:solidFill>
              <a:srgbClr val="4A0638"/>
            </a:solidFill>
          </p:spPr>
        </p:sp>
        <p:sp>
          <p:nvSpPr>
            <p:cNvPr id="5" name="TextBox 5"/>
            <p:cNvSpPr txBox="1"/>
            <p:nvPr/>
          </p:nvSpPr>
          <p:spPr>
            <a:xfrm>
              <a:off x="0" y="241300"/>
              <a:ext cx="4693261" cy="682428"/>
            </a:xfrm>
            <a:prstGeom prst="rect">
              <a:avLst/>
            </a:prstGeom>
          </p:spPr>
          <p:txBody>
            <a:bodyPr lIns="38100" tIns="38100" rIns="38100" bIns="38100" rtlCol="0" anchor="ctr"/>
            <a:lstStyle/>
            <a:p>
              <a:pPr algn="ctr">
                <a:lnSpc>
                  <a:spcPts val="1687"/>
                </a:lnSpc>
              </a:pPr>
              <a:endParaRPr/>
            </a:p>
          </p:txBody>
        </p:sp>
      </p:grpSp>
      <p:sp>
        <p:nvSpPr>
          <p:cNvPr id="6" name="TextBox 6"/>
          <p:cNvSpPr txBox="1"/>
          <p:nvPr/>
        </p:nvSpPr>
        <p:spPr>
          <a:xfrm>
            <a:off x="3057525" y="3009541"/>
            <a:ext cx="11009461" cy="1078614"/>
          </a:xfrm>
          <a:prstGeom prst="rect">
            <a:avLst/>
          </a:prstGeom>
        </p:spPr>
        <p:txBody>
          <a:bodyPr lIns="0" tIns="0" rIns="0" bIns="0" rtlCol="0" anchor="t">
            <a:spAutoFit/>
          </a:bodyPr>
          <a:lstStyle/>
          <a:p>
            <a:pPr algn="ctr">
              <a:lnSpc>
                <a:spcPts val="8798"/>
              </a:lnSpc>
            </a:pPr>
            <a:r>
              <a:rPr lang="en-US" sz="6284">
                <a:solidFill>
                  <a:srgbClr val="FFFFFF"/>
                </a:solidFill>
                <a:latin typeface="League Spartan"/>
              </a:rPr>
              <a:t>Lecture: 02</a:t>
            </a:r>
          </a:p>
        </p:txBody>
      </p:sp>
      <p:sp>
        <p:nvSpPr>
          <p:cNvPr id="7" name="TextBox 7"/>
          <p:cNvSpPr txBox="1"/>
          <p:nvPr/>
        </p:nvSpPr>
        <p:spPr>
          <a:xfrm>
            <a:off x="-468546" y="5030138"/>
            <a:ext cx="16713080" cy="2090735"/>
          </a:xfrm>
          <a:prstGeom prst="rect">
            <a:avLst/>
          </a:prstGeom>
        </p:spPr>
        <p:txBody>
          <a:bodyPr lIns="0" tIns="0" rIns="0" bIns="0" rtlCol="0" anchor="t">
            <a:spAutoFit/>
          </a:bodyPr>
          <a:lstStyle/>
          <a:p>
            <a:pPr algn="ctr">
              <a:lnSpc>
                <a:spcPts val="5437"/>
              </a:lnSpc>
            </a:pPr>
            <a:r>
              <a:rPr lang="en-US" sz="5437">
                <a:solidFill>
                  <a:srgbClr val="FFFFFF"/>
                </a:solidFill>
                <a:latin typeface="League Spartan"/>
              </a:rPr>
              <a:t>SCIENTIFIC RESEARCH</a:t>
            </a:r>
          </a:p>
          <a:p>
            <a:pPr algn="ctr">
              <a:lnSpc>
                <a:spcPts val="5437"/>
              </a:lnSpc>
            </a:pPr>
            <a:r>
              <a:rPr lang="en-US" sz="5437">
                <a:solidFill>
                  <a:srgbClr val="FFFFFF"/>
                </a:solidFill>
                <a:latin typeface="League Spartan"/>
              </a:rPr>
              <a:t> TERMS</a:t>
            </a:r>
          </a:p>
          <a:p>
            <a:pPr algn="ctr">
              <a:lnSpc>
                <a:spcPts val="5437"/>
              </a:lnSpc>
              <a:spcBef>
                <a:spcPct val="0"/>
              </a:spcBef>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59236"/>
            <a:chOff x="0" y="0"/>
            <a:chExt cx="1415921" cy="647700"/>
          </a:xfrm>
        </p:grpSpPr>
        <p:sp>
          <p:nvSpPr>
            <p:cNvPr id="3" name="Freeform 3"/>
            <p:cNvSpPr/>
            <p:nvPr/>
          </p:nvSpPr>
          <p:spPr>
            <a:xfrm>
              <a:off x="0" y="0"/>
              <a:ext cx="1415933" cy="647700"/>
            </a:xfrm>
            <a:custGeom>
              <a:avLst/>
              <a:gdLst/>
              <a:ahLst/>
              <a:cxnLst/>
              <a:rect l="l" t="t" r="r" b="b"/>
              <a:pathLst>
                <a:path w="1415933" h="647700">
                  <a:moveTo>
                    <a:pt x="1123218" y="0"/>
                  </a:moveTo>
                  <a:lnTo>
                    <a:pt x="282407" y="0"/>
                  </a:lnTo>
                  <a:cubicBezTo>
                    <a:pt x="126426" y="0"/>
                    <a:pt x="0" y="123512"/>
                    <a:pt x="0" y="241300"/>
                  </a:cubicBezTo>
                  <a:cubicBezTo>
                    <a:pt x="0" y="322669"/>
                    <a:pt x="66279" y="417810"/>
                    <a:pt x="162037" y="461951"/>
                  </a:cubicBezTo>
                  <a:lnTo>
                    <a:pt x="162037" y="647700"/>
                  </a:lnTo>
                  <a:lnTo>
                    <a:pt x="353844" y="488232"/>
                  </a:lnTo>
                  <a:lnTo>
                    <a:pt x="1123218" y="488232"/>
                  </a:lnTo>
                  <a:cubicBezTo>
                    <a:pt x="1289484" y="488232"/>
                    <a:pt x="1415921" y="364720"/>
                    <a:pt x="1415921" y="241300"/>
                  </a:cubicBezTo>
                  <a:cubicBezTo>
                    <a:pt x="1415933" y="123512"/>
                    <a:pt x="1289484" y="0"/>
                    <a:pt x="1123218" y="0"/>
                  </a:cubicBezTo>
                  <a:close/>
                </a:path>
              </a:pathLst>
            </a:custGeom>
            <a:solidFill>
              <a:srgbClr val="5E17EB"/>
            </a:solidFill>
          </p:spPr>
        </p:sp>
        <p:sp>
          <p:nvSpPr>
            <p:cNvPr id="4" name="TextBox 4"/>
            <p:cNvSpPr txBox="1"/>
            <p:nvPr/>
          </p:nvSpPr>
          <p:spPr>
            <a:xfrm>
              <a:off x="0" y="-38100"/>
              <a:ext cx="1415921" cy="495300"/>
            </a:xfrm>
            <a:prstGeom prst="rect">
              <a:avLst/>
            </a:prstGeom>
          </p:spPr>
          <p:txBody>
            <a:bodyPr lIns="50800" tIns="50800" rIns="50800" bIns="50800" rtlCol="0" anchor="ctr"/>
            <a:lstStyle/>
            <a:p>
              <a:pPr algn="ctr">
                <a:lnSpc>
                  <a:spcPts val="5599"/>
                </a:lnSpc>
              </a:pPr>
              <a:r>
                <a:rPr lang="en-US" sz="3999" dirty="0">
                  <a:solidFill>
                    <a:srgbClr val="000000"/>
                  </a:solidFill>
                  <a:latin typeface="Open Sans Bold"/>
                </a:rPr>
                <a:t>14/ MANIPULATION</a:t>
              </a:r>
            </a:p>
          </p:txBody>
        </p:sp>
      </p:grpSp>
      <p:grpSp>
        <p:nvGrpSpPr>
          <p:cNvPr id="5" name="Group 5"/>
          <p:cNvGrpSpPr/>
          <p:nvPr/>
        </p:nvGrpSpPr>
        <p:grpSpPr>
          <a:xfrm>
            <a:off x="1028700" y="2621011"/>
            <a:ext cx="16820753" cy="3555638"/>
            <a:chOff x="0" y="0"/>
            <a:chExt cx="4430157" cy="936464"/>
          </a:xfrm>
        </p:grpSpPr>
        <p:sp>
          <p:nvSpPr>
            <p:cNvPr id="6" name="Freeform 6"/>
            <p:cNvSpPr/>
            <p:nvPr/>
          </p:nvSpPr>
          <p:spPr>
            <a:xfrm>
              <a:off x="0" y="0"/>
              <a:ext cx="4430157" cy="936464"/>
            </a:xfrm>
            <a:custGeom>
              <a:avLst/>
              <a:gdLst/>
              <a:ahLst/>
              <a:cxnLst/>
              <a:rect l="l" t="t" r="r" b="b"/>
              <a:pathLst>
                <a:path w="4430157" h="936464">
                  <a:moveTo>
                    <a:pt x="4226957" y="0"/>
                  </a:moveTo>
                  <a:lnTo>
                    <a:pt x="0" y="0"/>
                  </a:lnTo>
                  <a:lnTo>
                    <a:pt x="0" y="936464"/>
                  </a:lnTo>
                  <a:lnTo>
                    <a:pt x="4226957" y="936464"/>
                  </a:lnTo>
                  <a:lnTo>
                    <a:pt x="4430157" y="468232"/>
                  </a:lnTo>
                  <a:lnTo>
                    <a:pt x="4226957" y="0"/>
                  </a:lnTo>
                  <a:close/>
                </a:path>
              </a:pathLst>
            </a:custGeom>
            <a:solidFill>
              <a:srgbClr val="FFFFFF"/>
            </a:solidFill>
          </p:spPr>
        </p:sp>
        <p:sp>
          <p:nvSpPr>
            <p:cNvPr id="7" name="TextBox 7"/>
            <p:cNvSpPr txBox="1"/>
            <p:nvPr/>
          </p:nvSpPr>
          <p:spPr>
            <a:xfrm>
              <a:off x="0" y="-47625"/>
              <a:ext cx="4315857" cy="984089"/>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692489" y="2554336"/>
            <a:ext cx="15995866" cy="4246765"/>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 An intervention or treatment</a:t>
            </a:r>
          </a:p>
          <a:p>
            <a:pPr algn="ctr">
              <a:lnSpc>
                <a:spcPts val="4801"/>
              </a:lnSpc>
            </a:pPr>
            <a:r>
              <a:rPr lang="en-US" sz="3429" dirty="0">
                <a:solidFill>
                  <a:srgbClr val="000000"/>
                </a:solidFill>
                <a:latin typeface="Open Sans Bold"/>
              </a:rPr>
              <a:t>introduced by the researcher in</a:t>
            </a:r>
          </a:p>
          <a:p>
            <a:pPr algn="ctr">
              <a:lnSpc>
                <a:spcPts val="4801"/>
              </a:lnSpc>
            </a:pPr>
            <a:r>
              <a:rPr lang="en-US" sz="3429" dirty="0">
                <a:solidFill>
                  <a:srgbClr val="000000"/>
                </a:solidFill>
                <a:latin typeface="Open Sans Bold"/>
              </a:rPr>
              <a:t>an experimental or quasi</a:t>
            </a:r>
          </a:p>
          <a:p>
            <a:pPr algn="ctr">
              <a:lnSpc>
                <a:spcPts val="4801"/>
              </a:lnSpc>
            </a:pPr>
            <a:r>
              <a:rPr lang="en-US" sz="3429" dirty="0">
                <a:solidFill>
                  <a:srgbClr val="000000"/>
                </a:solidFill>
                <a:latin typeface="Open Sans Bold"/>
              </a:rPr>
              <a:t>experimental study; the</a:t>
            </a:r>
          </a:p>
          <a:p>
            <a:pPr algn="ctr">
              <a:lnSpc>
                <a:spcPts val="4801"/>
              </a:lnSpc>
            </a:pPr>
            <a:r>
              <a:rPr lang="en-US" sz="3429" dirty="0">
                <a:solidFill>
                  <a:srgbClr val="000000"/>
                </a:solidFill>
                <a:latin typeface="Open Sans Bold"/>
              </a:rPr>
              <a:t>researcher manipulates the</a:t>
            </a:r>
          </a:p>
          <a:p>
            <a:pPr algn="ctr">
              <a:lnSpc>
                <a:spcPts val="4801"/>
              </a:lnSpc>
            </a:pPr>
            <a:r>
              <a:rPr lang="en-US" sz="3429" dirty="0">
                <a:solidFill>
                  <a:srgbClr val="000000"/>
                </a:solidFill>
                <a:latin typeface="Open Sans Bold"/>
              </a:rPr>
              <a:t>independent variable to assess its impact on the dependent variable.</a:t>
            </a:r>
          </a:p>
          <a:p>
            <a:pPr algn="ctr">
              <a:lnSpc>
                <a:spcPts val="4801"/>
              </a:lnSpc>
              <a:spcBef>
                <a:spcPct val="0"/>
              </a:spcBef>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59236"/>
            <a:chOff x="0" y="0"/>
            <a:chExt cx="1415921" cy="647700"/>
          </a:xfrm>
        </p:grpSpPr>
        <p:sp>
          <p:nvSpPr>
            <p:cNvPr id="3" name="Freeform 3"/>
            <p:cNvSpPr/>
            <p:nvPr/>
          </p:nvSpPr>
          <p:spPr>
            <a:xfrm>
              <a:off x="0" y="0"/>
              <a:ext cx="1415933" cy="647700"/>
            </a:xfrm>
            <a:custGeom>
              <a:avLst/>
              <a:gdLst/>
              <a:ahLst/>
              <a:cxnLst/>
              <a:rect l="l" t="t" r="r" b="b"/>
              <a:pathLst>
                <a:path w="1415933" h="647700">
                  <a:moveTo>
                    <a:pt x="1123218" y="0"/>
                  </a:moveTo>
                  <a:lnTo>
                    <a:pt x="282407" y="0"/>
                  </a:lnTo>
                  <a:cubicBezTo>
                    <a:pt x="126426" y="0"/>
                    <a:pt x="0" y="123512"/>
                    <a:pt x="0" y="241300"/>
                  </a:cubicBezTo>
                  <a:cubicBezTo>
                    <a:pt x="0" y="322669"/>
                    <a:pt x="66279" y="417810"/>
                    <a:pt x="162037" y="461951"/>
                  </a:cubicBezTo>
                  <a:lnTo>
                    <a:pt x="162037" y="647700"/>
                  </a:lnTo>
                  <a:lnTo>
                    <a:pt x="353844" y="488232"/>
                  </a:lnTo>
                  <a:lnTo>
                    <a:pt x="1123218" y="488232"/>
                  </a:lnTo>
                  <a:cubicBezTo>
                    <a:pt x="1289484" y="488232"/>
                    <a:pt x="1415921" y="364720"/>
                    <a:pt x="1415921" y="241300"/>
                  </a:cubicBezTo>
                  <a:cubicBezTo>
                    <a:pt x="1415933" y="123512"/>
                    <a:pt x="1289484" y="0"/>
                    <a:pt x="1123218" y="0"/>
                  </a:cubicBezTo>
                  <a:close/>
                </a:path>
              </a:pathLst>
            </a:custGeom>
            <a:gradFill rotWithShape="1">
              <a:gsLst>
                <a:gs pos="0">
                  <a:srgbClr val="CDFFD8">
                    <a:alpha val="100000"/>
                  </a:srgbClr>
                </a:gs>
                <a:gs pos="100000">
                  <a:srgbClr val="94B9FF">
                    <a:alpha val="100000"/>
                  </a:srgbClr>
                </a:gs>
              </a:gsLst>
              <a:lin ang="0"/>
            </a:gradFill>
          </p:spPr>
        </p:sp>
        <p:sp>
          <p:nvSpPr>
            <p:cNvPr id="4" name="TextBox 4"/>
            <p:cNvSpPr txBox="1"/>
            <p:nvPr/>
          </p:nvSpPr>
          <p:spPr>
            <a:xfrm>
              <a:off x="0" y="-38100"/>
              <a:ext cx="1415921" cy="495300"/>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15/ POPULATION</a:t>
              </a:r>
            </a:p>
          </p:txBody>
        </p:sp>
      </p:grpSp>
      <p:grpSp>
        <p:nvGrpSpPr>
          <p:cNvPr id="5" name="Group 5"/>
          <p:cNvGrpSpPr/>
          <p:nvPr/>
        </p:nvGrpSpPr>
        <p:grpSpPr>
          <a:xfrm>
            <a:off x="1028700" y="2621011"/>
            <a:ext cx="16820753" cy="2953464"/>
            <a:chOff x="0" y="0"/>
            <a:chExt cx="4430157" cy="777867"/>
          </a:xfrm>
        </p:grpSpPr>
        <p:sp>
          <p:nvSpPr>
            <p:cNvPr id="6" name="Freeform 6"/>
            <p:cNvSpPr/>
            <p:nvPr/>
          </p:nvSpPr>
          <p:spPr>
            <a:xfrm>
              <a:off x="0" y="0"/>
              <a:ext cx="4430157" cy="777867"/>
            </a:xfrm>
            <a:custGeom>
              <a:avLst/>
              <a:gdLst/>
              <a:ahLst/>
              <a:cxnLst/>
              <a:rect l="l" t="t" r="r" b="b"/>
              <a:pathLst>
                <a:path w="4430157" h="777867">
                  <a:moveTo>
                    <a:pt x="4226957" y="0"/>
                  </a:moveTo>
                  <a:lnTo>
                    <a:pt x="0" y="0"/>
                  </a:lnTo>
                  <a:lnTo>
                    <a:pt x="0" y="777867"/>
                  </a:lnTo>
                  <a:lnTo>
                    <a:pt x="4226957" y="777867"/>
                  </a:lnTo>
                  <a:lnTo>
                    <a:pt x="4430157" y="388934"/>
                  </a:lnTo>
                  <a:lnTo>
                    <a:pt x="4226957" y="0"/>
                  </a:lnTo>
                  <a:close/>
                </a:path>
              </a:pathLst>
            </a:custGeom>
            <a:solidFill>
              <a:srgbClr val="FFFFFF"/>
            </a:solidFill>
          </p:spPr>
        </p:sp>
        <p:sp>
          <p:nvSpPr>
            <p:cNvPr id="7" name="TextBox 7"/>
            <p:cNvSpPr txBox="1"/>
            <p:nvPr/>
          </p:nvSpPr>
          <p:spPr>
            <a:xfrm>
              <a:off x="0" y="-47625"/>
              <a:ext cx="4315857" cy="825492"/>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028700" y="3156510"/>
            <a:ext cx="15995866" cy="2417965"/>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The entire set of individuals or objects having some common characteristic(s) selected for a research study is referred to as population.</a:t>
            </a:r>
          </a:p>
          <a:p>
            <a:pPr algn="ctr">
              <a:lnSpc>
                <a:spcPts val="4801"/>
              </a:lnSpc>
              <a:spcBef>
                <a:spcPct val="0"/>
              </a:spcBef>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76748"/>
            <a:chOff x="0" y="0"/>
            <a:chExt cx="1415921" cy="652312"/>
          </a:xfrm>
        </p:grpSpPr>
        <p:sp>
          <p:nvSpPr>
            <p:cNvPr id="3" name="Freeform 3"/>
            <p:cNvSpPr/>
            <p:nvPr/>
          </p:nvSpPr>
          <p:spPr>
            <a:xfrm>
              <a:off x="0" y="0"/>
              <a:ext cx="1415933" cy="652312"/>
            </a:xfrm>
            <a:custGeom>
              <a:avLst/>
              <a:gdLst/>
              <a:ahLst/>
              <a:cxnLst/>
              <a:rect l="l" t="t" r="r" b="b"/>
              <a:pathLst>
                <a:path w="1415933" h="652312">
                  <a:moveTo>
                    <a:pt x="1123218" y="0"/>
                  </a:moveTo>
                  <a:lnTo>
                    <a:pt x="282407" y="0"/>
                  </a:lnTo>
                  <a:cubicBezTo>
                    <a:pt x="126426" y="0"/>
                    <a:pt x="0" y="123512"/>
                    <a:pt x="0" y="243811"/>
                  </a:cubicBezTo>
                  <a:cubicBezTo>
                    <a:pt x="0" y="327281"/>
                    <a:pt x="66279" y="422422"/>
                    <a:pt x="162037" y="466563"/>
                  </a:cubicBezTo>
                  <a:lnTo>
                    <a:pt x="162037" y="652312"/>
                  </a:lnTo>
                  <a:lnTo>
                    <a:pt x="353844" y="492845"/>
                  </a:lnTo>
                  <a:lnTo>
                    <a:pt x="1123218" y="492845"/>
                  </a:lnTo>
                  <a:cubicBezTo>
                    <a:pt x="1289484" y="492845"/>
                    <a:pt x="1415921" y="369332"/>
                    <a:pt x="1415921" y="243810"/>
                  </a:cubicBezTo>
                  <a:cubicBezTo>
                    <a:pt x="1415933" y="123512"/>
                    <a:pt x="1289484" y="0"/>
                    <a:pt x="1123218" y="0"/>
                  </a:cubicBezTo>
                  <a:close/>
                </a:path>
              </a:pathLst>
            </a:custGeom>
            <a:solidFill>
              <a:srgbClr val="C1FF72"/>
            </a:solidFill>
          </p:spPr>
        </p:sp>
        <p:sp>
          <p:nvSpPr>
            <p:cNvPr id="4" name="TextBox 4"/>
            <p:cNvSpPr txBox="1"/>
            <p:nvPr/>
          </p:nvSpPr>
          <p:spPr>
            <a:xfrm>
              <a:off x="0" y="-38100"/>
              <a:ext cx="1415921" cy="499912"/>
            </a:xfrm>
            <a:prstGeom prst="rect">
              <a:avLst/>
            </a:prstGeom>
          </p:spPr>
          <p:txBody>
            <a:bodyPr lIns="50800" tIns="50800" rIns="50800" bIns="50800" rtlCol="0" anchor="ctr"/>
            <a:lstStyle/>
            <a:p>
              <a:pPr algn="ctr">
                <a:lnSpc>
                  <a:spcPts val="5599"/>
                </a:lnSpc>
              </a:pPr>
              <a:r>
                <a:rPr lang="en-US" sz="3999" dirty="0">
                  <a:solidFill>
                    <a:srgbClr val="000000"/>
                  </a:solidFill>
                  <a:latin typeface="Open Sans Bold"/>
                </a:rPr>
                <a:t>16/ TARGET POPULATION</a:t>
              </a:r>
            </a:p>
          </p:txBody>
        </p:sp>
      </p:grpSp>
      <p:grpSp>
        <p:nvGrpSpPr>
          <p:cNvPr id="5" name="Group 5"/>
          <p:cNvGrpSpPr/>
          <p:nvPr/>
        </p:nvGrpSpPr>
        <p:grpSpPr>
          <a:xfrm>
            <a:off x="1028700" y="2621011"/>
            <a:ext cx="16820753" cy="2953464"/>
            <a:chOff x="0" y="0"/>
            <a:chExt cx="4430157" cy="777867"/>
          </a:xfrm>
        </p:grpSpPr>
        <p:sp>
          <p:nvSpPr>
            <p:cNvPr id="6" name="Freeform 6"/>
            <p:cNvSpPr/>
            <p:nvPr/>
          </p:nvSpPr>
          <p:spPr>
            <a:xfrm>
              <a:off x="0" y="0"/>
              <a:ext cx="4430157" cy="777867"/>
            </a:xfrm>
            <a:custGeom>
              <a:avLst/>
              <a:gdLst/>
              <a:ahLst/>
              <a:cxnLst/>
              <a:rect l="l" t="t" r="r" b="b"/>
              <a:pathLst>
                <a:path w="4430157" h="777867">
                  <a:moveTo>
                    <a:pt x="4226957" y="0"/>
                  </a:moveTo>
                  <a:lnTo>
                    <a:pt x="0" y="0"/>
                  </a:lnTo>
                  <a:lnTo>
                    <a:pt x="0" y="777867"/>
                  </a:lnTo>
                  <a:lnTo>
                    <a:pt x="4226957" y="777867"/>
                  </a:lnTo>
                  <a:lnTo>
                    <a:pt x="4430157" y="388934"/>
                  </a:lnTo>
                  <a:lnTo>
                    <a:pt x="4226957" y="0"/>
                  </a:lnTo>
                  <a:close/>
                </a:path>
              </a:pathLst>
            </a:custGeom>
            <a:solidFill>
              <a:srgbClr val="FFFFFF"/>
            </a:solidFill>
          </p:spPr>
        </p:sp>
        <p:sp>
          <p:nvSpPr>
            <p:cNvPr id="7" name="TextBox 7"/>
            <p:cNvSpPr txBox="1"/>
            <p:nvPr/>
          </p:nvSpPr>
          <p:spPr>
            <a:xfrm>
              <a:off x="0" y="-47625"/>
              <a:ext cx="4315857" cy="825492"/>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028700" y="3156510"/>
            <a:ext cx="15995866" cy="1808365"/>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The entire population in which the researchers are interested and to which they would like to generalize the research findings.</a:t>
            </a:r>
          </a:p>
          <a:p>
            <a:pPr algn="ctr">
              <a:lnSpc>
                <a:spcPts val="4801"/>
              </a:lnSpc>
              <a:spcBef>
                <a:spcPct val="0"/>
              </a:spcBef>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76748"/>
            <a:chOff x="0" y="0"/>
            <a:chExt cx="1415921" cy="652312"/>
          </a:xfrm>
        </p:grpSpPr>
        <p:sp>
          <p:nvSpPr>
            <p:cNvPr id="3" name="Freeform 3"/>
            <p:cNvSpPr/>
            <p:nvPr/>
          </p:nvSpPr>
          <p:spPr>
            <a:xfrm>
              <a:off x="0" y="0"/>
              <a:ext cx="1415933" cy="652312"/>
            </a:xfrm>
            <a:custGeom>
              <a:avLst/>
              <a:gdLst/>
              <a:ahLst/>
              <a:cxnLst/>
              <a:rect l="l" t="t" r="r" b="b"/>
              <a:pathLst>
                <a:path w="1415933" h="652312">
                  <a:moveTo>
                    <a:pt x="1123218" y="0"/>
                  </a:moveTo>
                  <a:lnTo>
                    <a:pt x="282407" y="0"/>
                  </a:lnTo>
                  <a:cubicBezTo>
                    <a:pt x="126426" y="0"/>
                    <a:pt x="0" y="123512"/>
                    <a:pt x="0" y="243811"/>
                  </a:cubicBezTo>
                  <a:cubicBezTo>
                    <a:pt x="0" y="327281"/>
                    <a:pt x="66279" y="422422"/>
                    <a:pt x="162037" y="466563"/>
                  </a:cubicBezTo>
                  <a:lnTo>
                    <a:pt x="162037" y="652312"/>
                  </a:lnTo>
                  <a:lnTo>
                    <a:pt x="353844" y="492845"/>
                  </a:lnTo>
                  <a:lnTo>
                    <a:pt x="1123218" y="492845"/>
                  </a:lnTo>
                  <a:cubicBezTo>
                    <a:pt x="1289484" y="492845"/>
                    <a:pt x="1415921" y="369332"/>
                    <a:pt x="1415921" y="243810"/>
                  </a:cubicBezTo>
                  <a:cubicBezTo>
                    <a:pt x="1415933" y="123512"/>
                    <a:pt x="1289484" y="0"/>
                    <a:pt x="1123218" y="0"/>
                  </a:cubicBezTo>
                  <a:close/>
                </a:path>
              </a:pathLst>
            </a:custGeom>
            <a:solidFill>
              <a:srgbClr val="FFDE59"/>
            </a:solidFill>
          </p:spPr>
        </p:sp>
        <p:sp>
          <p:nvSpPr>
            <p:cNvPr id="4" name="TextBox 4"/>
            <p:cNvSpPr txBox="1"/>
            <p:nvPr/>
          </p:nvSpPr>
          <p:spPr>
            <a:xfrm>
              <a:off x="0" y="-38100"/>
              <a:ext cx="1415921" cy="499912"/>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18/RESEARCH SETTING</a:t>
              </a:r>
            </a:p>
          </p:txBody>
        </p:sp>
      </p:grpSp>
      <p:grpSp>
        <p:nvGrpSpPr>
          <p:cNvPr id="5" name="Group 5"/>
          <p:cNvGrpSpPr/>
          <p:nvPr/>
        </p:nvGrpSpPr>
        <p:grpSpPr>
          <a:xfrm>
            <a:off x="1028700" y="2621011"/>
            <a:ext cx="16820753" cy="2953464"/>
            <a:chOff x="0" y="0"/>
            <a:chExt cx="4430157" cy="777867"/>
          </a:xfrm>
        </p:grpSpPr>
        <p:sp>
          <p:nvSpPr>
            <p:cNvPr id="6" name="Freeform 6"/>
            <p:cNvSpPr/>
            <p:nvPr/>
          </p:nvSpPr>
          <p:spPr>
            <a:xfrm>
              <a:off x="0" y="0"/>
              <a:ext cx="4430157" cy="777867"/>
            </a:xfrm>
            <a:custGeom>
              <a:avLst/>
              <a:gdLst/>
              <a:ahLst/>
              <a:cxnLst/>
              <a:rect l="l" t="t" r="r" b="b"/>
              <a:pathLst>
                <a:path w="4430157" h="777867">
                  <a:moveTo>
                    <a:pt x="4226957" y="0"/>
                  </a:moveTo>
                  <a:lnTo>
                    <a:pt x="0" y="0"/>
                  </a:lnTo>
                  <a:lnTo>
                    <a:pt x="0" y="777867"/>
                  </a:lnTo>
                  <a:lnTo>
                    <a:pt x="4226957" y="777867"/>
                  </a:lnTo>
                  <a:lnTo>
                    <a:pt x="4430157" y="388934"/>
                  </a:lnTo>
                  <a:lnTo>
                    <a:pt x="4226957" y="0"/>
                  </a:lnTo>
                  <a:close/>
                </a:path>
              </a:pathLst>
            </a:custGeom>
            <a:solidFill>
              <a:srgbClr val="FFFFFF"/>
            </a:solidFill>
          </p:spPr>
        </p:sp>
        <p:sp>
          <p:nvSpPr>
            <p:cNvPr id="7" name="TextBox 7"/>
            <p:cNvSpPr txBox="1"/>
            <p:nvPr/>
          </p:nvSpPr>
          <p:spPr>
            <a:xfrm>
              <a:off x="0" y="-47625"/>
              <a:ext cx="4315857" cy="825492"/>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263434" y="3160223"/>
            <a:ext cx="15995866" cy="1808365"/>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The study setting is the location in which the research is conducted. It could be natural, partially controlled environment or laboratories.</a:t>
            </a:r>
          </a:p>
          <a:p>
            <a:pPr algn="ctr">
              <a:lnSpc>
                <a:spcPts val="4801"/>
              </a:lnSpc>
              <a:spcBef>
                <a:spcPct val="0"/>
              </a:spcBef>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59236"/>
            <a:chOff x="0" y="0"/>
            <a:chExt cx="1415921" cy="647700"/>
          </a:xfrm>
        </p:grpSpPr>
        <p:sp>
          <p:nvSpPr>
            <p:cNvPr id="3" name="Freeform 3"/>
            <p:cNvSpPr/>
            <p:nvPr/>
          </p:nvSpPr>
          <p:spPr>
            <a:xfrm>
              <a:off x="0" y="0"/>
              <a:ext cx="1415933" cy="647700"/>
            </a:xfrm>
            <a:custGeom>
              <a:avLst/>
              <a:gdLst/>
              <a:ahLst/>
              <a:cxnLst/>
              <a:rect l="l" t="t" r="r" b="b"/>
              <a:pathLst>
                <a:path w="1415933" h="647700">
                  <a:moveTo>
                    <a:pt x="1123218" y="0"/>
                  </a:moveTo>
                  <a:lnTo>
                    <a:pt x="282407" y="0"/>
                  </a:lnTo>
                  <a:cubicBezTo>
                    <a:pt x="126426" y="0"/>
                    <a:pt x="0" y="123512"/>
                    <a:pt x="0" y="241300"/>
                  </a:cubicBezTo>
                  <a:cubicBezTo>
                    <a:pt x="0" y="322669"/>
                    <a:pt x="66279" y="417810"/>
                    <a:pt x="162037" y="461951"/>
                  </a:cubicBezTo>
                  <a:lnTo>
                    <a:pt x="162037" y="647700"/>
                  </a:lnTo>
                  <a:lnTo>
                    <a:pt x="353844" y="488232"/>
                  </a:lnTo>
                  <a:lnTo>
                    <a:pt x="1123218" y="488232"/>
                  </a:lnTo>
                  <a:cubicBezTo>
                    <a:pt x="1289484" y="488232"/>
                    <a:pt x="1415921" y="364720"/>
                    <a:pt x="1415921" y="241300"/>
                  </a:cubicBezTo>
                  <a:cubicBezTo>
                    <a:pt x="1415933" y="123512"/>
                    <a:pt x="1289484" y="0"/>
                    <a:pt x="1123218" y="0"/>
                  </a:cubicBezTo>
                  <a:close/>
                </a:path>
              </a:pathLst>
            </a:custGeom>
            <a:solidFill>
              <a:srgbClr val="9F5A49"/>
            </a:solidFill>
          </p:spPr>
        </p:sp>
        <p:sp>
          <p:nvSpPr>
            <p:cNvPr id="4" name="TextBox 4"/>
            <p:cNvSpPr txBox="1"/>
            <p:nvPr/>
          </p:nvSpPr>
          <p:spPr>
            <a:xfrm>
              <a:off x="0" y="-38100"/>
              <a:ext cx="1415921" cy="495300"/>
            </a:xfrm>
            <a:prstGeom prst="rect">
              <a:avLst/>
            </a:prstGeom>
          </p:spPr>
          <p:txBody>
            <a:bodyPr lIns="50800" tIns="50800" rIns="50800" bIns="50800" rtlCol="0" anchor="ctr"/>
            <a:lstStyle/>
            <a:p>
              <a:pPr algn="ctr">
                <a:lnSpc>
                  <a:spcPts val="5599"/>
                </a:lnSpc>
              </a:pPr>
              <a:r>
                <a:rPr lang="en-US" sz="3999" dirty="0">
                  <a:solidFill>
                    <a:srgbClr val="000000"/>
                  </a:solidFill>
                  <a:latin typeface="Open Sans Bold"/>
                </a:rPr>
                <a:t>19/SAMPLE</a:t>
              </a:r>
            </a:p>
          </p:txBody>
        </p:sp>
      </p:grpSp>
      <p:grpSp>
        <p:nvGrpSpPr>
          <p:cNvPr id="5" name="Group 5"/>
          <p:cNvGrpSpPr/>
          <p:nvPr/>
        </p:nvGrpSpPr>
        <p:grpSpPr>
          <a:xfrm>
            <a:off x="1028700" y="2621011"/>
            <a:ext cx="16820753" cy="2953464"/>
            <a:chOff x="0" y="0"/>
            <a:chExt cx="4430157" cy="777867"/>
          </a:xfrm>
        </p:grpSpPr>
        <p:sp>
          <p:nvSpPr>
            <p:cNvPr id="6" name="Freeform 6"/>
            <p:cNvSpPr/>
            <p:nvPr/>
          </p:nvSpPr>
          <p:spPr>
            <a:xfrm>
              <a:off x="0" y="0"/>
              <a:ext cx="4430157" cy="777867"/>
            </a:xfrm>
            <a:custGeom>
              <a:avLst/>
              <a:gdLst/>
              <a:ahLst/>
              <a:cxnLst/>
              <a:rect l="l" t="t" r="r" b="b"/>
              <a:pathLst>
                <a:path w="4430157" h="777867">
                  <a:moveTo>
                    <a:pt x="4226957" y="0"/>
                  </a:moveTo>
                  <a:lnTo>
                    <a:pt x="0" y="0"/>
                  </a:lnTo>
                  <a:lnTo>
                    <a:pt x="0" y="777867"/>
                  </a:lnTo>
                  <a:lnTo>
                    <a:pt x="4226957" y="777867"/>
                  </a:lnTo>
                  <a:lnTo>
                    <a:pt x="4430157" y="388934"/>
                  </a:lnTo>
                  <a:lnTo>
                    <a:pt x="4226957" y="0"/>
                  </a:lnTo>
                  <a:close/>
                </a:path>
              </a:pathLst>
            </a:custGeom>
            <a:solidFill>
              <a:srgbClr val="FFFFFF"/>
            </a:solidFill>
          </p:spPr>
        </p:sp>
        <p:sp>
          <p:nvSpPr>
            <p:cNvPr id="7" name="TextBox 7"/>
            <p:cNvSpPr txBox="1"/>
            <p:nvPr/>
          </p:nvSpPr>
          <p:spPr>
            <a:xfrm>
              <a:off x="0" y="-47625"/>
              <a:ext cx="4315857" cy="825492"/>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263434" y="3160223"/>
            <a:ext cx="15995866" cy="2417965"/>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A part or subset of population</a:t>
            </a:r>
          </a:p>
          <a:p>
            <a:pPr algn="ctr">
              <a:lnSpc>
                <a:spcPts val="4801"/>
              </a:lnSpc>
            </a:pPr>
            <a:r>
              <a:rPr lang="en-US" sz="3429" dirty="0">
                <a:solidFill>
                  <a:srgbClr val="000000"/>
                </a:solidFill>
                <a:latin typeface="Open Sans Bold"/>
              </a:rPr>
              <a:t>selected to participate in the</a:t>
            </a:r>
          </a:p>
          <a:p>
            <a:pPr algn="ctr">
              <a:lnSpc>
                <a:spcPts val="4801"/>
              </a:lnSpc>
            </a:pPr>
            <a:r>
              <a:rPr lang="en-US" sz="3429" dirty="0">
                <a:solidFill>
                  <a:srgbClr val="000000"/>
                </a:solidFill>
                <a:latin typeface="Open Sans Bold"/>
              </a:rPr>
              <a:t>research study.</a:t>
            </a:r>
          </a:p>
          <a:p>
            <a:pPr algn="ctr">
              <a:lnSpc>
                <a:spcPts val="4801"/>
              </a:lnSpc>
              <a:spcBef>
                <a:spcPct val="0"/>
              </a:spcBef>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76748"/>
            <a:chOff x="0" y="0"/>
            <a:chExt cx="1415921" cy="652312"/>
          </a:xfrm>
        </p:grpSpPr>
        <p:sp>
          <p:nvSpPr>
            <p:cNvPr id="3" name="Freeform 3"/>
            <p:cNvSpPr/>
            <p:nvPr/>
          </p:nvSpPr>
          <p:spPr>
            <a:xfrm>
              <a:off x="0" y="0"/>
              <a:ext cx="1415933" cy="652312"/>
            </a:xfrm>
            <a:custGeom>
              <a:avLst/>
              <a:gdLst/>
              <a:ahLst/>
              <a:cxnLst/>
              <a:rect l="l" t="t" r="r" b="b"/>
              <a:pathLst>
                <a:path w="1415933" h="652312">
                  <a:moveTo>
                    <a:pt x="1123218" y="0"/>
                  </a:moveTo>
                  <a:lnTo>
                    <a:pt x="282407" y="0"/>
                  </a:lnTo>
                  <a:cubicBezTo>
                    <a:pt x="126426" y="0"/>
                    <a:pt x="0" y="123512"/>
                    <a:pt x="0" y="243811"/>
                  </a:cubicBezTo>
                  <a:cubicBezTo>
                    <a:pt x="0" y="327281"/>
                    <a:pt x="66279" y="422422"/>
                    <a:pt x="162037" y="466563"/>
                  </a:cubicBezTo>
                  <a:lnTo>
                    <a:pt x="162037" y="652312"/>
                  </a:lnTo>
                  <a:lnTo>
                    <a:pt x="353844" y="492845"/>
                  </a:lnTo>
                  <a:lnTo>
                    <a:pt x="1123218" y="492845"/>
                  </a:lnTo>
                  <a:cubicBezTo>
                    <a:pt x="1289484" y="492845"/>
                    <a:pt x="1415921" y="369332"/>
                    <a:pt x="1415921" y="243810"/>
                  </a:cubicBezTo>
                  <a:cubicBezTo>
                    <a:pt x="1415933" y="123512"/>
                    <a:pt x="1289484" y="0"/>
                    <a:pt x="1123218" y="0"/>
                  </a:cubicBezTo>
                  <a:close/>
                </a:path>
              </a:pathLst>
            </a:custGeom>
            <a:gradFill rotWithShape="1">
              <a:gsLst>
                <a:gs pos="0">
                  <a:srgbClr val="CDFFD8">
                    <a:alpha val="100000"/>
                  </a:srgbClr>
                </a:gs>
                <a:gs pos="100000">
                  <a:srgbClr val="94B9FF">
                    <a:alpha val="100000"/>
                  </a:srgbClr>
                </a:gs>
              </a:gsLst>
              <a:lin ang="0"/>
            </a:gradFill>
          </p:spPr>
        </p:sp>
        <p:sp>
          <p:nvSpPr>
            <p:cNvPr id="4" name="TextBox 4"/>
            <p:cNvSpPr txBox="1"/>
            <p:nvPr/>
          </p:nvSpPr>
          <p:spPr>
            <a:xfrm>
              <a:off x="0" y="-38100"/>
              <a:ext cx="1415921" cy="499912"/>
            </a:xfrm>
            <a:prstGeom prst="rect">
              <a:avLst/>
            </a:prstGeom>
          </p:spPr>
          <p:txBody>
            <a:bodyPr lIns="50800" tIns="50800" rIns="50800" bIns="50800" rtlCol="0" anchor="ctr"/>
            <a:lstStyle/>
            <a:p>
              <a:pPr algn="ctr">
                <a:lnSpc>
                  <a:spcPts val="5599"/>
                </a:lnSpc>
              </a:pPr>
              <a:r>
                <a:rPr lang="en-US" sz="3999" dirty="0">
                  <a:solidFill>
                    <a:srgbClr val="000000"/>
                  </a:solidFill>
                  <a:latin typeface="Open Sans Bold"/>
                </a:rPr>
                <a:t>20/REPRESENTATIVE SAMPLE</a:t>
              </a:r>
            </a:p>
          </p:txBody>
        </p:sp>
      </p:grpSp>
      <p:grpSp>
        <p:nvGrpSpPr>
          <p:cNvPr id="5" name="Group 5"/>
          <p:cNvGrpSpPr/>
          <p:nvPr/>
        </p:nvGrpSpPr>
        <p:grpSpPr>
          <a:xfrm>
            <a:off x="1028700" y="2621011"/>
            <a:ext cx="16820753" cy="2953464"/>
            <a:chOff x="0" y="0"/>
            <a:chExt cx="4430157" cy="777867"/>
          </a:xfrm>
        </p:grpSpPr>
        <p:sp>
          <p:nvSpPr>
            <p:cNvPr id="6" name="Freeform 6"/>
            <p:cNvSpPr/>
            <p:nvPr/>
          </p:nvSpPr>
          <p:spPr>
            <a:xfrm>
              <a:off x="0" y="0"/>
              <a:ext cx="4430157" cy="777867"/>
            </a:xfrm>
            <a:custGeom>
              <a:avLst/>
              <a:gdLst/>
              <a:ahLst/>
              <a:cxnLst/>
              <a:rect l="l" t="t" r="r" b="b"/>
              <a:pathLst>
                <a:path w="4430157" h="777867">
                  <a:moveTo>
                    <a:pt x="4226957" y="0"/>
                  </a:moveTo>
                  <a:lnTo>
                    <a:pt x="0" y="0"/>
                  </a:lnTo>
                  <a:lnTo>
                    <a:pt x="0" y="777867"/>
                  </a:lnTo>
                  <a:lnTo>
                    <a:pt x="4226957" y="777867"/>
                  </a:lnTo>
                  <a:lnTo>
                    <a:pt x="4430157" y="388934"/>
                  </a:lnTo>
                  <a:lnTo>
                    <a:pt x="4226957" y="0"/>
                  </a:lnTo>
                  <a:close/>
                </a:path>
              </a:pathLst>
            </a:custGeom>
            <a:solidFill>
              <a:srgbClr val="FFFFFF"/>
            </a:solidFill>
          </p:spPr>
        </p:sp>
        <p:sp>
          <p:nvSpPr>
            <p:cNvPr id="7" name="TextBox 7"/>
            <p:cNvSpPr txBox="1"/>
            <p:nvPr/>
          </p:nvSpPr>
          <p:spPr>
            <a:xfrm>
              <a:off x="0" y="-47625"/>
              <a:ext cx="4315857" cy="825492"/>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263434" y="3160223"/>
            <a:ext cx="15995866" cy="1808365"/>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A sample whose characteristics are highly similar to that of the population from which it is drawn.</a:t>
            </a:r>
          </a:p>
          <a:p>
            <a:pPr algn="ctr">
              <a:lnSpc>
                <a:spcPts val="4801"/>
              </a:lnSpc>
              <a:spcBef>
                <a:spcPct val="0"/>
              </a:spcBef>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59236"/>
            <a:chOff x="0" y="0"/>
            <a:chExt cx="1415921" cy="647700"/>
          </a:xfrm>
        </p:grpSpPr>
        <p:sp>
          <p:nvSpPr>
            <p:cNvPr id="3" name="Freeform 3"/>
            <p:cNvSpPr/>
            <p:nvPr/>
          </p:nvSpPr>
          <p:spPr>
            <a:xfrm>
              <a:off x="0" y="0"/>
              <a:ext cx="1415933" cy="647700"/>
            </a:xfrm>
            <a:custGeom>
              <a:avLst/>
              <a:gdLst/>
              <a:ahLst/>
              <a:cxnLst/>
              <a:rect l="l" t="t" r="r" b="b"/>
              <a:pathLst>
                <a:path w="1415933" h="647700">
                  <a:moveTo>
                    <a:pt x="1123218" y="0"/>
                  </a:moveTo>
                  <a:lnTo>
                    <a:pt x="282407" y="0"/>
                  </a:lnTo>
                  <a:cubicBezTo>
                    <a:pt x="126426" y="0"/>
                    <a:pt x="0" y="123512"/>
                    <a:pt x="0" y="241300"/>
                  </a:cubicBezTo>
                  <a:cubicBezTo>
                    <a:pt x="0" y="322669"/>
                    <a:pt x="66279" y="417810"/>
                    <a:pt x="162037" y="461951"/>
                  </a:cubicBezTo>
                  <a:lnTo>
                    <a:pt x="162037" y="647700"/>
                  </a:lnTo>
                  <a:lnTo>
                    <a:pt x="353844" y="488232"/>
                  </a:lnTo>
                  <a:lnTo>
                    <a:pt x="1123218" y="488232"/>
                  </a:lnTo>
                  <a:cubicBezTo>
                    <a:pt x="1289484" y="488232"/>
                    <a:pt x="1415921" y="364720"/>
                    <a:pt x="1415921" y="241300"/>
                  </a:cubicBezTo>
                  <a:cubicBezTo>
                    <a:pt x="1415933" y="123512"/>
                    <a:pt x="1289484" y="0"/>
                    <a:pt x="1123218" y="0"/>
                  </a:cubicBezTo>
                  <a:close/>
                </a:path>
              </a:pathLst>
            </a:custGeom>
            <a:solidFill>
              <a:srgbClr val="FF66C4"/>
            </a:solidFill>
          </p:spPr>
        </p:sp>
        <p:sp>
          <p:nvSpPr>
            <p:cNvPr id="4" name="TextBox 4"/>
            <p:cNvSpPr txBox="1"/>
            <p:nvPr/>
          </p:nvSpPr>
          <p:spPr>
            <a:xfrm>
              <a:off x="0" y="-38100"/>
              <a:ext cx="1415921" cy="495300"/>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21/SAMPLING</a:t>
              </a:r>
            </a:p>
          </p:txBody>
        </p:sp>
      </p:grpSp>
      <p:grpSp>
        <p:nvGrpSpPr>
          <p:cNvPr id="5" name="Group 5"/>
          <p:cNvGrpSpPr/>
          <p:nvPr/>
        </p:nvGrpSpPr>
        <p:grpSpPr>
          <a:xfrm>
            <a:off x="1028700" y="2621011"/>
            <a:ext cx="16820753" cy="2953464"/>
            <a:chOff x="0" y="0"/>
            <a:chExt cx="4430157" cy="777867"/>
          </a:xfrm>
        </p:grpSpPr>
        <p:sp>
          <p:nvSpPr>
            <p:cNvPr id="6" name="Freeform 6"/>
            <p:cNvSpPr/>
            <p:nvPr/>
          </p:nvSpPr>
          <p:spPr>
            <a:xfrm>
              <a:off x="0" y="0"/>
              <a:ext cx="4430157" cy="777867"/>
            </a:xfrm>
            <a:custGeom>
              <a:avLst/>
              <a:gdLst/>
              <a:ahLst/>
              <a:cxnLst/>
              <a:rect l="l" t="t" r="r" b="b"/>
              <a:pathLst>
                <a:path w="4430157" h="777867">
                  <a:moveTo>
                    <a:pt x="4226957" y="0"/>
                  </a:moveTo>
                  <a:lnTo>
                    <a:pt x="0" y="0"/>
                  </a:lnTo>
                  <a:lnTo>
                    <a:pt x="0" y="777867"/>
                  </a:lnTo>
                  <a:lnTo>
                    <a:pt x="4226957" y="777867"/>
                  </a:lnTo>
                  <a:lnTo>
                    <a:pt x="4430157" y="388934"/>
                  </a:lnTo>
                  <a:lnTo>
                    <a:pt x="4226957" y="0"/>
                  </a:lnTo>
                  <a:close/>
                </a:path>
              </a:pathLst>
            </a:custGeom>
            <a:solidFill>
              <a:srgbClr val="FFFFFF"/>
            </a:solidFill>
          </p:spPr>
        </p:sp>
        <p:sp>
          <p:nvSpPr>
            <p:cNvPr id="7" name="TextBox 7"/>
            <p:cNvSpPr txBox="1"/>
            <p:nvPr/>
          </p:nvSpPr>
          <p:spPr>
            <a:xfrm>
              <a:off x="0" y="-47625"/>
              <a:ext cx="4315857" cy="825492"/>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263434" y="3160223"/>
            <a:ext cx="15995866" cy="1808365"/>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The process of selecting sample from the target population to represent the entire population.</a:t>
            </a:r>
          </a:p>
          <a:p>
            <a:pPr algn="ctr">
              <a:lnSpc>
                <a:spcPts val="4801"/>
              </a:lnSpc>
              <a:spcBef>
                <a:spcPct val="0"/>
              </a:spcBef>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76748"/>
            <a:chOff x="0" y="0"/>
            <a:chExt cx="1415921" cy="652312"/>
          </a:xfrm>
        </p:grpSpPr>
        <p:sp>
          <p:nvSpPr>
            <p:cNvPr id="3" name="Freeform 3"/>
            <p:cNvSpPr/>
            <p:nvPr/>
          </p:nvSpPr>
          <p:spPr>
            <a:xfrm>
              <a:off x="0" y="0"/>
              <a:ext cx="1415933" cy="652312"/>
            </a:xfrm>
            <a:custGeom>
              <a:avLst/>
              <a:gdLst/>
              <a:ahLst/>
              <a:cxnLst/>
              <a:rect l="l" t="t" r="r" b="b"/>
              <a:pathLst>
                <a:path w="1415933" h="652312">
                  <a:moveTo>
                    <a:pt x="1123218" y="0"/>
                  </a:moveTo>
                  <a:lnTo>
                    <a:pt x="282407" y="0"/>
                  </a:lnTo>
                  <a:cubicBezTo>
                    <a:pt x="126426" y="0"/>
                    <a:pt x="0" y="123512"/>
                    <a:pt x="0" y="243811"/>
                  </a:cubicBezTo>
                  <a:cubicBezTo>
                    <a:pt x="0" y="327281"/>
                    <a:pt x="66279" y="422422"/>
                    <a:pt x="162037" y="466563"/>
                  </a:cubicBezTo>
                  <a:lnTo>
                    <a:pt x="162037" y="652312"/>
                  </a:lnTo>
                  <a:lnTo>
                    <a:pt x="353844" y="492845"/>
                  </a:lnTo>
                  <a:lnTo>
                    <a:pt x="1123218" y="492845"/>
                  </a:lnTo>
                  <a:cubicBezTo>
                    <a:pt x="1289484" y="492845"/>
                    <a:pt x="1415921" y="369332"/>
                    <a:pt x="1415921" y="243810"/>
                  </a:cubicBezTo>
                  <a:cubicBezTo>
                    <a:pt x="1415933" y="123512"/>
                    <a:pt x="1289484" y="0"/>
                    <a:pt x="1123218" y="0"/>
                  </a:cubicBezTo>
                  <a:close/>
                </a:path>
              </a:pathLst>
            </a:custGeom>
            <a:gradFill rotWithShape="1">
              <a:gsLst>
                <a:gs pos="0">
                  <a:srgbClr val="A6A6A6">
                    <a:alpha val="100000"/>
                  </a:srgbClr>
                </a:gs>
                <a:gs pos="100000">
                  <a:srgbClr val="FFFFFF">
                    <a:alpha val="100000"/>
                  </a:srgbClr>
                </a:gs>
              </a:gsLst>
              <a:lin ang="0"/>
            </a:gradFill>
          </p:spPr>
        </p:sp>
        <p:sp>
          <p:nvSpPr>
            <p:cNvPr id="4" name="TextBox 4"/>
            <p:cNvSpPr txBox="1"/>
            <p:nvPr/>
          </p:nvSpPr>
          <p:spPr>
            <a:xfrm>
              <a:off x="0" y="-38100"/>
              <a:ext cx="1415921" cy="499912"/>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22/PROBABILITY SAMPLING</a:t>
              </a:r>
            </a:p>
          </p:txBody>
        </p:sp>
      </p:grpSp>
      <p:grpSp>
        <p:nvGrpSpPr>
          <p:cNvPr id="5" name="Group 5"/>
          <p:cNvGrpSpPr/>
          <p:nvPr/>
        </p:nvGrpSpPr>
        <p:grpSpPr>
          <a:xfrm>
            <a:off x="1028700" y="2621011"/>
            <a:ext cx="16820753" cy="2953464"/>
            <a:chOff x="0" y="0"/>
            <a:chExt cx="4430157" cy="777867"/>
          </a:xfrm>
        </p:grpSpPr>
        <p:sp>
          <p:nvSpPr>
            <p:cNvPr id="6" name="Freeform 6"/>
            <p:cNvSpPr/>
            <p:nvPr/>
          </p:nvSpPr>
          <p:spPr>
            <a:xfrm>
              <a:off x="0" y="0"/>
              <a:ext cx="4430157" cy="777867"/>
            </a:xfrm>
            <a:custGeom>
              <a:avLst/>
              <a:gdLst/>
              <a:ahLst/>
              <a:cxnLst/>
              <a:rect l="l" t="t" r="r" b="b"/>
              <a:pathLst>
                <a:path w="4430157" h="777867">
                  <a:moveTo>
                    <a:pt x="4226957" y="0"/>
                  </a:moveTo>
                  <a:lnTo>
                    <a:pt x="0" y="0"/>
                  </a:lnTo>
                  <a:lnTo>
                    <a:pt x="0" y="777867"/>
                  </a:lnTo>
                  <a:lnTo>
                    <a:pt x="4226957" y="777867"/>
                  </a:lnTo>
                  <a:lnTo>
                    <a:pt x="4430157" y="388934"/>
                  </a:lnTo>
                  <a:lnTo>
                    <a:pt x="4226957" y="0"/>
                  </a:lnTo>
                  <a:close/>
                </a:path>
              </a:pathLst>
            </a:custGeom>
            <a:solidFill>
              <a:srgbClr val="FFFFFF"/>
            </a:solidFill>
          </p:spPr>
        </p:sp>
        <p:sp>
          <p:nvSpPr>
            <p:cNvPr id="7" name="TextBox 7"/>
            <p:cNvSpPr txBox="1"/>
            <p:nvPr/>
          </p:nvSpPr>
          <p:spPr>
            <a:xfrm>
              <a:off x="0" y="-47625"/>
              <a:ext cx="4315857" cy="825492"/>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263434" y="3160223"/>
            <a:ext cx="15995866" cy="2417965"/>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The selection of subjects or sampling units from a population using random procedure; E.g., Simple random Sampling, Stratified random Sampling.</a:t>
            </a:r>
          </a:p>
          <a:p>
            <a:pPr algn="ctr">
              <a:lnSpc>
                <a:spcPts val="4801"/>
              </a:lnSpc>
              <a:spcBef>
                <a:spcPct val="0"/>
              </a:spcBef>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094888" y="514200"/>
            <a:ext cx="9256685" cy="3181598"/>
            <a:chOff x="0" y="0"/>
            <a:chExt cx="2437975" cy="837952"/>
          </a:xfrm>
        </p:grpSpPr>
        <p:sp>
          <p:nvSpPr>
            <p:cNvPr id="3" name="Freeform 3"/>
            <p:cNvSpPr/>
            <p:nvPr/>
          </p:nvSpPr>
          <p:spPr>
            <a:xfrm>
              <a:off x="0" y="0"/>
              <a:ext cx="2437986" cy="837952"/>
            </a:xfrm>
            <a:custGeom>
              <a:avLst/>
              <a:gdLst/>
              <a:ahLst/>
              <a:cxnLst/>
              <a:rect l="l" t="t" r="r" b="b"/>
              <a:pathLst>
                <a:path w="2437986" h="837952">
                  <a:moveTo>
                    <a:pt x="2127860" y="0"/>
                  </a:moveTo>
                  <a:lnTo>
                    <a:pt x="282407" y="0"/>
                  </a:lnTo>
                  <a:cubicBezTo>
                    <a:pt x="126426" y="0"/>
                    <a:pt x="0" y="123512"/>
                    <a:pt x="0" y="344877"/>
                  </a:cubicBezTo>
                  <a:cubicBezTo>
                    <a:pt x="0" y="512921"/>
                    <a:pt x="66279" y="608061"/>
                    <a:pt x="162037" y="652203"/>
                  </a:cubicBezTo>
                  <a:lnTo>
                    <a:pt x="162037" y="837952"/>
                  </a:lnTo>
                  <a:lnTo>
                    <a:pt x="353844" y="678484"/>
                  </a:lnTo>
                  <a:lnTo>
                    <a:pt x="2127860" y="678484"/>
                  </a:lnTo>
                  <a:cubicBezTo>
                    <a:pt x="2311537" y="678484"/>
                    <a:pt x="2437975" y="554972"/>
                    <a:pt x="2437975" y="344846"/>
                  </a:cubicBezTo>
                  <a:cubicBezTo>
                    <a:pt x="2437986" y="123512"/>
                    <a:pt x="2311537" y="0"/>
                    <a:pt x="2127860" y="0"/>
                  </a:cubicBezTo>
                  <a:close/>
                </a:path>
              </a:pathLst>
            </a:custGeom>
            <a:gradFill rotWithShape="1">
              <a:gsLst>
                <a:gs pos="0">
                  <a:srgbClr val="A6A6A6">
                    <a:alpha val="100000"/>
                  </a:srgbClr>
                </a:gs>
                <a:gs pos="100000">
                  <a:srgbClr val="FFFFFF">
                    <a:alpha val="100000"/>
                  </a:srgbClr>
                </a:gs>
              </a:gsLst>
              <a:lin ang="0"/>
            </a:gradFill>
          </p:spPr>
        </p:sp>
        <p:sp>
          <p:nvSpPr>
            <p:cNvPr id="4" name="TextBox 4"/>
            <p:cNvSpPr txBox="1"/>
            <p:nvPr/>
          </p:nvSpPr>
          <p:spPr>
            <a:xfrm>
              <a:off x="0" y="-38100"/>
              <a:ext cx="2437975" cy="685552"/>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23/NON PROBABILITY</a:t>
              </a:r>
            </a:p>
            <a:p>
              <a:pPr algn="ctr">
                <a:lnSpc>
                  <a:spcPts val="5599"/>
                </a:lnSpc>
              </a:pPr>
              <a:r>
                <a:rPr lang="en-US" sz="3999">
                  <a:solidFill>
                    <a:srgbClr val="000000"/>
                  </a:solidFill>
                  <a:latin typeface="Open Sans Bold"/>
                </a:rPr>
                <a:t>SAMPLING</a:t>
              </a:r>
            </a:p>
            <a:p>
              <a:pPr algn="ctr">
                <a:lnSpc>
                  <a:spcPts val="5599"/>
                </a:lnSpc>
              </a:pPr>
              <a:endParaRPr/>
            </a:p>
          </p:txBody>
        </p:sp>
      </p:grpSp>
      <p:grpSp>
        <p:nvGrpSpPr>
          <p:cNvPr id="5" name="Group 5"/>
          <p:cNvGrpSpPr/>
          <p:nvPr/>
        </p:nvGrpSpPr>
        <p:grpSpPr>
          <a:xfrm>
            <a:off x="1028700" y="3695798"/>
            <a:ext cx="16820753" cy="2953464"/>
            <a:chOff x="0" y="0"/>
            <a:chExt cx="4430157" cy="777867"/>
          </a:xfrm>
        </p:grpSpPr>
        <p:sp>
          <p:nvSpPr>
            <p:cNvPr id="6" name="Freeform 6"/>
            <p:cNvSpPr/>
            <p:nvPr/>
          </p:nvSpPr>
          <p:spPr>
            <a:xfrm>
              <a:off x="0" y="0"/>
              <a:ext cx="4430157" cy="777867"/>
            </a:xfrm>
            <a:custGeom>
              <a:avLst/>
              <a:gdLst/>
              <a:ahLst/>
              <a:cxnLst/>
              <a:rect l="l" t="t" r="r" b="b"/>
              <a:pathLst>
                <a:path w="4430157" h="777867">
                  <a:moveTo>
                    <a:pt x="4226957" y="0"/>
                  </a:moveTo>
                  <a:lnTo>
                    <a:pt x="0" y="0"/>
                  </a:lnTo>
                  <a:lnTo>
                    <a:pt x="0" y="777867"/>
                  </a:lnTo>
                  <a:lnTo>
                    <a:pt x="4226957" y="777867"/>
                  </a:lnTo>
                  <a:lnTo>
                    <a:pt x="4430157" y="388934"/>
                  </a:lnTo>
                  <a:lnTo>
                    <a:pt x="4226957" y="0"/>
                  </a:lnTo>
                  <a:close/>
                </a:path>
              </a:pathLst>
            </a:custGeom>
            <a:solidFill>
              <a:srgbClr val="FFFFFF"/>
            </a:solidFill>
          </p:spPr>
        </p:sp>
        <p:sp>
          <p:nvSpPr>
            <p:cNvPr id="7" name="TextBox 7"/>
            <p:cNvSpPr txBox="1"/>
            <p:nvPr/>
          </p:nvSpPr>
          <p:spPr>
            <a:xfrm>
              <a:off x="0" y="-47625"/>
              <a:ext cx="4315857" cy="825492"/>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028700" y="4231297"/>
            <a:ext cx="15995866" cy="1846659"/>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The selection of subjects or sampling units from a population using </a:t>
            </a:r>
            <a:r>
              <a:rPr lang="en-US" sz="3429" dirty="0" smtClean="0">
                <a:solidFill>
                  <a:srgbClr val="000000"/>
                </a:solidFill>
                <a:latin typeface="Open Sans Bold"/>
              </a:rPr>
              <a:t>non random </a:t>
            </a:r>
            <a:r>
              <a:rPr lang="en-US" sz="3429" dirty="0">
                <a:solidFill>
                  <a:srgbClr val="000000"/>
                </a:solidFill>
                <a:latin typeface="Open Sans Bold"/>
              </a:rPr>
              <a:t>procedure; E.g., </a:t>
            </a:r>
            <a:r>
              <a:rPr lang="en-US" sz="3429" dirty="0" smtClean="0">
                <a:solidFill>
                  <a:srgbClr val="000000"/>
                </a:solidFill>
                <a:latin typeface="Open Sans Bold"/>
              </a:rPr>
              <a:t>convenient Sampling</a:t>
            </a:r>
            <a:r>
              <a:rPr lang="en-US" sz="3429" dirty="0">
                <a:solidFill>
                  <a:srgbClr val="000000"/>
                </a:solidFill>
                <a:latin typeface="Open Sans Bold"/>
              </a:rPr>
              <a:t>, </a:t>
            </a:r>
            <a:r>
              <a:rPr lang="en-US" sz="3429" dirty="0" smtClean="0">
                <a:solidFill>
                  <a:srgbClr val="000000"/>
                </a:solidFill>
                <a:latin typeface="Open Sans Bold"/>
              </a:rPr>
              <a:t>purposive Sampling</a:t>
            </a:r>
            <a:r>
              <a:rPr lang="en-US" sz="3429" dirty="0">
                <a:solidFill>
                  <a:srgbClr val="000000"/>
                </a:solidFill>
                <a:latin typeface="Open Sans Bold"/>
              </a:rPr>
              <a:t>.</a:t>
            </a:r>
          </a:p>
          <a:p>
            <a:pPr algn="ctr">
              <a:lnSpc>
                <a:spcPts val="4801"/>
              </a:lnSpc>
              <a:spcBef>
                <a:spcPct val="0"/>
              </a:spcBef>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59236"/>
            <a:chOff x="0" y="0"/>
            <a:chExt cx="1415921" cy="647700"/>
          </a:xfrm>
        </p:grpSpPr>
        <p:sp>
          <p:nvSpPr>
            <p:cNvPr id="3" name="Freeform 3"/>
            <p:cNvSpPr/>
            <p:nvPr/>
          </p:nvSpPr>
          <p:spPr>
            <a:xfrm>
              <a:off x="0" y="0"/>
              <a:ext cx="1415933" cy="647700"/>
            </a:xfrm>
            <a:custGeom>
              <a:avLst/>
              <a:gdLst/>
              <a:ahLst/>
              <a:cxnLst/>
              <a:rect l="l" t="t" r="r" b="b"/>
              <a:pathLst>
                <a:path w="1415933" h="647700">
                  <a:moveTo>
                    <a:pt x="1123218" y="0"/>
                  </a:moveTo>
                  <a:lnTo>
                    <a:pt x="282407" y="0"/>
                  </a:lnTo>
                  <a:cubicBezTo>
                    <a:pt x="126426" y="0"/>
                    <a:pt x="0" y="123512"/>
                    <a:pt x="0" y="241300"/>
                  </a:cubicBezTo>
                  <a:cubicBezTo>
                    <a:pt x="0" y="322669"/>
                    <a:pt x="66279" y="417810"/>
                    <a:pt x="162037" y="461951"/>
                  </a:cubicBezTo>
                  <a:lnTo>
                    <a:pt x="162037" y="647700"/>
                  </a:lnTo>
                  <a:lnTo>
                    <a:pt x="353844" y="488232"/>
                  </a:lnTo>
                  <a:lnTo>
                    <a:pt x="1123218" y="488232"/>
                  </a:lnTo>
                  <a:cubicBezTo>
                    <a:pt x="1289484" y="488232"/>
                    <a:pt x="1415921" y="364720"/>
                    <a:pt x="1415921" y="241300"/>
                  </a:cubicBezTo>
                  <a:cubicBezTo>
                    <a:pt x="1415933" y="123512"/>
                    <a:pt x="1289484" y="0"/>
                    <a:pt x="1123218" y="0"/>
                  </a:cubicBezTo>
                  <a:close/>
                </a:path>
              </a:pathLst>
            </a:custGeom>
            <a:solidFill>
              <a:srgbClr val="00BF63"/>
            </a:solidFill>
          </p:spPr>
        </p:sp>
        <p:sp>
          <p:nvSpPr>
            <p:cNvPr id="4" name="TextBox 4"/>
            <p:cNvSpPr txBox="1"/>
            <p:nvPr/>
          </p:nvSpPr>
          <p:spPr>
            <a:xfrm>
              <a:off x="0" y="-38100"/>
              <a:ext cx="1415921" cy="495300"/>
            </a:xfrm>
            <a:prstGeom prst="rect">
              <a:avLst/>
            </a:prstGeom>
          </p:spPr>
          <p:txBody>
            <a:bodyPr lIns="50800" tIns="50800" rIns="50800" bIns="50800" rtlCol="0" anchor="ctr"/>
            <a:lstStyle/>
            <a:p>
              <a:pPr algn="ctr">
                <a:lnSpc>
                  <a:spcPts val="5599"/>
                </a:lnSpc>
              </a:pPr>
              <a:r>
                <a:rPr lang="en-US" sz="3999" dirty="0">
                  <a:solidFill>
                    <a:srgbClr val="000000"/>
                  </a:solidFill>
                  <a:latin typeface="Open Sans Bold"/>
                </a:rPr>
                <a:t>22/RELIABILITY</a:t>
              </a:r>
            </a:p>
          </p:txBody>
        </p:sp>
      </p:grpSp>
      <p:grpSp>
        <p:nvGrpSpPr>
          <p:cNvPr id="5" name="Group 5"/>
          <p:cNvGrpSpPr/>
          <p:nvPr/>
        </p:nvGrpSpPr>
        <p:grpSpPr>
          <a:xfrm>
            <a:off x="1028700" y="2621011"/>
            <a:ext cx="16820753" cy="2953464"/>
            <a:chOff x="0" y="0"/>
            <a:chExt cx="4430157" cy="777867"/>
          </a:xfrm>
        </p:grpSpPr>
        <p:sp>
          <p:nvSpPr>
            <p:cNvPr id="6" name="Freeform 6"/>
            <p:cNvSpPr/>
            <p:nvPr/>
          </p:nvSpPr>
          <p:spPr>
            <a:xfrm>
              <a:off x="0" y="0"/>
              <a:ext cx="4430157" cy="777867"/>
            </a:xfrm>
            <a:custGeom>
              <a:avLst/>
              <a:gdLst/>
              <a:ahLst/>
              <a:cxnLst/>
              <a:rect l="l" t="t" r="r" b="b"/>
              <a:pathLst>
                <a:path w="4430157" h="777867">
                  <a:moveTo>
                    <a:pt x="4226957" y="0"/>
                  </a:moveTo>
                  <a:lnTo>
                    <a:pt x="0" y="0"/>
                  </a:lnTo>
                  <a:lnTo>
                    <a:pt x="0" y="777867"/>
                  </a:lnTo>
                  <a:lnTo>
                    <a:pt x="4226957" y="777867"/>
                  </a:lnTo>
                  <a:lnTo>
                    <a:pt x="4430157" y="388934"/>
                  </a:lnTo>
                  <a:lnTo>
                    <a:pt x="4226957" y="0"/>
                  </a:lnTo>
                  <a:close/>
                </a:path>
              </a:pathLst>
            </a:custGeom>
            <a:solidFill>
              <a:srgbClr val="FFFFFF"/>
            </a:solidFill>
          </p:spPr>
        </p:sp>
        <p:sp>
          <p:nvSpPr>
            <p:cNvPr id="7" name="TextBox 7"/>
            <p:cNvSpPr txBox="1"/>
            <p:nvPr/>
          </p:nvSpPr>
          <p:spPr>
            <a:xfrm>
              <a:off x="0" y="-47625"/>
              <a:ext cx="4315857" cy="825492"/>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263434" y="3160223"/>
            <a:ext cx="15995866" cy="1808365"/>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The degree of consistency or accuracy with which an instrument measures the attributes it is designed to measure.</a:t>
            </a:r>
          </a:p>
          <a:p>
            <a:pPr algn="ctr">
              <a:lnSpc>
                <a:spcPts val="4801"/>
              </a:lnSpc>
              <a:spcBef>
                <a:spcPct val="0"/>
              </a:spcBef>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3F76"/>
        </a:solidFill>
        <a:effectLst/>
      </p:bgPr>
    </p:bg>
    <p:spTree>
      <p:nvGrpSpPr>
        <p:cNvPr id="1" name=""/>
        <p:cNvGrpSpPr/>
        <p:nvPr/>
      </p:nvGrpSpPr>
      <p:grpSpPr>
        <a:xfrm>
          <a:off x="0" y="0"/>
          <a:ext cx="0" cy="0"/>
          <a:chOff x="0" y="0"/>
          <a:chExt cx="0" cy="0"/>
        </a:xfrm>
      </p:grpSpPr>
      <p:sp>
        <p:nvSpPr>
          <p:cNvPr id="2" name="Freeform 2"/>
          <p:cNvSpPr/>
          <p:nvPr/>
        </p:nvSpPr>
        <p:spPr>
          <a:xfrm>
            <a:off x="2138908" y="399460"/>
            <a:ext cx="13564196" cy="9887540"/>
          </a:xfrm>
          <a:custGeom>
            <a:avLst/>
            <a:gdLst/>
            <a:ahLst/>
            <a:cxnLst/>
            <a:rect l="l" t="t" r="r" b="b"/>
            <a:pathLst>
              <a:path w="13564196" h="9887540">
                <a:moveTo>
                  <a:pt x="0" y="0"/>
                </a:moveTo>
                <a:lnTo>
                  <a:pt x="13564196" y="0"/>
                </a:lnTo>
                <a:lnTo>
                  <a:pt x="13564196" y="9887540"/>
                </a:lnTo>
                <a:lnTo>
                  <a:pt x="0" y="9887540"/>
                </a:lnTo>
                <a:lnTo>
                  <a:pt x="0" y="0"/>
                </a:lnTo>
                <a:close/>
              </a:path>
            </a:pathLst>
          </a:custGeom>
          <a:blipFill>
            <a:blip r:embed="rId2"/>
            <a:stretch>
              <a:fillRect t="-2066" b="-822"/>
            </a:stretch>
          </a:blipFill>
        </p:spPr>
      </p:sp>
      <p:grpSp>
        <p:nvGrpSpPr>
          <p:cNvPr id="3" name="Group 3"/>
          <p:cNvGrpSpPr/>
          <p:nvPr/>
        </p:nvGrpSpPr>
        <p:grpSpPr>
          <a:xfrm>
            <a:off x="6657294" y="7932864"/>
            <a:ext cx="3086100" cy="2025253"/>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4F7DBA"/>
            </a:solidFill>
          </p:spPr>
        </p:sp>
        <p:sp>
          <p:nvSpPr>
            <p:cNvPr id="5" name="TextBox 5"/>
            <p:cNvSpPr txBox="1"/>
            <p:nvPr/>
          </p:nvSpPr>
          <p:spPr>
            <a:xfrm>
              <a:off x="38100" y="41275"/>
              <a:ext cx="736600" cy="415925"/>
            </a:xfrm>
            <a:prstGeom prst="rect">
              <a:avLst/>
            </a:prstGeom>
          </p:spPr>
          <p:txBody>
            <a:bodyPr lIns="50800" tIns="50800" rIns="50800" bIns="50800" rtlCol="0" anchor="ctr"/>
            <a:lstStyle/>
            <a:p>
              <a:pPr algn="ctr">
                <a:lnSpc>
                  <a:spcPts val="3401"/>
                </a:lnSpc>
              </a:pPr>
              <a:endParaRPr/>
            </a:p>
          </p:txBody>
        </p:sp>
      </p:grpSp>
      <p:sp>
        <p:nvSpPr>
          <p:cNvPr id="6" name="TextBox 6"/>
          <p:cNvSpPr txBox="1"/>
          <p:nvPr/>
        </p:nvSpPr>
        <p:spPr>
          <a:xfrm>
            <a:off x="2285952" y="1714477"/>
            <a:ext cx="2000264" cy="474489"/>
          </a:xfrm>
          <a:prstGeom prst="rect">
            <a:avLst/>
          </a:prstGeom>
        </p:spPr>
        <p:txBody>
          <a:bodyPr wrap="square" lIns="0" tIns="0" rIns="0" bIns="0" rtlCol="0" anchor="t">
            <a:spAutoFit/>
          </a:bodyPr>
          <a:lstStyle/>
          <a:p>
            <a:pPr algn="ctr">
              <a:lnSpc>
                <a:spcPts val="3675"/>
              </a:lnSpc>
            </a:pPr>
            <a:r>
              <a:rPr lang="en-US" sz="2625" dirty="0">
                <a:solidFill>
                  <a:srgbClr val="FFFFFF"/>
                </a:solidFill>
                <a:latin typeface="Open Sans Bold"/>
              </a:rPr>
              <a:t>ABSTRACT</a:t>
            </a:r>
          </a:p>
        </p:txBody>
      </p:sp>
      <p:sp>
        <p:nvSpPr>
          <p:cNvPr id="7" name="TextBox 7"/>
          <p:cNvSpPr txBox="1"/>
          <p:nvPr/>
        </p:nvSpPr>
        <p:spPr>
          <a:xfrm>
            <a:off x="3347466" y="4048975"/>
            <a:ext cx="934194" cy="464179"/>
          </a:xfrm>
          <a:prstGeom prst="rect">
            <a:avLst/>
          </a:prstGeom>
        </p:spPr>
        <p:txBody>
          <a:bodyPr lIns="0" tIns="0" rIns="0" bIns="0" rtlCol="0" anchor="t">
            <a:spAutoFit/>
          </a:bodyPr>
          <a:lstStyle/>
          <a:p>
            <a:pPr algn="ctr">
              <a:lnSpc>
                <a:spcPts val="3815"/>
              </a:lnSpc>
            </a:pPr>
            <a:r>
              <a:rPr lang="en-US" sz="2725">
                <a:solidFill>
                  <a:srgbClr val="FFFFFF"/>
                </a:solidFill>
                <a:latin typeface="Open Sans Bold"/>
              </a:rPr>
              <a:t>DATA</a:t>
            </a:r>
          </a:p>
        </p:txBody>
      </p:sp>
      <p:sp>
        <p:nvSpPr>
          <p:cNvPr id="8" name="TextBox 8"/>
          <p:cNvSpPr txBox="1"/>
          <p:nvPr/>
        </p:nvSpPr>
        <p:spPr>
          <a:xfrm>
            <a:off x="5831671" y="1490601"/>
            <a:ext cx="5931086" cy="1625545"/>
          </a:xfrm>
          <a:prstGeom prst="rect">
            <a:avLst/>
          </a:prstGeom>
        </p:spPr>
        <p:txBody>
          <a:bodyPr lIns="0" tIns="0" rIns="0" bIns="0" rtlCol="0" anchor="t">
            <a:spAutoFit/>
          </a:bodyPr>
          <a:lstStyle/>
          <a:p>
            <a:pPr algn="just">
              <a:lnSpc>
                <a:spcPts val="6532"/>
              </a:lnSpc>
            </a:pPr>
            <a:r>
              <a:rPr lang="en-US" sz="4610">
                <a:solidFill>
                  <a:srgbClr val="070608"/>
                </a:solidFill>
                <a:latin typeface="League Spartan"/>
              </a:rPr>
              <a:t>BASIC RESEARCH</a:t>
            </a:r>
          </a:p>
          <a:p>
            <a:pPr algn="just">
              <a:lnSpc>
                <a:spcPts val="6532"/>
              </a:lnSpc>
            </a:pPr>
            <a:r>
              <a:rPr lang="en-US" sz="4610">
                <a:solidFill>
                  <a:srgbClr val="070608"/>
                </a:solidFill>
                <a:latin typeface="League Spartan"/>
              </a:rPr>
              <a:t>TERMINOLOGIES</a:t>
            </a:r>
          </a:p>
        </p:txBody>
      </p:sp>
      <p:sp>
        <p:nvSpPr>
          <p:cNvPr id="9" name="TextBox 9"/>
          <p:cNvSpPr txBox="1"/>
          <p:nvPr/>
        </p:nvSpPr>
        <p:spPr>
          <a:xfrm>
            <a:off x="3000332" y="6429384"/>
            <a:ext cx="2337171" cy="436017"/>
          </a:xfrm>
          <a:prstGeom prst="rect">
            <a:avLst/>
          </a:prstGeom>
        </p:spPr>
        <p:txBody>
          <a:bodyPr wrap="square" lIns="0" tIns="0" rIns="0" bIns="0" rtlCol="0" anchor="t">
            <a:spAutoFit/>
          </a:bodyPr>
          <a:lstStyle/>
          <a:p>
            <a:pPr algn="ctr">
              <a:lnSpc>
                <a:spcPts val="3401"/>
              </a:lnSpc>
            </a:pPr>
            <a:r>
              <a:rPr lang="en-US" sz="2429" dirty="0">
                <a:solidFill>
                  <a:srgbClr val="FFFFFF"/>
                </a:solidFill>
                <a:latin typeface="Open Sans Bold"/>
              </a:rPr>
              <a:t>ASSUMPTION</a:t>
            </a:r>
          </a:p>
        </p:txBody>
      </p:sp>
      <p:sp>
        <p:nvSpPr>
          <p:cNvPr id="10" name="TextBox 10"/>
          <p:cNvSpPr txBox="1"/>
          <p:nvPr/>
        </p:nvSpPr>
        <p:spPr>
          <a:xfrm>
            <a:off x="5629041" y="4270850"/>
            <a:ext cx="1576834" cy="448884"/>
          </a:xfrm>
          <a:prstGeom prst="rect">
            <a:avLst/>
          </a:prstGeom>
        </p:spPr>
        <p:txBody>
          <a:bodyPr lIns="0" tIns="0" rIns="0" bIns="0" rtlCol="0" anchor="t">
            <a:spAutoFit/>
          </a:bodyPr>
          <a:lstStyle/>
          <a:p>
            <a:pPr algn="ctr">
              <a:lnSpc>
                <a:spcPts val="3608"/>
              </a:lnSpc>
            </a:pPr>
            <a:r>
              <a:rPr lang="en-US" sz="2577" dirty="0">
                <a:solidFill>
                  <a:srgbClr val="FFFFFF"/>
                </a:solidFill>
                <a:latin typeface="Open Sans Bold"/>
              </a:rPr>
              <a:t>VARIABLE</a:t>
            </a:r>
          </a:p>
        </p:txBody>
      </p:sp>
      <p:sp>
        <p:nvSpPr>
          <p:cNvPr id="11" name="TextBox 11"/>
          <p:cNvSpPr txBox="1"/>
          <p:nvPr/>
        </p:nvSpPr>
        <p:spPr>
          <a:xfrm>
            <a:off x="3714712" y="8143896"/>
            <a:ext cx="2274689" cy="1436291"/>
          </a:xfrm>
          <a:prstGeom prst="rect">
            <a:avLst/>
          </a:prstGeom>
        </p:spPr>
        <p:txBody>
          <a:bodyPr lIns="0" tIns="0" rIns="0" bIns="0" rtlCol="0" anchor="t">
            <a:spAutoFit/>
          </a:bodyPr>
          <a:lstStyle/>
          <a:p>
            <a:pPr algn="ctr">
              <a:lnSpc>
                <a:spcPts val="5599"/>
              </a:lnSpc>
            </a:pPr>
            <a:r>
              <a:rPr lang="en-US" sz="2400" dirty="0" smtClean="0">
                <a:solidFill>
                  <a:schemeClr val="bg1"/>
                </a:solidFill>
                <a:latin typeface="Open Sans Bold"/>
              </a:rPr>
              <a:t>LITERATURE</a:t>
            </a:r>
          </a:p>
          <a:p>
            <a:pPr algn="ctr">
              <a:lnSpc>
                <a:spcPts val="5599"/>
              </a:lnSpc>
            </a:pPr>
            <a:r>
              <a:rPr lang="en-US" sz="2400" dirty="0" smtClean="0">
                <a:solidFill>
                  <a:schemeClr val="bg1"/>
                </a:solidFill>
                <a:latin typeface="Open Sans Bold"/>
              </a:rPr>
              <a:t>REVIEW</a:t>
            </a:r>
            <a:endParaRPr lang="en-US" sz="2400" dirty="0">
              <a:solidFill>
                <a:schemeClr val="bg1"/>
              </a:solidFill>
              <a:latin typeface="Open Sans Bold"/>
            </a:endParaRPr>
          </a:p>
        </p:txBody>
      </p:sp>
      <p:sp>
        <p:nvSpPr>
          <p:cNvPr id="12" name="TextBox 12"/>
          <p:cNvSpPr txBox="1"/>
          <p:nvPr/>
        </p:nvSpPr>
        <p:spPr>
          <a:xfrm>
            <a:off x="6296981" y="6323205"/>
            <a:ext cx="1903363" cy="380304"/>
          </a:xfrm>
          <a:prstGeom prst="rect">
            <a:avLst/>
          </a:prstGeom>
        </p:spPr>
        <p:txBody>
          <a:bodyPr lIns="0" tIns="0" rIns="0" bIns="0" rtlCol="0" anchor="t">
            <a:spAutoFit/>
          </a:bodyPr>
          <a:lstStyle/>
          <a:p>
            <a:pPr algn="ctr">
              <a:lnSpc>
                <a:spcPts val="3188"/>
              </a:lnSpc>
            </a:pPr>
            <a:r>
              <a:rPr lang="en-US" sz="2277">
                <a:solidFill>
                  <a:srgbClr val="FFFFFF"/>
                </a:solidFill>
                <a:latin typeface="Open Sans Bold"/>
              </a:rPr>
              <a:t>POPULATION</a:t>
            </a:r>
          </a:p>
        </p:txBody>
      </p:sp>
      <p:sp>
        <p:nvSpPr>
          <p:cNvPr id="13" name="TextBox 13"/>
          <p:cNvSpPr txBox="1"/>
          <p:nvPr/>
        </p:nvSpPr>
        <p:spPr>
          <a:xfrm>
            <a:off x="8215306" y="4143368"/>
            <a:ext cx="2000264" cy="448841"/>
          </a:xfrm>
          <a:prstGeom prst="rect">
            <a:avLst/>
          </a:prstGeom>
        </p:spPr>
        <p:txBody>
          <a:bodyPr wrap="square" lIns="0" tIns="0" rIns="0" bIns="0" rtlCol="0" anchor="t">
            <a:spAutoFit/>
          </a:bodyPr>
          <a:lstStyle/>
          <a:p>
            <a:pPr algn="ctr">
              <a:lnSpc>
                <a:spcPts val="3493"/>
              </a:lnSpc>
            </a:pPr>
            <a:r>
              <a:rPr lang="en-US" sz="2495" dirty="0">
                <a:solidFill>
                  <a:srgbClr val="FFFFFF"/>
                </a:solidFill>
                <a:latin typeface="Nourd Bold"/>
              </a:rPr>
              <a:t>CONCEPT</a:t>
            </a:r>
          </a:p>
        </p:txBody>
      </p:sp>
      <p:sp>
        <p:nvSpPr>
          <p:cNvPr id="14" name="TextBox 14"/>
          <p:cNvSpPr txBox="1"/>
          <p:nvPr/>
        </p:nvSpPr>
        <p:spPr>
          <a:xfrm>
            <a:off x="11318989" y="3878898"/>
            <a:ext cx="2055465" cy="859210"/>
          </a:xfrm>
          <a:prstGeom prst="rect">
            <a:avLst/>
          </a:prstGeom>
        </p:spPr>
        <p:txBody>
          <a:bodyPr lIns="0" tIns="0" rIns="0" bIns="0" rtlCol="0" anchor="t">
            <a:spAutoFit/>
          </a:bodyPr>
          <a:lstStyle/>
          <a:p>
            <a:pPr algn="l">
              <a:lnSpc>
                <a:spcPts val="3290"/>
              </a:lnSpc>
            </a:pPr>
            <a:r>
              <a:rPr lang="en-US" sz="2277" dirty="0">
                <a:solidFill>
                  <a:schemeClr val="bg1"/>
                </a:solidFill>
                <a:latin typeface="Open Sans Bold"/>
              </a:rPr>
              <a:t>OPERATIONAL</a:t>
            </a:r>
          </a:p>
          <a:p>
            <a:pPr algn="l">
              <a:lnSpc>
                <a:spcPts val="3366"/>
              </a:lnSpc>
            </a:pPr>
            <a:r>
              <a:rPr lang="en-US" sz="2329" dirty="0">
                <a:solidFill>
                  <a:schemeClr val="bg1"/>
                </a:solidFill>
                <a:latin typeface="Open Sans Bold"/>
              </a:rPr>
              <a:t>DEFINITION</a:t>
            </a:r>
          </a:p>
        </p:txBody>
      </p:sp>
      <p:sp>
        <p:nvSpPr>
          <p:cNvPr id="15" name="TextBox 15"/>
          <p:cNvSpPr txBox="1"/>
          <p:nvPr/>
        </p:nvSpPr>
        <p:spPr>
          <a:xfrm>
            <a:off x="8929686" y="6476527"/>
            <a:ext cx="2032490" cy="396134"/>
          </a:xfrm>
          <a:prstGeom prst="rect">
            <a:avLst/>
          </a:prstGeom>
        </p:spPr>
        <p:txBody>
          <a:bodyPr wrap="square" lIns="0" tIns="0" rIns="0" bIns="0" rtlCol="0" anchor="t">
            <a:spAutoFit/>
          </a:bodyPr>
          <a:lstStyle/>
          <a:p>
            <a:pPr algn="ctr">
              <a:lnSpc>
                <a:spcPts val="3328"/>
              </a:lnSpc>
            </a:pPr>
            <a:r>
              <a:rPr lang="en-US" sz="2377" dirty="0">
                <a:solidFill>
                  <a:schemeClr val="bg1"/>
                </a:solidFill>
                <a:latin typeface="Open Sans Bold"/>
              </a:rPr>
              <a:t>HYPOTHESES</a:t>
            </a:r>
          </a:p>
        </p:txBody>
      </p:sp>
      <p:sp>
        <p:nvSpPr>
          <p:cNvPr id="16" name="TextBox 16"/>
          <p:cNvSpPr txBox="1"/>
          <p:nvPr/>
        </p:nvSpPr>
        <p:spPr>
          <a:xfrm>
            <a:off x="13716032" y="1500162"/>
            <a:ext cx="1785950" cy="474489"/>
          </a:xfrm>
          <a:prstGeom prst="rect">
            <a:avLst/>
          </a:prstGeom>
        </p:spPr>
        <p:txBody>
          <a:bodyPr wrap="square" lIns="0" tIns="0" rIns="0" bIns="0" rtlCol="0" anchor="t">
            <a:spAutoFit/>
          </a:bodyPr>
          <a:lstStyle/>
          <a:p>
            <a:pPr algn="ctr">
              <a:lnSpc>
                <a:spcPts val="3748"/>
              </a:lnSpc>
            </a:pPr>
            <a:r>
              <a:rPr lang="en-US" sz="2677" dirty="0">
                <a:solidFill>
                  <a:srgbClr val="FFFFFF"/>
                </a:solidFill>
                <a:latin typeface="Open Sans Bold"/>
              </a:rPr>
              <a:t>SAMPLE</a:t>
            </a:r>
          </a:p>
        </p:txBody>
      </p:sp>
      <p:sp>
        <p:nvSpPr>
          <p:cNvPr id="17" name="TextBox 17"/>
          <p:cNvSpPr txBox="1"/>
          <p:nvPr/>
        </p:nvSpPr>
        <p:spPr>
          <a:xfrm>
            <a:off x="14033730" y="4273752"/>
            <a:ext cx="1391543" cy="414539"/>
          </a:xfrm>
          <a:prstGeom prst="rect">
            <a:avLst/>
          </a:prstGeom>
        </p:spPr>
        <p:txBody>
          <a:bodyPr lIns="0" tIns="0" rIns="0" bIns="0" rtlCol="0" anchor="t">
            <a:spAutoFit/>
          </a:bodyPr>
          <a:lstStyle/>
          <a:p>
            <a:pPr algn="ctr">
              <a:lnSpc>
                <a:spcPts val="3401"/>
              </a:lnSpc>
            </a:pPr>
            <a:r>
              <a:rPr lang="en-US" sz="2429">
                <a:solidFill>
                  <a:srgbClr val="FFFFFF"/>
                </a:solidFill>
                <a:latin typeface="Open Sans Bold"/>
              </a:rPr>
              <a:t>VALIDITY</a:t>
            </a:r>
          </a:p>
        </p:txBody>
      </p:sp>
      <p:sp>
        <p:nvSpPr>
          <p:cNvPr id="18" name="TextBox 18"/>
          <p:cNvSpPr txBox="1"/>
          <p:nvPr/>
        </p:nvSpPr>
        <p:spPr>
          <a:xfrm>
            <a:off x="13870656" y="7764148"/>
            <a:ext cx="1783854" cy="397810"/>
          </a:xfrm>
          <a:prstGeom prst="rect">
            <a:avLst/>
          </a:prstGeom>
        </p:spPr>
        <p:txBody>
          <a:bodyPr lIns="0" tIns="0" rIns="0" bIns="0" rtlCol="0" anchor="t">
            <a:spAutoFit/>
          </a:bodyPr>
          <a:lstStyle/>
          <a:p>
            <a:pPr algn="ctr">
              <a:lnSpc>
                <a:spcPts val="3273"/>
              </a:lnSpc>
            </a:pPr>
            <a:r>
              <a:rPr lang="en-US" sz="2338">
                <a:solidFill>
                  <a:srgbClr val="FFFFFF"/>
                </a:solidFill>
                <a:latin typeface="Open Sans Bold"/>
              </a:rPr>
              <a:t>CONSTRUCT</a:t>
            </a:r>
          </a:p>
        </p:txBody>
      </p:sp>
      <p:sp>
        <p:nvSpPr>
          <p:cNvPr id="19" name="TextBox 19"/>
          <p:cNvSpPr txBox="1"/>
          <p:nvPr/>
        </p:nvSpPr>
        <p:spPr>
          <a:xfrm>
            <a:off x="11684541" y="6538867"/>
            <a:ext cx="2043112" cy="406339"/>
          </a:xfrm>
          <a:prstGeom prst="rect">
            <a:avLst/>
          </a:prstGeom>
        </p:spPr>
        <p:txBody>
          <a:bodyPr lIns="0" tIns="0" rIns="0" bIns="0" rtlCol="0" anchor="t">
            <a:spAutoFit/>
          </a:bodyPr>
          <a:lstStyle/>
          <a:p>
            <a:pPr algn="ctr">
              <a:lnSpc>
                <a:spcPts val="3328"/>
              </a:lnSpc>
              <a:spcBef>
                <a:spcPct val="0"/>
              </a:spcBef>
            </a:pPr>
            <a:r>
              <a:rPr lang="en-US" sz="2377" dirty="0">
                <a:solidFill>
                  <a:srgbClr val="FFFFFF"/>
                </a:solidFill>
                <a:latin typeface="Open Sans Bold"/>
              </a:rPr>
              <a:t> </a:t>
            </a:r>
            <a:r>
              <a:rPr lang="en-GB" sz="2377" dirty="0" smtClean="0">
                <a:solidFill>
                  <a:srgbClr val="FFFFFF"/>
                </a:solidFill>
                <a:latin typeface="Open Sans Bold"/>
              </a:rPr>
              <a:t>PILOT STUDY</a:t>
            </a:r>
            <a:endParaRPr lang="en-US" sz="2377" dirty="0">
              <a:solidFill>
                <a:srgbClr val="FFFFFF"/>
              </a:solidFill>
              <a:latin typeface="Open Sans Bold"/>
            </a:endParaRPr>
          </a:p>
        </p:txBody>
      </p:sp>
      <p:sp>
        <p:nvSpPr>
          <p:cNvPr id="20" name="TextBox 20"/>
          <p:cNvSpPr txBox="1"/>
          <p:nvPr/>
        </p:nvSpPr>
        <p:spPr>
          <a:xfrm>
            <a:off x="7000860" y="8715401"/>
            <a:ext cx="2000264" cy="436017"/>
          </a:xfrm>
          <a:prstGeom prst="rect">
            <a:avLst/>
          </a:prstGeom>
        </p:spPr>
        <p:txBody>
          <a:bodyPr wrap="square" lIns="0" tIns="0" rIns="0" bIns="0" rtlCol="0" anchor="t">
            <a:spAutoFit/>
          </a:bodyPr>
          <a:lstStyle/>
          <a:p>
            <a:pPr algn="ctr">
              <a:lnSpc>
                <a:spcPts val="3401"/>
              </a:lnSpc>
              <a:spcBef>
                <a:spcPct val="0"/>
              </a:spcBef>
            </a:pPr>
            <a:r>
              <a:rPr lang="en-US" sz="2429" dirty="0">
                <a:solidFill>
                  <a:srgbClr val="FFFFFF"/>
                </a:solidFill>
                <a:latin typeface="Open Sans Bold"/>
              </a:rPr>
              <a:t>RESEARCH</a:t>
            </a:r>
          </a:p>
        </p:txBody>
      </p:sp>
      <p:grpSp>
        <p:nvGrpSpPr>
          <p:cNvPr id="21" name="Group 3"/>
          <p:cNvGrpSpPr/>
          <p:nvPr/>
        </p:nvGrpSpPr>
        <p:grpSpPr>
          <a:xfrm>
            <a:off x="10144132" y="8001018"/>
            <a:ext cx="3143770" cy="2041345"/>
            <a:chOff x="-37630" y="-68669"/>
            <a:chExt cx="827989" cy="537638"/>
          </a:xfrm>
        </p:grpSpPr>
        <p:sp>
          <p:nvSpPr>
            <p:cNvPr id="22" name="Freeform 4"/>
            <p:cNvSpPr/>
            <p:nvPr/>
          </p:nvSpPr>
          <p:spPr>
            <a:xfrm>
              <a:off x="-37630" y="-68669"/>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4F7DBA"/>
            </a:solidFill>
          </p:spPr>
          <p:txBody>
            <a:bodyPr/>
            <a:lstStyle/>
            <a:p>
              <a:endParaRPr lang="fr-FR" dirty="0"/>
            </a:p>
          </p:txBody>
        </p:sp>
        <p:sp>
          <p:nvSpPr>
            <p:cNvPr id="23" name="TextBox 5"/>
            <p:cNvSpPr txBox="1"/>
            <p:nvPr/>
          </p:nvSpPr>
          <p:spPr>
            <a:xfrm>
              <a:off x="38100" y="41275"/>
              <a:ext cx="736600" cy="415925"/>
            </a:xfrm>
            <a:prstGeom prst="rect">
              <a:avLst/>
            </a:prstGeom>
          </p:spPr>
          <p:txBody>
            <a:bodyPr lIns="50800" tIns="50800" rIns="50800" bIns="50800" rtlCol="0" anchor="ctr"/>
            <a:lstStyle/>
            <a:p>
              <a:pPr algn="ctr">
                <a:lnSpc>
                  <a:spcPts val="3401"/>
                </a:lnSpc>
              </a:pPr>
              <a:endParaRPr/>
            </a:p>
          </p:txBody>
        </p:sp>
      </p:grpSp>
      <p:sp>
        <p:nvSpPr>
          <p:cNvPr id="24" name="Rectangle 23"/>
          <p:cNvSpPr/>
          <p:nvPr/>
        </p:nvSpPr>
        <p:spPr>
          <a:xfrm>
            <a:off x="10787074" y="8786838"/>
            <a:ext cx="1665841" cy="461665"/>
          </a:xfrm>
          <a:prstGeom prst="rect">
            <a:avLst/>
          </a:prstGeom>
        </p:spPr>
        <p:txBody>
          <a:bodyPr wrap="none">
            <a:spAutoFit/>
          </a:bodyPr>
          <a:lstStyle/>
          <a:p>
            <a:r>
              <a:rPr lang="fr-FR" sz="2400" dirty="0" smtClean="0">
                <a:solidFill>
                  <a:schemeClr val="bg1"/>
                </a:solidFill>
                <a:latin typeface="Open Sans Bold" charset="0"/>
                <a:ea typeface="Open Sans Bold" charset="0"/>
                <a:cs typeface="Open Sans Bold" charset="0"/>
              </a:rPr>
              <a:t>ANALYSIS</a:t>
            </a:r>
            <a:endParaRPr lang="fr-FR" sz="2400" dirty="0">
              <a:solidFill>
                <a:schemeClr val="bg1"/>
              </a:solidFill>
              <a:latin typeface="Open Sans Bold" charset="0"/>
              <a:ea typeface="Open Sans Bold" charset="0"/>
              <a:cs typeface="Open Sans Bold"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59236"/>
            <a:chOff x="0" y="0"/>
            <a:chExt cx="1415921" cy="647700"/>
          </a:xfrm>
        </p:grpSpPr>
        <p:sp>
          <p:nvSpPr>
            <p:cNvPr id="3" name="Freeform 3"/>
            <p:cNvSpPr/>
            <p:nvPr/>
          </p:nvSpPr>
          <p:spPr>
            <a:xfrm>
              <a:off x="0" y="0"/>
              <a:ext cx="1415933" cy="647700"/>
            </a:xfrm>
            <a:custGeom>
              <a:avLst/>
              <a:gdLst/>
              <a:ahLst/>
              <a:cxnLst/>
              <a:rect l="l" t="t" r="r" b="b"/>
              <a:pathLst>
                <a:path w="1415933" h="647700">
                  <a:moveTo>
                    <a:pt x="1123218" y="0"/>
                  </a:moveTo>
                  <a:lnTo>
                    <a:pt x="282407" y="0"/>
                  </a:lnTo>
                  <a:cubicBezTo>
                    <a:pt x="126426" y="0"/>
                    <a:pt x="0" y="123512"/>
                    <a:pt x="0" y="241300"/>
                  </a:cubicBezTo>
                  <a:cubicBezTo>
                    <a:pt x="0" y="322669"/>
                    <a:pt x="66279" y="417810"/>
                    <a:pt x="162037" y="461951"/>
                  </a:cubicBezTo>
                  <a:lnTo>
                    <a:pt x="162037" y="647700"/>
                  </a:lnTo>
                  <a:lnTo>
                    <a:pt x="353844" y="488232"/>
                  </a:lnTo>
                  <a:lnTo>
                    <a:pt x="1123218" y="488232"/>
                  </a:lnTo>
                  <a:cubicBezTo>
                    <a:pt x="1289484" y="488232"/>
                    <a:pt x="1415921" y="364720"/>
                    <a:pt x="1415921" y="241300"/>
                  </a:cubicBezTo>
                  <a:cubicBezTo>
                    <a:pt x="1415933" y="123512"/>
                    <a:pt x="1289484" y="0"/>
                    <a:pt x="1123218" y="0"/>
                  </a:cubicBezTo>
                  <a:close/>
                </a:path>
              </a:pathLst>
            </a:custGeom>
            <a:solidFill>
              <a:srgbClr val="EFF8FA"/>
            </a:solidFill>
          </p:spPr>
        </p:sp>
        <p:sp>
          <p:nvSpPr>
            <p:cNvPr id="4" name="TextBox 4"/>
            <p:cNvSpPr txBox="1"/>
            <p:nvPr/>
          </p:nvSpPr>
          <p:spPr>
            <a:xfrm>
              <a:off x="0" y="-38100"/>
              <a:ext cx="1415921" cy="495300"/>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23/VALIDITY</a:t>
              </a:r>
            </a:p>
          </p:txBody>
        </p:sp>
      </p:grpSp>
      <p:grpSp>
        <p:nvGrpSpPr>
          <p:cNvPr id="5" name="Group 5"/>
          <p:cNvGrpSpPr/>
          <p:nvPr/>
        </p:nvGrpSpPr>
        <p:grpSpPr>
          <a:xfrm>
            <a:off x="1028700" y="2621011"/>
            <a:ext cx="16820753" cy="2953464"/>
            <a:chOff x="0" y="0"/>
            <a:chExt cx="4430157" cy="777867"/>
          </a:xfrm>
        </p:grpSpPr>
        <p:sp>
          <p:nvSpPr>
            <p:cNvPr id="6" name="Freeform 6"/>
            <p:cNvSpPr/>
            <p:nvPr/>
          </p:nvSpPr>
          <p:spPr>
            <a:xfrm>
              <a:off x="0" y="0"/>
              <a:ext cx="4430157" cy="777867"/>
            </a:xfrm>
            <a:custGeom>
              <a:avLst/>
              <a:gdLst/>
              <a:ahLst/>
              <a:cxnLst/>
              <a:rect l="l" t="t" r="r" b="b"/>
              <a:pathLst>
                <a:path w="4430157" h="777867">
                  <a:moveTo>
                    <a:pt x="4226957" y="0"/>
                  </a:moveTo>
                  <a:lnTo>
                    <a:pt x="0" y="0"/>
                  </a:lnTo>
                  <a:lnTo>
                    <a:pt x="0" y="777867"/>
                  </a:lnTo>
                  <a:lnTo>
                    <a:pt x="4226957" y="777867"/>
                  </a:lnTo>
                  <a:lnTo>
                    <a:pt x="4430157" y="388934"/>
                  </a:lnTo>
                  <a:lnTo>
                    <a:pt x="4226957" y="0"/>
                  </a:lnTo>
                  <a:close/>
                </a:path>
              </a:pathLst>
            </a:custGeom>
            <a:solidFill>
              <a:srgbClr val="FFFFFF"/>
            </a:solidFill>
          </p:spPr>
        </p:sp>
        <p:sp>
          <p:nvSpPr>
            <p:cNvPr id="7" name="TextBox 7"/>
            <p:cNvSpPr txBox="1"/>
            <p:nvPr/>
          </p:nvSpPr>
          <p:spPr>
            <a:xfrm>
              <a:off x="0" y="-47625"/>
              <a:ext cx="4315857" cy="825492"/>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263434" y="3160223"/>
            <a:ext cx="15995866" cy="1198765"/>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The degree to which an instrument what it is intended to measure.</a:t>
            </a:r>
          </a:p>
          <a:p>
            <a:pPr algn="ctr">
              <a:lnSpc>
                <a:spcPts val="4801"/>
              </a:lnSpc>
              <a:spcBef>
                <a:spcPct val="0"/>
              </a:spcBef>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59236"/>
            <a:chOff x="0" y="0"/>
            <a:chExt cx="1415921" cy="647700"/>
          </a:xfrm>
        </p:grpSpPr>
        <p:sp>
          <p:nvSpPr>
            <p:cNvPr id="3" name="Freeform 3"/>
            <p:cNvSpPr/>
            <p:nvPr/>
          </p:nvSpPr>
          <p:spPr>
            <a:xfrm>
              <a:off x="0" y="0"/>
              <a:ext cx="1415933" cy="647700"/>
            </a:xfrm>
            <a:custGeom>
              <a:avLst/>
              <a:gdLst/>
              <a:ahLst/>
              <a:cxnLst/>
              <a:rect l="l" t="t" r="r" b="b"/>
              <a:pathLst>
                <a:path w="1415933" h="647700">
                  <a:moveTo>
                    <a:pt x="1123218" y="0"/>
                  </a:moveTo>
                  <a:lnTo>
                    <a:pt x="282407" y="0"/>
                  </a:lnTo>
                  <a:cubicBezTo>
                    <a:pt x="126426" y="0"/>
                    <a:pt x="0" y="123512"/>
                    <a:pt x="0" y="241300"/>
                  </a:cubicBezTo>
                  <a:cubicBezTo>
                    <a:pt x="0" y="322669"/>
                    <a:pt x="66279" y="417810"/>
                    <a:pt x="162037" y="461951"/>
                  </a:cubicBezTo>
                  <a:lnTo>
                    <a:pt x="162037" y="647700"/>
                  </a:lnTo>
                  <a:lnTo>
                    <a:pt x="353844" y="488232"/>
                  </a:lnTo>
                  <a:lnTo>
                    <a:pt x="1123218" y="488232"/>
                  </a:lnTo>
                  <a:cubicBezTo>
                    <a:pt x="1289484" y="488232"/>
                    <a:pt x="1415921" y="364720"/>
                    <a:pt x="1415921" y="241300"/>
                  </a:cubicBezTo>
                  <a:cubicBezTo>
                    <a:pt x="1415933" y="123512"/>
                    <a:pt x="1289484" y="0"/>
                    <a:pt x="1123218" y="0"/>
                  </a:cubicBezTo>
                  <a:close/>
                </a:path>
              </a:pathLst>
            </a:custGeom>
            <a:solidFill>
              <a:srgbClr val="C1FF72"/>
            </a:solidFill>
          </p:spPr>
        </p:sp>
        <p:sp>
          <p:nvSpPr>
            <p:cNvPr id="4" name="TextBox 4"/>
            <p:cNvSpPr txBox="1"/>
            <p:nvPr/>
          </p:nvSpPr>
          <p:spPr>
            <a:xfrm>
              <a:off x="0" y="-38100"/>
              <a:ext cx="1415921" cy="495300"/>
            </a:xfrm>
            <a:prstGeom prst="rect">
              <a:avLst/>
            </a:prstGeom>
          </p:spPr>
          <p:txBody>
            <a:bodyPr lIns="50800" tIns="50800" rIns="50800" bIns="50800" rtlCol="0" anchor="ctr"/>
            <a:lstStyle/>
            <a:p>
              <a:pPr algn="ctr">
                <a:lnSpc>
                  <a:spcPts val="5599"/>
                </a:lnSpc>
              </a:pPr>
              <a:r>
                <a:rPr lang="en-US" sz="3999" dirty="0">
                  <a:solidFill>
                    <a:srgbClr val="000000"/>
                  </a:solidFill>
                  <a:latin typeface="Open Sans Bold"/>
                </a:rPr>
                <a:t>24/PILOT STUDY</a:t>
              </a:r>
            </a:p>
          </p:txBody>
        </p:sp>
      </p:grpSp>
      <p:grpSp>
        <p:nvGrpSpPr>
          <p:cNvPr id="5" name="Group 5"/>
          <p:cNvGrpSpPr/>
          <p:nvPr/>
        </p:nvGrpSpPr>
        <p:grpSpPr>
          <a:xfrm>
            <a:off x="1028700" y="2621011"/>
            <a:ext cx="16820753" cy="2953464"/>
            <a:chOff x="0" y="0"/>
            <a:chExt cx="4430157" cy="777867"/>
          </a:xfrm>
        </p:grpSpPr>
        <p:sp>
          <p:nvSpPr>
            <p:cNvPr id="6" name="Freeform 6"/>
            <p:cNvSpPr/>
            <p:nvPr/>
          </p:nvSpPr>
          <p:spPr>
            <a:xfrm>
              <a:off x="0" y="0"/>
              <a:ext cx="4430157" cy="777867"/>
            </a:xfrm>
            <a:custGeom>
              <a:avLst/>
              <a:gdLst/>
              <a:ahLst/>
              <a:cxnLst/>
              <a:rect l="l" t="t" r="r" b="b"/>
              <a:pathLst>
                <a:path w="4430157" h="777867">
                  <a:moveTo>
                    <a:pt x="4226957" y="0"/>
                  </a:moveTo>
                  <a:lnTo>
                    <a:pt x="0" y="0"/>
                  </a:lnTo>
                  <a:lnTo>
                    <a:pt x="0" y="777867"/>
                  </a:lnTo>
                  <a:lnTo>
                    <a:pt x="4226957" y="777867"/>
                  </a:lnTo>
                  <a:lnTo>
                    <a:pt x="4430157" y="388934"/>
                  </a:lnTo>
                  <a:lnTo>
                    <a:pt x="4226957" y="0"/>
                  </a:lnTo>
                  <a:close/>
                </a:path>
              </a:pathLst>
            </a:custGeom>
            <a:solidFill>
              <a:srgbClr val="FFFFFF"/>
            </a:solidFill>
          </p:spPr>
        </p:sp>
        <p:sp>
          <p:nvSpPr>
            <p:cNvPr id="7" name="TextBox 7"/>
            <p:cNvSpPr txBox="1"/>
            <p:nvPr/>
          </p:nvSpPr>
          <p:spPr>
            <a:xfrm>
              <a:off x="0" y="-47625"/>
              <a:ext cx="4315857" cy="825492"/>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263434" y="3160223"/>
            <a:ext cx="15995866" cy="2417965"/>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Study carried out at the end of the planning phase of research in order to explore and test the research elements to make relevant modifications in research tools and methodology.</a:t>
            </a:r>
          </a:p>
          <a:p>
            <a:pPr algn="ctr">
              <a:lnSpc>
                <a:spcPts val="4801"/>
              </a:lnSpc>
              <a:spcBef>
                <a:spcPct val="0"/>
              </a:spcBef>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59236"/>
            <a:chOff x="0" y="0"/>
            <a:chExt cx="1415921" cy="647700"/>
          </a:xfrm>
        </p:grpSpPr>
        <p:sp>
          <p:nvSpPr>
            <p:cNvPr id="3" name="Freeform 3"/>
            <p:cNvSpPr/>
            <p:nvPr/>
          </p:nvSpPr>
          <p:spPr>
            <a:xfrm>
              <a:off x="0" y="0"/>
              <a:ext cx="1415933" cy="647700"/>
            </a:xfrm>
            <a:custGeom>
              <a:avLst/>
              <a:gdLst/>
              <a:ahLst/>
              <a:cxnLst/>
              <a:rect l="l" t="t" r="r" b="b"/>
              <a:pathLst>
                <a:path w="1415933" h="647700">
                  <a:moveTo>
                    <a:pt x="1123218" y="0"/>
                  </a:moveTo>
                  <a:lnTo>
                    <a:pt x="282407" y="0"/>
                  </a:lnTo>
                  <a:cubicBezTo>
                    <a:pt x="126426" y="0"/>
                    <a:pt x="0" y="123512"/>
                    <a:pt x="0" y="241300"/>
                  </a:cubicBezTo>
                  <a:cubicBezTo>
                    <a:pt x="0" y="322669"/>
                    <a:pt x="66279" y="417810"/>
                    <a:pt x="162037" y="461951"/>
                  </a:cubicBezTo>
                  <a:lnTo>
                    <a:pt x="162037" y="647700"/>
                  </a:lnTo>
                  <a:lnTo>
                    <a:pt x="353844" y="488232"/>
                  </a:lnTo>
                  <a:lnTo>
                    <a:pt x="1123218" y="488232"/>
                  </a:lnTo>
                  <a:cubicBezTo>
                    <a:pt x="1289484" y="488232"/>
                    <a:pt x="1415921" y="364720"/>
                    <a:pt x="1415921" y="241300"/>
                  </a:cubicBezTo>
                  <a:cubicBezTo>
                    <a:pt x="1415933" y="123512"/>
                    <a:pt x="1289484" y="0"/>
                    <a:pt x="1123218" y="0"/>
                  </a:cubicBezTo>
                  <a:close/>
                </a:path>
              </a:pathLst>
            </a:custGeom>
            <a:solidFill>
              <a:srgbClr val="00BF63"/>
            </a:solidFill>
          </p:spPr>
        </p:sp>
        <p:sp>
          <p:nvSpPr>
            <p:cNvPr id="4" name="TextBox 4"/>
            <p:cNvSpPr txBox="1"/>
            <p:nvPr/>
          </p:nvSpPr>
          <p:spPr>
            <a:xfrm>
              <a:off x="0" y="-38100"/>
              <a:ext cx="1415921" cy="495300"/>
            </a:xfrm>
            <a:prstGeom prst="rect">
              <a:avLst/>
            </a:prstGeom>
          </p:spPr>
          <p:txBody>
            <a:bodyPr lIns="50800" tIns="50800" rIns="50800" bIns="50800" rtlCol="0" anchor="ctr"/>
            <a:lstStyle/>
            <a:p>
              <a:pPr algn="ctr">
                <a:lnSpc>
                  <a:spcPts val="5599"/>
                </a:lnSpc>
              </a:pPr>
              <a:r>
                <a:rPr lang="en-US" sz="3999" dirty="0">
                  <a:solidFill>
                    <a:srgbClr val="000000"/>
                  </a:solidFill>
                  <a:latin typeface="Open Sans Bold"/>
                </a:rPr>
                <a:t>25/ANALYSIS</a:t>
              </a:r>
            </a:p>
          </p:txBody>
        </p:sp>
      </p:grpSp>
      <p:grpSp>
        <p:nvGrpSpPr>
          <p:cNvPr id="5" name="Group 5"/>
          <p:cNvGrpSpPr/>
          <p:nvPr/>
        </p:nvGrpSpPr>
        <p:grpSpPr>
          <a:xfrm>
            <a:off x="1028700" y="2621011"/>
            <a:ext cx="16820753" cy="2953464"/>
            <a:chOff x="0" y="0"/>
            <a:chExt cx="4430157" cy="777867"/>
          </a:xfrm>
        </p:grpSpPr>
        <p:sp>
          <p:nvSpPr>
            <p:cNvPr id="6" name="Freeform 6"/>
            <p:cNvSpPr/>
            <p:nvPr/>
          </p:nvSpPr>
          <p:spPr>
            <a:xfrm>
              <a:off x="0" y="0"/>
              <a:ext cx="4430157" cy="777867"/>
            </a:xfrm>
            <a:custGeom>
              <a:avLst/>
              <a:gdLst/>
              <a:ahLst/>
              <a:cxnLst/>
              <a:rect l="l" t="t" r="r" b="b"/>
              <a:pathLst>
                <a:path w="4430157" h="777867">
                  <a:moveTo>
                    <a:pt x="4226957" y="0"/>
                  </a:moveTo>
                  <a:lnTo>
                    <a:pt x="0" y="0"/>
                  </a:lnTo>
                  <a:lnTo>
                    <a:pt x="0" y="777867"/>
                  </a:lnTo>
                  <a:lnTo>
                    <a:pt x="4226957" y="777867"/>
                  </a:lnTo>
                  <a:lnTo>
                    <a:pt x="4430157" y="388934"/>
                  </a:lnTo>
                  <a:lnTo>
                    <a:pt x="4226957" y="0"/>
                  </a:lnTo>
                  <a:close/>
                </a:path>
              </a:pathLst>
            </a:custGeom>
            <a:solidFill>
              <a:srgbClr val="FFFFFF"/>
            </a:solidFill>
          </p:spPr>
        </p:sp>
        <p:sp>
          <p:nvSpPr>
            <p:cNvPr id="7" name="TextBox 7"/>
            <p:cNvSpPr txBox="1"/>
            <p:nvPr/>
          </p:nvSpPr>
          <p:spPr>
            <a:xfrm>
              <a:off x="0" y="-47625"/>
              <a:ext cx="4315857" cy="825492"/>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263434" y="3160223"/>
            <a:ext cx="15995866" cy="2417965"/>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Method of organizing, sorting, and scrutinizing data in such a way that research question can be answered or meaningful inferences can be drawn.</a:t>
            </a:r>
          </a:p>
          <a:p>
            <a:pPr algn="ctr">
              <a:lnSpc>
                <a:spcPts val="4801"/>
              </a:lnSpc>
              <a:spcBef>
                <a:spcPct val="0"/>
              </a:spcBef>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l="-10646" r="-10646"/>
            </a:stretch>
          </a:blipFill>
        </p:spPr>
      </p:sp>
      <p:grpSp>
        <p:nvGrpSpPr>
          <p:cNvPr id="3" name="Group 3"/>
          <p:cNvGrpSpPr>
            <a:grpSpLocks noChangeAspect="1"/>
          </p:cNvGrpSpPr>
          <p:nvPr/>
        </p:nvGrpSpPr>
        <p:grpSpPr>
          <a:xfrm>
            <a:off x="-4187561" y="-2308710"/>
            <a:ext cx="13331561" cy="14904419"/>
            <a:chOff x="0" y="0"/>
            <a:chExt cx="5608320" cy="6269990"/>
          </a:xfrm>
        </p:grpSpPr>
        <p:sp>
          <p:nvSpPr>
            <p:cNvPr id="4" name="Freeform 4"/>
            <p:cNvSpPr/>
            <p:nvPr/>
          </p:nvSpPr>
          <p:spPr>
            <a:xfrm>
              <a:off x="0" y="0"/>
              <a:ext cx="5608320" cy="6269990"/>
            </a:xfrm>
            <a:custGeom>
              <a:avLst/>
              <a:gdLst/>
              <a:ahLst/>
              <a:cxnLst/>
              <a:rect l="l" t="t" r="r" b="b"/>
              <a:pathLst>
                <a:path w="5608320" h="6269990">
                  <a:moveTo>
                    <a:pt x="167640" y="0"/>
                  </a:moveTo>
                  <a:lnTo>
                    <a:pt x="5608320" y="1976120"/>
                  </a:lnTo>
                  <a:lnTo>
                    <a:pt x="4323080" y="4546600"/>
                  </a:lnTo>
                  <a:lnTo>
                    <a:pt x="3837940" y="6269990"/>
                  </a:lnTo>
                  <a:lnTo>
                    <a:pt x="1267460" y="6269990"/>
                  </a:lnTo>
                  <a:lnTo>
                    <a:pt x="1546860" y="4117340"/>
                  </a:lnTo>
                  <a:lnTo>
                    <a:pt x="0" y="3596640"/>
                  </a:lnTo>
                  <a:close/>
                </a:path>
              </a:pathLst>
            </a:custGeom>
            <a:blipFill>
              <a:blip r:embed="rId3"/>
              <a:stretch>
                <a:fillRect l="-33822" r="-33822"/>
              </a:stretch>
            </a:blipFill>
          </p:spPr>
        </p:sp>
      </p:grpSp>
      <p:grpSp>
        <p:nvGrpSpPr>
          <p:cNvPr id="5" name="Group 5"/>
          <p:cNvGrpSpPr>
            <a:grpSpLocks noChangeAspect="1"/>
          </p:cNvGrpSpPr>
          <p:nvPr/>
        </p:nvGrpSpPr>
        <p:grpSpPr>
          <a:xfrm>
            <a:off x="-2940858" y="-972068"/>
            <a:ext cx="10838156" cy="12116842"/>
            <a:chOff x="0" y="0"/>
            <a:chExt cx="5608320" cy="6269990"/>
          </a:xfrm>
        </p:grpSpPr>
        <p:sp>
          <p:nvSpPr>
            <p:cNvPr id="6" name="Freeform 6"/>
            <p:cNvSpPr/>
            <p:nvPr/>
          </p:nvSpPr>
          <p:spPr>
            <a:xfrm>
              <a:off x="0" y="0"/>
              <a:ext cx="5608320" cy="6269990"/>
            </a:xfrm>
            <a:custGeom>
              <a:avLst/>
              <a:gdLst/>
              <a:ahLst/>
              <a:cxnLst/>
              <a:rect l="l" t="t" r="r" b="b"/>
              <a:pathLst>
                <a:path w="5608320" h="6269990">
                  <a:moveTo>
                    <a:pt x="167640" y="0"/>
                  </a:moveTo>
                  <a:lnTo>
                    <a:pt x="5608320" y="1976120"/>
                  </a:lnTo>
                  <a:lnTo>
                    <a:pt x="4323080" y="4546600"/>
                  </a:lnTo>
                  <a:lnTo>
                    <a:pt x="3837940" y="6269990"/>
                  </a:lnTo>
                  <a:lnTo>
                    <a:pt x="1267460" y="6269990"/>
                  </a:lnTo>
                  <a:lnTo>
                    <a:pt x="1546860" y="4117340"/>
                  </a:lnTo>
                  <a:lnTo>
                    <a:pt x="0" y="3596640"/>
                  </a:lnTo>
                  <a:close/>
                </a:path>
              </a:pathLst>
            </a:custGeom>
            <a:blipFill>
              <a:blip r:embed="rId4"/>
              <a:stretch>
                <a:fillRect l="-31256" r="-36231"/>
              </a:stretch>
            </a:blipFill>
          </p:spPr>
        </p:sp>
      </p:grpSp>
      <p:sp>
        <p:nvSpPr>
          <p:cNvPr id="7" name="TextBox 7"/>
          <p:cNvSpPr txBox="1"/>
          <p:nvPr/>
        </p:nvSpPr>
        <p:spPr>
          <a:xfrm>
            <a:off x="7752089" y="4100883"/>
            <a:ext cx="9841178" cy="1717086"/>
          </a:xfrm>
          <a:prstGeom prst="rect">
            <a:avLst/>
          </a:prstGeom>
        </p:spPr>
        <p:txBody>
          <a:bodyPr lIns="0" tIns="0" rIns="0" bIns="0" rtlCol="0" anchor="t">
            <a:spAutoFit/>
          </a:bodyPr>
          <a:lstStyle/>
          <a:p>
            <a:pPr algn="ctr">
              <a:lnSpc>
                <a:spcPts val="14039"/>
              </a:lnSpc>
              <a:spcBef>
                <a:spcPct val="0"/>
              </a:spcBef>
            </a:pPr>
            <a:r>
              <a:rPr lang="en-US" sz="10028">
                <a:solidFill>
                  <a:srgbClr val="2E74B6"/>
                </a:solidFill>
                <a:latin typeface="League Spartan"/>
              </a:rPr>
              <a:t>THANK YOU</a:t>
            </a:r>
          </a:p>
        </p:txBody>
      </p:sp>
      <p:grpSp>
        <p:nvGrpSpPr>
          <p:cNvPr id="8" name="Group 8"/>
          <p:cNvGrpSpPr/>
          <p:nvPr/>
        </p:nvGrpSpPr>
        <p:grpSpPr>
          <a:xfrm rot="-802048">
            <a:off x="4860970" y="9758113"/>
            <a:ext cx="6231023" cy="252662"/>
            <a:chOff x="0" y="0"/>
            <a:chExt cx="1357495" cy="55045"/>
          </a:xfrm>
        </p:grpSpPr>
        <p:sp>
          <p:nvSpPr>
            <p:cNvPr id="9" name="Freeform 9"/>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10" name="TextBox 10"/>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802048">
            <a:off x="13668305" y="50459"/>
            <a:ext cx="6231023" cy="252662"/>
            <a:chOff x="0" y="0"/>
            <a:chExt cx="1357495" cy="55045"/>
          </a:xfrm>
        </p:grpSpPr>
        <p:sp>
          <p:nvSpPr>
            <p:cNvPr id="12" name="Freeform 12"/>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13" name="TextBox 13"/>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802048">
            <a:off x="3810142" y="10563225"/>
            <a:ext cx="6231023" cy="252662"/>
            <a:chOff x="0" y="0"/>
            <a:chExt cx="1357495" cy="55045"/>
          </a:xfrm>
        </p:grpSpPr>
        <p:sp>
          <p:nvSpPr>
            <p:cNvPr id="15" name="Freeform 15"/>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6" name="TextBox 16"/>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rot="-802048">
            <a:off x="12617477" y="855571"/>
            <a:ext cx="6231023" cy="252662"/>
            <a:chOff x="0" y="0"/>
            <a:chExt cx="1357495" cy="55045"/>
          </a:xfrm>
        </p:grpSpPr>
        <p:sp>
          <p:nvSpPr>
            <p:cNvPr id="18" name="Freeform 18"/>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9" name="TextBox 19"/>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8328491" y="5439542"/>
            <a:ext cx="8276580" cy="1135421"/>
          </a:xfrm>
          <a:prstGeom prst="rect">
            <a:avLst/>
          </a:prstGeom>
        </p:spPr>
        <p:txBody>
          <a:bodyPr lIns="0" tIns="0" rIns="0" bIns="0" rtlCol="0" anchor="t">
            <a:spAutoFit/>
          </a:bodyPr>
          <a:lstStyle/>
          <a:p>
            <a:pPr algn="ctr">
              <a:lnSpc>
                <a:spcPts val="9319"/>
              </a:lnSpc>
              <a:spcBef>
                <a:spcPct val="0"/>
              </a:spcBef>
            </a:pPr>
            <a:r>
              <a:rPr lang="en-US" sz="6656">
                <a:solidFill>
                  <a:srgbClr val="0C2E5E"/>
                </a:solidFill>
                <a:latin typeface="Canva Sans Bold"/>
              </a:rPr>
              <a:t>FOR ATTENTION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26447" y="180825"/>
            <a:ext cx="5376076" cy="2459236"/>
            <a:chOff x="0" y="0"/>
            <a:chExt cx="1415921" cy="647700"/>
          </a:xfrm>
        </p:grpSpPr>
        <p:sp>
          <p:nvSpPr>
            <p:cNvPr id="3" name="Freeform 3"/>
            <p:cNvSpPr/>
            <p:nvPr/>
          </p:nvSpPr>
          <p:spPr>
            <a:xfrm>
              <a:off x="0" y="0"/>
              <a:ext cx="1415933" cy="647700"/>
            </a:xfrm>
            <a:custGeom>
              <a:avLst/>
              <a:gdLst/>
              <a:ahLst/>
              <a:cxnLst/>
              <a:rect l="l" t="t" r="r" b="b"/>
              <a:pathLst>
                <a:path w="1415933" h="647700">
                  <a:moveTo>
                    <a:pt x="1123218" y="0"/>
                  </a:moveTo>
                  <a:lnTo>
                    <a:pt x="282407" y="0"/>
                  </a:lnTo>
                  <a:cubicBezTo>
                    <a:pt x="126426" y="0"/>
                    <a:pt x="0" y="123512"/>
                    <a:pt x="0" y="241300"/>
                  </a:cubicBezTo>
                  <a:cubicBezTo>
                    <a:pt x="0" y="322669"/>
                    <a:pt x="66279" y="417810"/>
                    <a:pt x="162037" y="461951"/>
                  </a:cubicBezTo>
                  <a:lnTo>
                    <a:pt x="162037" y="647700"/>
                  </a:lnTo>
                  <a:lnTo>
                    <a:pt x="353844" y="488232"/>
                  </a:lnTo>
                  <a:lnTo>
                    <a:pt x="1123218" y="488232"/>
                  </a:lnTo>
                  <a:cubicBezTo>
                    <a:pt x="1289484" y="488232"/>
                    <a:pt x="1415921" y="364720"/>
                    <a:pt x="1415921" y="241300"/>
                  </a:cubicBezTo>
                  <a:cubicBezTo>
                    <a:pt x="1415933" y="123512"/>
                    <a:pt x="1289484" y="0"/>
                    <a:pt x="1123218" y="0"/>
                  </a:cubicBezTo>
                  <a:close/>
                </a:path>
              </a:pathLst>
            </a:custGeom>
            <a:solidFill>
              <a:srgbClr val="1C9ECE"/>
            </a:solidFill>
          </p:spPr>
        </p:sp>
        <p:sp>
          <p:nvSpPr>
            <p:cNvPr id="4" name="TextBox 4"/>
            <p:cNvSpPr txBox="1"/>
            <p:nvPr/>
          </p:nvSpPr>
          <p:spPr>
            <a:xfrm>
              <a:off x="0" y="-38100"/>
              <a:ext cx="1415921" cy="495300"/>
            </a:xfrm>
            <a:prstGeom prst="rect">
              <a:avLst/>
            </a:prstGeom>
          </p:spPr>
          <p:txBody>
            <a:bodyPr lIns="50800" tIns="50800" rIns="50800" bIns="50800" rtlCol="0" anchor="ctr"/>
            <a:lstStyle/>
            <a:p>
              <a:pPr algn="ctr">
                <a:lnSpc>
                  <a:spcPts val="5599"/>
                </a:lnSpc>
              </a:pPr>
              <a:r>
                <a:rPr lang="en-US" sz="3999">
                  <a:solidFill>
                    <a:srgbClr val="FFFFFF"/>
                  </a:solidFill>
                  <a:latin typeface="Open Sans Bold"/>
                </a:rPr>
                <a:t>1/ RESEARCH</a:t>
              </a:r>
            </a:p>
          </p:txBody>
        </p:sp>
      </p:grpSp>
      <p:grpSp>
        <p:nvGrpSpPr>
          <p:cNvPr id="5" name="Group 5"/>
          <p:cNvGrpSpPr/>
          <p:nvPr/>
        </p:nvGrpSpPr>
        <p:grpSpPr>
          <a:xfrm>
            <a:off x="1028700" y="2621011"/>
            <a:ext cx="16619163" cy="7646939"/>
            <a:chOff x="0" y="0"/>
            <a:chExt cx="4377064" cy="2014009"/>
          </a:xfrm>
        </p:grpSpPr>
        <p:sp>
          <p:nvSpPr>
            <p:cNvPr id="6" name="Freeform 6"/>
            <p:cNvSpPr/>
            <p:nvPr/>
          </p:nvSpPr>
          <p:spPr>
            <a:xfrm>
              <a:off x="0" y="0"/>
              <a:ext cx="4377063" cy="2014009"/>
            </a:xfrm>
            <a:custGeom>
              <a:avLst/>
              <a:gdLst/>
              <a:ahLst/>
              <a:cxnLst/>
              <a:rect l="l" t="t" r="r" b="b"/>
              <a:pathLst>
                <a:path w="4377063" h="2014009">
                  <a:moveTo>
                    <a:pt x="4173863" y="0"/>
                  </a:moveTo>
                  <a:lnTo>
                    <a:pt x="0" y="0"/>
                  </a:lnTo>
                  <a:lnTo>
                    <a:pt x="0" y="2014009"/>
                  </a:lnTo>
                  <a:lnTo>
                    <a:pt x="4173863" y="2014009"/>
                  </a:lnTo>
                  <a:lnTo>
                    <a:pt x="4377063" y="1007004"/>
                  </a:lnTo>
                  <a:lnTo>
                    <a:pt x="4173863" y="0"/>
                  </a:lnTo>
                  <a:close/>
                </a:path>
              </a:pathLst>
            </a:custGeom>
            <a:solidFill>
              <a:srgbClr val="1C9ECE"/>
            </a:solidFill>
          </p:spPr>
        </p:sp>
        <p:sp>
          <p:nvSpPr>
            <p:cNvPr id="7" name="TextBox 7"/>
            <p:cNvSpPr txBox="1"/>
            <p:nvPr/>
          </p:nvSpPr>
          <p:spPr>
            <a:xfrm>
              <a:off x="0" y="-47625"/>
              <a:ext cx="4262764" cy="2061634"/>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1327944" y="2898761"/>
            <a:ext cx="14303823" cy="7101840"/>
          </a:xfrm>
          <a:prstGeom prst="rect">
            <a:avLst/>
          </a:prstGeom>
        </p:spPr>
        <p:txBody>
          <a:bodyPr lIns="0" tIns="0" rIns="0" bIns="0" rtlCol="0" anchor="t">
            <a:spAutoFit/>
          </a:bodyPr>
          <a:lstStyle/>
          <a:p>
            <a:pPr algn="l">
              <a:lnSpc>
                <a:spcPts val="3359"/>
              </a:lnSpc>
            </a:pPr>
            <a:r>
              <a:rPr lang="en-US" sz="2400" spc="60" dirty="0">
                <a:solidFill>
                  <a:srgbClr val="FFFFFF"/>
                </a:solidFill>
                <a:latin typeface="Open Sans Bold"/>
              </a:rPr>
              <a:t>The term ‘Research’ consists of two words:</a:t>
            </a:r>
          </a:p>
          <a:p>
            <a:pPr algn="l">
              <a:lnSpc>
                <a:spcPts val="3359"/>
              </a:lnSpc>
            </a:pPr>
            <a:r>
              <a:rPr lang="en-US" sz="2400" spc="60" dirty="0">
                <a:solidFill>
                  <a:srgbClr val="FFFFFF"/>
                </a:solidFill>
                <a:latin typeface="Open Sans Bold"/>
              </a:rPr>
              <a:t>Research = Re + Search ‘Re’ means again and again and ‘Search’ means to find out something, the following is the process:</a:t>
            </a:r>
          </a:p>
          <a:p>
            <a:pPr algn="l">
              <a:lnSpc>
                <a:spcPts val="3359"/>
              </a:lnSpc>
            </a:pPr>
            <a:r>
              <a:rPr lang="en-US" sz="2400" spc="60" dirty="0">
                <a:solidFill>
                  <a:srgbClr val="FFFFFF"/>
                </a:solidFill>
                <a:latin typeface="Open Sans Bold"/>
              </a:rPr>
              <a:t>                           Observes                                     Collection of data</a:t>
            </a:r>
          </a:p>
          <a:p>
            <a:pPr algn="l">
              <a:lnSpc>
                <a:spcPts val="3359"/>
              </a:lnSpc>
            </a:pPr>
            <a:r>
              <a:rPr lang="en-US" sz="2400" spc="60" dirty="0">
                <a:solidFill>
                  <a:srgbClr val="FFFFFF"/>
                </a:solidFill>
                <a:latin typeface="Open Sans Bold"/>
              </a:rPr>
              <a:t>Person                                        Phenomena                                                  Conclusions</a:t>
            </a:r>
          </a:p>
          <a:p>
            <a:pPr algn="l">
              <a:lnSpc>
                <a:spcPts val="3359"/>
              </a:lnSpc>
            </a:pPr>
            <a:r>
              <a:rPr lang="en-US" sz="2400" spc="60" dirty="0">
                <a:solidFill>
                  <a:srgbClr val="FFFFFF"/>
                </a:solidFill>
                <a:latin typeface="Open Sans Bold"/>
              </a:rPr>
              <a:t>                        Again and again                              Analysis of data   </a:t>
            </a:r>
          </a:p>
          <a:p>
            <a:pPr algn="l">
              <a:lnSpc>
                <a:spcPts val="3359"/>
              </a:lnSpc>
            </a:pPr>
            <a:endParaRPr/>
          </a:p>
          <a:p>
            <a:pPr algn="l">
              <a:lnSpc>
                <a:spcPts val="3359"/>
              </a:lnSpc>
            </a:pPr>
            <a:r>
              <a:rPr lang="en-US" sz="2400" spc="60" dirty="0">
                <a:solidFill>
                  <a:srgbClr val="FFFFFF"/>
                </a:solidFill>
                <a:latin typeface="Open Sans Bold"/>
              </a:rPr>
              <a:t>Therefore, research means to observe the phenomena again and again from different dimensions. For example there are many theories of learning due to the observation from different dimensions. The research is a process of which a person observes the phenomena again and again and collects the data and on the basis of data he draws some conclusions. Research is oriented towards the discovery of relationship that exists among phenomena of the world in which we live. The fundamental assumption is that invariant relationship exists between certain antecedents and certain consequents so that under a specific set of conditions a certain consequents can be expected to follow the introduction of a given antecedent.</a:t>
            </a:r>
          </a:p>
          <a:p>
            <a:pPr algn="l">
              <a:lnSpc>
                <a:spcPts val="3359"/>
              </a:lnSpc>
            </a:pPr>
            <a:endParaRPr/>
          </a:p>
        </p:txBody>
      </p:sp>
      <p:sp>
        <p:nvSpPr>
          <p:cNvPr id="9" name="AutoShape 9"/>
          <p:cNvSpPr/>
          <p:nvPr/>
        </p:nvSpPr>
        <p:spPr>
          <a:xfrm>
            <a:off x="3132597" y="4788243"/>
            <a:ext cx="2172444" cy="0"/>
          </a:xfrm>
          <a:prstGeom prst="line">
            <a:avLst/>
          </a:prstGeom>
          <a:ln w="38100" cap="flat">
            <a:solidFill>
              <a:srgbClr val="000000"/>
            </a:solidFill>
            <a:prstDash val="solid"/>
            <a:headEnd type="none" w="sm" len="sm"/>
            <a:tailEnd type="none" w="sm" len="sm"/>
          </a:ln>
        </p:spPr>
      </p:sp>
      <p:sp>
        <p:nvSpPr>
          <p:cNvPr id="10" name="AutoShape 10"/>
          <p:cNvSpPr/>
          <p:nvPr/>
        </p:nvSpPr>
        <p:spPr>
          <a:xfrm flipV="1">
            <a:off x="8117198" y="4826342"/>
            <a:ext cx="3185211" cy="19050"/>
          </a:xfrm>
          <a:prstGeom prst="line">
            <a:avLst/>
          </a:prstGeom>
          <a:ln w="38100" cap="flat">
            <a:solidFill>
              <a:srgbClr val="000000"/>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F8FA"/>
        </a:solidFill>
        <a:effectLst/>
      </p:bgPr>
    </p:bg>
    <p:spTree>
      <p:nvGrpSpPr>
        <p:cNvPr id="1" name=""/>
        <p:cNvGrpSpPr/>
        <p:nvPr/>
      </p:nvGrpSpPr>
      <p:grpSpPr>
        <a:xfrm>
          <a:off x="0" y="0"/>
          <a:ext cx="0" cy="0"/>
          <a:chOff x="0" y="0"/>
          <a:chExt cx="0" cy="0"/>
        </a:xfrm>
      </p:grpSpPr>
      <p:grpSp>
        <p:nvGrpSpPr>
          <p:cNvPr id="2" name="Group 2"/>
          <p:cNvGrpSpPr/>
          <p:nvPr/>
        </p:nvGrpSpPr>
        <p:grpSpPr>
          <a:xfrm>
            <a:off x="5433857" y="79353"/>
            <a:ext cx="6462734" cy="1316261"/>
            <a:chOff x="0" y="0"/>
            <a:chExt cx="1702119" cy="346670"/>
          </a:xfrm>
        </p:grpSpPr>
        <p:sp>
          <p:nvSpPr>
            <p:cNvPr id="3" name="Freeform 3"/>
            <p:cNvSpPr/>
            <p:nvPr/>
          </p:nvSpPr>
          <p:spPr>
            <a:xfrm>
              <a:off x="0" y="0"/>
              <a:ext cx="1702119" cy="346670"/>
            </a:xfrm>
            <a:custGeom>
              <a:avLst/>
              <a:gdLst/>
              <a:ahLst/>
              <a:cxnLst/>
              <a:rect l="l" t="t" r="r" b="b"/>
              <a:pathLst>
                <a:path w="1702119" h="346670">
                  <a:moveTo>
                    <a:pt x="1702119" y="0"/>
                  </a:moveTo>
                  <a:lnTo>
                    <a:pt x="0" y="0"/>
                  </a:lnTo>
                  <a:lnTo>
                    <a:pt x="101600" y="173335"/>
                  </a:lnTo>
                  <a:lnTo>
                    <a:pt x="0" y="346670"/>
                  </a:lnTo>
                  <a:lnTo>
                    <a:pt x="1702119" y="346670"/>
                  </a:lnTo>
                  <a:lnTo>
                    <a:pt x="1600519" y="173335"/>
                  </a:lnTo>
                  <a:lnTo>
                    <a:pt x="1702119" y="0"/>
                  </a:lnTo>
                  <a:close/>
                </a:path>
              </a:pathLst>
            </a:custGeom>
            <a:solidFill>
              <a:srgbClr val="9F5A49"/>
            </a:solidFill>
          </p:spPr>
        </p:sp>
        <p:sp>
          <p:nvSpPr>
            <p:cNvPr id="4" name="TextBox 4"/>
            <p:cNvSpPr txBox="1"/>
            <p:nvPr/>
          </p:nvSpPr>
          <p:spPr>
            <a:xfrm>
              <a:off x="88900" y="-47625"/>
              <a:ext cx="1524319" cy="394295"/>
            </a:xfrm>
            <a:prstGeom prst="rect">
              <a:avLst/>
            </a:prstGeom>
          </p:spPr>
          <p:txBody>
            <a:bodyPr lIns="50800" tIns="50800" rIns="50800" bIns="50800" rtlCol="0" anchor="ctr"/>
            <a:lstStyle/>
            <a:p>
              <a:pPr algn="ctr">
                <a:lnSpc>
                  <a:spcPts val="3401"/>
                </a:lnSpc>
              </a:pPr>
              <a:endParaRPr/>
            </a:p>
          </p:txBody>
        </p:sp>
      </p:grpSp>
      <p:sp>
        <p:nvSpPr>
          <p:cNvPr id="5" name="TextBox 5"/>
          <p:cNvSpPr txBox="1"/>
          <p:nvPr/>
        </p:nvSpPr>
        <p:spPr>
          <a:xfrm>
            <a:off x="399335" y="3726810"/>
            <a:ext cx="4468919" cy="664215"/>
          </a:xfrm>
          <a:prstGeom prst="rect">
            <a:avLst/>
          </a:prstGeom>
        </p:spPr>
        <p:txBody>
          <a:bodyPr lIns="0" tIns="0" rIns="0" bIns="0" rtlCol="0" anchor="t">
            <a:spAutoFit/>
          </a:bodyPr>
          <a:lstStyle/>
          <a:p>
            <a:pPr algn="just">
              <a:lnSpc>
                <a:spcPts val="5944"/>
              </a:lnSpc>
            </a:pPr>
            <a:endParaRPr/>
          </a:p>
        </p:txBody>
      </p:sp>
      <p:sp>
        <p:nvSpPr>
          <p:cNvPr id="6" name="TextBox 6"/>
          <p:cNvSpPr txBox="1"/>
          <p:nvPr/>
        </p:nvSpPr>
        <p:spPr>
          <a:xfrm>
            <a:off x="5433857" y="506401"/>
            <a:ext cx="6462734" cy="414539"/>
          </a:xfrm>
          <a:prstGeom prst="rect">
            <a:avLst/>
          </a:prstGeom>
        </p:spPr>
        <p:txBody>
          <a:bodyPr lIns="0" tIns="0" rIns="0" bIns="0" rtlCol="0" anchor="t">
            <a:spAutoFit/>
          </a:bodyPr>
          <a:lstStyle/>
          <a:p>
            <a:pPr algn="ctr">
              <a:lnSpc>
                <a:spcPts val="3401"/>
              </a:lnSpc>
              <a:spcBef>
                <a:spcPct val="0"/>
              </a:spcBef>
            </a:pPr>
            <a:r>
              <a:rPr lang="en-US" sz="2429">
                <a:solidFill>
                  <a:srgbClr val="FFFFFF"/>
                </a:solidFill>
                <a:latin typeface="Open Sans Bold"/>
              </a:rPr>
              <a:t>DEFINITIONS OF RESEARCH</a:t>
            </a:r>
          </a:p>
        </p:txBody>
      </p:sp>
      <p:sp>
        <p:nvSpPr>
          <p:cNvPr id="7" name="TextBox 7"/>
          <p:cNvSpPr txBox="1"/>
          <p:nvPr/>
        </p:nvSpPr>
        <p:spPr>
          <a:xfrm>
            <a:off x="0" y="1633626"/>
            <a:ext cx="4786282" cy="436017"/>
          </a:xfrm>
          <a:prstGeom prst="rect">
            <a:avLst/>
          </a:prstGeom>
        </p:spPr>
        <p:txBody>
          <a:bodyPr wrap="square" lIns="0" tIns="0" rIns="0" bIns="0" rtlCol="0" anchor="t">
            <a:spAutoFit/>
          </a:bodyPr>
          <a:lstStyle/>
          <a:p>
            <a:pPr algn="ctr">
              <a:lnSpc>
                <a:spcPts val="3401"/>
              </a:lnSpc>
              <a:spcBef>
                <a:spcPct val="0"/>
              </a:spcBef>
            </a:pPr>
            <a:r>
              <a:rPr lang="en-US" sz="2800" dirty="0">
                <a:solidFill>
                  <a:srgbClr val="9F5A49"/>
                </a:solidFill>
                <a:latin typeface="Open Sans Bold"/>
              </a:rPr>
              <a:t> According to Rusk</a:t>
            </a:r>
          </a:p>
        </p:txBody>
      </p:sp>
      <p:sp>
        <p:nvSpPr>
          <p:cNvPr id="8" name="TextBox 8"/>
          <p:cNvSpPr txBox="1"/>
          <p:nvPr/>
        </p:nvSpPr>
        <p:spPr>
          <a:xfrm>
            <a:off x="226866" y="2333915"/>
            <a:ext cx="17834269" cy="6694140"/>
          </a:xfrm>
          <a:prstGeom prst="rect">
            <a:avLst/>
          </a:prstGeom>
        </p:spPr>
        <p:txBody>
          <a:bodyPr lIns="0" tIns="0" rIns="0" bIns="0" rtlCol="0" anchor="t">
            <a:spAutoFit/>
          </a:bodyPr>
          <a:lstStyle/>
          <a:p>
            <a:pPr algn="just">
              <a:lnSpc>
                <a:spcPts val="2906"/>
              </a:lnSpc>
            </a:pPr>
            <a:r>
              <a:rPr lang="en-US" sz="2400" spc="28" dirty="0">
                <a:solidFill>
                  <a:srgbClr val="231F20"/>
                </a:solidFill>
                <a:latin typeface="Open Sans Bold"/>
              </a:rPr>
              <a:t>“Research is a point of view, an attitude of inquiry or a frame of mind. It asks questions which have hitherto not been asked, and it seeks to answer them by following a fairly definite procedure. It is not a mere </a:t>
            </a:r>
            <a:r>
              <a:rPr lang="en-US" sz="2400" spc="28" dirty="0" err="1">
                <a:solidFill>
                  <a:srgbClr val="231F20"/>
                </a:solidFill>
                <a:latin typeface="Open Sans Bold"/>
              </a:rPr>
              <a:t>theorising</a:t>
            </a:r>
            <a:r>
              <a:rPr lang="en-US" sz="2400" spc="28" dirty="0">
                <a:solidFill>
                  <a:srgbClr val="231F20"/>
                </a:solidFill>
                <a:latin typeface="Open Sans Bold"/>
              </a:rPr>
              <a:t>, but rather an attempt to elicit facts and to face them once they have been assembled. Research is likewise not an attempt to bolster up pre-conceived opinions, and it implies a readiness to accept the conclusions to which an inquiry leads, no matter how unwelcome they may prove. When successful, research adds to the scientific knowledge of the subject.</a:t>
            </a:r>
          </a:p>
          <a:p>
            <a:pPr algn="just">
              <a:lnSpc>
                <a:spcPts val="2906"/>
              </a:lnSpc>
            </a:pPr>
            <a:endParaRPr/>
          </a:p>
          <a:p>
            <a:pPr algn="just">
              <a:lnSpc>
                <a:spcPts val="2906"/>
              </a:lnSpc>
            </a:pPr>
            <a:r>
              <a:rPr lang="en-US" sz="2800" spc="28" dirty="0">
                <a:solidFill>
                  <a:srgbClr val="9F5A49"/>
                </a:solidFill>
                <a:latin typeface="Open Sans Bold"/>
              </a:rPr>
              <a:t>According to George J. </a:t>
            </a:r>
            <a:r>
              <a:rPr lang="en-US" sz="2800" spc="28" dirty="0" err="1">
                <a:solidFill>
                  <a:srgbClr val="9F5A49"/>
                </a:solidFill>
                <a:latin typeface="Open Sans Bold"/>
              </a:rPr>
              <a:t>Mouly</a:t>
            </a:r>
            <a:endParaRPr lang="en-US" sz="2800" spc="28" dirty="0">
              <a:solidFill>
                <a:srgbClr val="9F5A49"/>
              </a:solidFill>
              <a:latin typeface="Open Sans Bold"/>
            </a:endParaRPr>
          </a:p>
          <a:p>
            <a:pPr algn="just">
              <a:lnSpc>
                <a:spcPts val="2906"/>
              </a:lnSpc>
            </a:pPr>
            <a:endParaRPr/>
          </a:p>
          <a:p>
            <a:pPr algn="just">
              <a:lnSpc>
                <a:spcPts val="2906"/>
              </a:lnSpc>
            </a:pPr>
            <a:r>
              <a:rPr lang="en-US" sz="2400" spc="28" dirty="0">
                <a:solidFill>
                  <a:srgbClr val="231F20"/>
                </a:solidFill>
                <a:latin typeface="Open Sans Bold"/>
              </a:rPr>
              <a:t>He defines research as, “The systematic and scholarly application of the scientific method interpreted in its broader sense, to the solution of social </a:t>
            </a:r>
            <a:r>
              <a:rPr lang="en-US" sz="2400" spc="28" dirty="0" err="1">
                <a:solidFill>
                  <a:srgbClr val="231F20"/>
                </a:solidFill>
                <a:latin typeface="Open Sans Bold"/>
              </a:rPr>
              <a:t>studiesal</a:t>
            </a:r>
            <a:r>
              <a:rPr lang="en-US" sz="2400" spc="28" dirty="0">
                <a:solidFill>
                  <a:srgbClr val="231F20"/>
                </a:solidFill>
                <a:latin typeface="Open Sans Bold"/>
              </a:rPr>
              <a:t> problems; conversely, any systematic study designed to promote the development of social studies as a science can be considered research.”</a:t>
            </a:r>
          </a:p>
          <a:p>
            <a:pPr algn="just">
              <a:lnSpc>
                <a:spcPts val="2906"/>
              </a:lnSpc>
            </a:pPr>
            <a:endParaRPr/>
          </a:p>
          <a:p>
            <a:pPr algn="just">
              <a:lnSpc>
                <a:spcPts val="2906"/>
              </a:lnSpc>
            </a:pPr>
            <a:endParaRPr/>
          </a:p>
          <a:p>
            <a:pPr algn="just">
              <a:lnSpc>
                <a:spcPts val="2906"/>
              </a:lnSpc>
            </a:pPr>
            <a:endParaRPr/>
          </a:p>
          <a:p>
            <a:pPr algn="just">
              <a:lnSpc>
                <a:spcPts val="2906"/>
              </a:lnSpc>
            </a:pPr>
            <a:endParaRPr/>
          </a:p>
          <a:p>
            <a:pPr algn="just">
              <a:lnSpc>
                <a:spcPts val="2906"/>
              </a:lnSpc>
            </a:pPr>
            <a:endParaRPr/>
          </a:p>
          <a:p>
            <a:pPr algn="just">
              <a:lnSpc>
                <a:spcPts val="2906"/>
              </a:lnSpc>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80825"/>
            <a:ext cx="5376076" cy="2459236"/>
            <a:chOff x="0" y="0"/>
            <a:chExt cx="1415921" cy="647700"/>
          </a:xfrm>
        </p:grpSpPr>
        <p:sp>
          <p:nvSpPr>
            <p:cNvPr id="3" name="Freeform 3"/>
            <p:cNvSpPr/>
            <p:nvPr/>
          </p:nvSpPr>
          <p:spPr>
            <a:xfrm>
              <a:off x="0" y="0"/>
              <a:ext cx="1415933" cy="647700"/>
            </a:xfrm>
            <a:custGeom>
              <a:avLst/>
              <a:gdLst/>
              <a:ahLst/>
              <a:cxnLst/>
              <a:rect l="l" t="t" r="r" b="b"/>
              <a:pathLst>
                <a:path w="1415933" h="647700">
                  <a:moveTo>
                    <a:pt x="1123218" y="0"/>
                  </a:moveTo>
                  <a:lnTo>
                    <a:pt x="282407" y="0"/>
                  </a:lnTo>
                  <a:cubicBezTo>
                    <a:pt x="126426" y="0"/>
                    <a:pt x="0" y="123512"/>
                    <a:pt x="0" y="241300"/>
                  </a:cubicBezTo>
                  <a:cubicBezTo>
                    <a:pt x="0" y="322669"/>
                    <a:pt x="66279" y="417810"/>
                    <a:pt x="162037" y="461951"/>
                  </a:cubicBezTo>
                  <a:lnTo>
                    <a:pt x="162037" y="647700"/>
                  </a:lnTo>
                  <a:lnTo>
                    <a:pt x="353844" y="488232"/>
                  </a:lnTo>
                  <a:lnTo>
                    <a:pt x="1123218" y="488232"/>
                  </a:lnTo>
                  <a:cubicBezTo>
                    <a:pt x="1289484" y="488232"/>
                    <a:pt x="1415921" y="364720"/>
                    <a:pt x="1415921" y="241300"/>
                  </a:cubicBezTo>
                  <a:cubicBezTo>
                    <a:pt x="1415933" y="123512"/>
                    <a:pt x="1289484" y="0"/>
                    <a:pt x="1123218" y="0"/>
                  </a:cubicBezTo>
                  <a:close/>
                </a:path>
              </a:pathLst>
            </a:custGeom>
            <a:solidFill>
              <a:srgbClr val="9F5A49"/>
            </a:solidFill>
          </p:spPr>
        </p:sp>
        <p:sp>
          <p:nvSpPr>
            <p:cNvPr id="4" name="TextBox 4"/>
            <p:cNvSpPr txBox="1"/>
            <p:nvPr/>
          </p:nvSpPr>
          <p:spPr>
            <a:xfrm>
              <a:off x="0" y="-38100"/>
              <a:ext cx="1415921" cy="495300"/>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2/ ABSTRACT</a:t>
              </a:r>
            </a:p>
          </p:txBody>
        </p:sp>
      </p:grpSp>
      <p:grpSp>
        <p:nvGrpSpPr>
          <p:cNvPr id="5" name="Group 5"/>
          <p:cNvGrpSpPr/>
          <p:nvPr/>
        </p:nvGrpSpPr>
        <p:grpSpPr>
          <a:xfrm>
            <a:off x="1028700" y="2621011"/>
            <a:ext cx="16619163" cy="4270305"/>
            <a:chOff x="0" y="0"/>
            <a:chExt cx="4377064" cy="1124689"/>
          </a:xfrm>
        </p:grpSpPr>
        <p:sp>
          <p:nvSpPr>
            <p:cNvPr id="6" name="Freeform 6"/>
            <p:cNvSpPr/>
            <p:nvPr/>
          </p:nvSpPr>
          <p:spPr>
            <a:xfrm>
              <a:off x="0" y="0"/>
              <a:ext cx="4377063" cy="1124689"/>
            </a:xfrm>
            <a:custGeom>
              <a:avLst/>
              <a:gdLst/>
              <a:ahLst/>
              <a:cxnLst/>
              <a:rect l="l" t="t" r="r" b="b"/>
              <a:pathLst>
                <a:path w="4377063" h="1124689">
                  <a:moveTo>
                    <a:pt x="4173863" y="0"/>
                  </a:moveTo>
                  <a:lnTo>
                    <a:pt x="0" y="0"/>
                  </a:lnTo>
                  <a:lnTo>
                    <a:pt x="0" y="1124689"/>
                  </a:lnTo>
                  <a:lnTo>
                    <a:pt x="4173863" y="1124689"/>
                  </a:lnTo>
                  <a:lnTo>
                    <a:pt x="4377063" y="562345"/>
                  </a:lnTo>
                  <a:lnTo>
                    <a:pt x="4173863" y="0"/>
                  </a:lnTo>
                  <a:close/>
                </a:path>
              </a:pathLst>
            </a:custGeom>
            <a:solidFill>
              <a:srgbClr val="FFFFFF"/>
            </a:solidFill>
          </p:spPr>
        </p:sp>
        <p:sp>
          <p:nvSpPr>
            <p:cNvPr id="7" name="TextBox 7"/>
            <p:cNvSpPr txBox="1"/>
            <p:nvPr/>
          </p:nvSpPr>
          <p:spPr>
            <a:xfrm>
              <a:off x="0" y="-47625"/>
              <a:ext cx="4262764" cy="1172314"/>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716109" y="2810779"/>
            <a:ext cx="15192665" cy="3637165"/>
          </a:xfrm>
          <a:prstGeom prst="rect">
            <a:avLst/>
          </a:prstGeom>
        </p:spPr>
        <p:txBody>
          <a:bodyPr lIns="0" tIns="0" rIns="0" bIns="0" rtlCol="0" anchor="t">
            <a:spAutoFit/>
          </a:bodyPr>
          <a:lstStyle/>
          <a:p>
            <a:pPr algn="ctr">
              <a:lnSpc>
                <a:spcPts val="4801"/>
              </a:lnSpc>
              <a:spcBef>
                <a:spcPct val="0"/>
              </a:spcBef>
            </a:pPr>
            <a:r>
              <a:rPr lang="en-US" sz="3429">
                <a:solidFill>
                  <a:srgbClr val="000000"/>
                </a:solidFill>
                <a:latin typeface="Open Sans Bold"/>
              </a:rPr>
              <a:t>A clear, concise summary that</a:t>
            </a:r>
          </a:p>
          <a:p>
            <a:pPr algn="ctr">
              <a:lnSpc>
                <a:spcPts val="4801"/>
              </a:lnSpc>
              <a:spcBef>
                <a:spcPct val="0"/>
              </a:spcBef>
            </a:pPr>
            <a:r>
              <a:rPr lang="en-US" sz="3429">
                <a:solidFill>
                  <a:srgbClr val="000000"/>
                </a:solidFill>
                <a:latin typeface="Open Sans Bold"/>
              </a:rPr>
              <a:t>communicates the essential</a:t>
            </a:r>
          </a:p>
          <a:p>
            <a:pPr algn="ctr">
              <a:lnSpc>
                <a:spcPts val="4801"/>
              </a:lnSpc>
              <a:spcBef>
                <a:spcPct val="0"/>
              </a:spcBef>
            </a:pPr>
            <a:r>
              <a:rPr lang="en-US" sz="3429">
                <a:solidFill>
                  <a:srgbClr val="000000"/>
                </a:solidFill>
                <a:latin typeface="Open Sans Bold"/>
              </a:rPr>
              <a:t>information about the study. In</a:t>
            </a:r>
          </a:p>
          <a:p>
            <a:pPr algn="ctr">
              <a:lnSpc>
                <a:spcPts val="4801"/>
              </a:lnSpc>
              <a:spcBef>
                <a:spcPct val="0"/>
              </a:spcBef>
            </a:pPr>
            <a:r>
              <a:rPr lang="en-US" sz="3429">
                <a:solidFill>
                  <a:srgbClr val="000000"/>
                </a:solidFill>
                <a:latin typeface="Open Sans Bold"/>
              </a:rPr>
              <a:t>research journals, it is usually</a:t>
            </a:r>
          </a:p>
          <a:p>
            <a:pPr algn="ctr">
              <a:lnSpc>
                <a:spcPts val="4801"/>
              </a:lnSpc>
              <a:spcBef>
                <a:spcPct val="0"/>
              </a:spcBef>
            </a:pPr>
            <a:r>
              <a:rPr lang="en-US" sz="3429">
                <a:solidFill>
                  <a:srgbClr val="000000"/>
                </a:solidFill>
                <a:latin typeface="Open Sans Bold"/>
              </a:rPr>
              <a:t>located at the beginning of an</a:t>
            </a:r>
          </a:p>
          <a:p>
            <a:pPr algn="ctr">
              <a:lnSpc>
                <a:spcPts val="4801"/>
              </a:lnSpc>
              <a:spcBef>
                <a:spcPct val="0"/>
              </a:spcBef>
            </a:pPr>
            <a:r>
              <a:rPr lang="en-US" sz="3429">
                <a:solidFill>
                  <a:srgbClr val="000000"/>
                </a:solidFill>
                <a:latin typeface="Open Sans Bold"/>
              </a:rPr>
              <a:t>article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59236"/>
            <a:chOff x="0" y="0"/>
            <a:chExt cx="1415921" cy="647700"/>
          </a:xfrm>
        </p:grpSpPr>
        <p:sp>
          <p:nvSpPr>
            <p:cNvPr id="3" name="Freeform 3"/>
            <p:cNvSpPr/>
            <p:nvPr/>
          </p:nvSpPr>
          <p:spPr>
            <a:xfrm>
              <a:off x="0" y="0"/>
              <a:ext cx="1415933" cy="647700"/>
            </a:xfrm>
            <a:custGeom>
              <a:avLst/>
              <a:gdLst/>
              <a:ahLst/>
              <a:cxnLst/>
              <a:rect l="l" t="t" r="r" b="b"/>
              <a:pathLst>
                <a:path w="1415933" h="647700">
                  <a:moveTo>
                    <a:pt x="1123218" y="0"/>
                  </a:moveTo>
                  <a:lnTo>
                    <a:pt x="282407" y="0"/>
                  </a:lnTo>
                  <a:cubicBezTo>
                    <a:pt x="126426" y="0"/>
                    <a:pt x="0" y="123512"/>
                    <a:pt x="0" y="241300"/>
                  </a:cubicBezTo>
                  <a:cubicBezTo>
                    <a:pt x="0" y="322669"/>
                    <a:pt x="66279" y="417810"/>
                    <a:pt x="162037" y="461951"/>
                  </a:cubicBezTo>
                  <a:lnTo>
                    <a:pt x="162037" y="647700"/>
                  </a:lnTo>
                  <a:lnTo>
                    <a:pt x="353844" y="488232"/>
                  </a:lnTo>
                  <a:lnTo>
                    <a:pt x="1123218" y="488232"/>
                  </a:lnTo>
                  <a:cubicBezTo>
                    <a:pt x="1289484" y="488232"/>
                    <a:pt x="1415921" y="364720"/>
                    <a:pt x="1415921" y="241300"/>
                  </a:cubicBezTo>
                  <a:cubicBezTo>
                    <a:pt x="1415933" y="123512"/>
                    <a:pt x="1289484" y="0"/>
                    <a:pt x="1123218" y="0"/>
                  </a:cubicBezTo>
                  <a:close/>
                </a:path>
              </a:pathLst>
            </a:custGeom>
            <a:solidFill>
              <a:srgbClr val="FF66C4"/>
            </a:solidFill>
          </p:spPr>
        </p:sp>
        <p:sp>
          <p:nvSpPr>
            <p:cNvPr id="4" name="TextBox 4"/>
            <p:cNvSpPr txBox="1"/>
            <p:nvPr/>
          </p:nvSpPr>
          <p:spPr>
            <a:xfrm>
              <a:off x="0" y="-38100"/>
              <a:ext cx="1415921" cy="495300"/>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3/ DATA</a:t>
              </a:r>
            </a:p>
          </p:txBody>
        </p:sp>
      </p:grpSp>
      <p:grpSp>
        <p:nvGrpSpPr>
          <p:cNvPr id="5" name="Group 5"/>
          <p:cNvGrpSpPr/>
          <p:nvPr/>
        </p:nvGrpSpPr>
        <p:grpSpPr>
          <a:xfrm>
            <a:off x="1028700" y="2621011"/>
            <a:ext cx="16619163" cy="3312753"/>
            <a:chOff x="0" y="0"/>
            <a:chExt cx="4377064" cy="872494"/>
          </a:xfrm>
        </p:grpSpPr>
        <p:sp>
          <p:nvSpPr>
            <p:cNvPr id="6" name="Freeform 6"/>
            <p:cNvSpPr/>
            <p:nvPr/>
          </p:nvSpPr>
          <p:spPr>
            <a:xfrm>
              <a:off x="0" y="0"/>
              <a:ext cx="4377063" cy="872495"/>
            </a:xfrm>
            <a:custGeom>
              <a:avLst/>
              <a:gdLst/>
              <a:ahLst/>
              <a:cxnLst/>
              <a:rect l="l" t="t" r="r" b="b"/>
              <a:pathLst>
                <a:path w="4377063" h="872495">
                  <a:moveTo>
                    <a:pt x="4173863" y="0"/>
                  </a:moveTo>
                  <a:lnTo>
                    <a:pt x="0" y="0"/>
                  </a:lnTo>
                  <a:lnTo>
                    <a:pt x="0" y="872495"/>
                  </a:lnTo>
                  <a:lnTo>
                    <a:pt x="4173863" y="872495"/>
                  </a:lnTo>
                  <a:lnTo>
                    <a:pt x="4377063" y="436247"/>
                  </a:lnTo>
                  <a:lnTo>
                    <a:pt x="4173863" y="0"/>
                  </a:lnTo>
                  <a:close/>
                </a:path>
              </a:pathLst>
            </a:custGeom>
            <a:solidFill>
              <a:srgbClr val="FFFFFF"/>
            </a:solidFill>
          </p:spPr>
        </p:sp>
        <p:sp>
          <p:nvSpPr>
            <p:cNvPr id="7" name="TextBox 7"/>
            <p:cNvSpPr txBox="1"/>
            <p:nvPr/>
          </p:nvSpPr>
          <p:spPr>
            <a:xfrm>
              <a:off x="0" y="-47625"/>
              <a:ext cx="4262764" cy="920119"/>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716109" y="2810779"/>
            <a:ext cx="15192665" cy="3637165"/>
          </a:xfrm>
          <a:prstGeom prst="rect">
            <a:avLst/>
          </a:prstGeom>
        </p:spPr>
        <p:txBody>
          <a:bodyPr lIns="0" tIns="0" rIns="0" bIns="0" rtlCol="0" anchor="t">
            <a:spAutoFit/>
          </a:bodyPr>
          <a:lstStyle/>
          <a:p>
            <a:pPr algn="ctr">
              <a:lnSpc>
                <a:spcPts val="4801"/>
              </a:lnSpc>
            </a:pPr>
            <a:r>
              <a:rPr lang="en-US" sz="3429">
                <a:solidFill>
                  <a:srgbClr val="000000"/>
                </a:solidFill>
                <a:latin typeface="Open Sans Bold"/>
              </a:rPr>
              <a:t>Units of information or any</a:t>
            </a:r>
          </a:p>
          <a:p>
            <a:pPr algn="ctr">
              <a:lnSpc>
                <a:spcPts val="4801"/>
              </a:lnSpc>
            </a:pPr>
            <a:r>
              <a:rPr lang="en-US" sz="3429">
                <a:solidFill>
                  <a:srgbClr val="000000"/>
                </a:solidFill>
                <a:latin typeface="Open Sans Bold"/>
              </a:rPr>
              <a:t>statistics, facts, figures, general</a:t>
            </a:r>
          </a:p>
          <a:p>
            <a:pPr algn="ctr">
              <a:lnSpc>
                <a:spcPts val="4801"/>
              </a:lnSpc>
            </a:pPr>
            <a:r>
              <a:rPr lang="en-US" sz="3429">
                <a:solidFill>
                  <a:srgbClr val="000000"/>
                </a:solidFill>
                <a:latin typeface="Open Sans Bold"/>
              </a:rPr>
              <a:t>material, evidence, or knowledge collected during the</a:t>
            </a:r>
          </a:p>
          <a:p>
            <a:pPr algn="ctr">
              <a:lnSpc>
                <a:spcPts val="4801"/>
              </a:lnSpc>
            </a:pPr>
            <a:r>
              <a:rPr lang="en-US" sz="3429">
                <a:solidFill>
                  <a:srgbClr val="000000"/>
                </a:solidFill>
                <a:latin typeface="Open Sans Bold"/>
              </a:rPr>
              <a:t>course of the study.</a:t>
            </a:r>
          </a:p>
          <a:p>
            <a:pPr algn="ctr">
              <a:lnSpc>
                <a:spcPts val="4801"/>
              </a:lnSpc>
            </a:pPr>
            <a:endParaRPr/>
          </a:p>
          <a:p>
            <a:pPr algn="ctr">
              <a:lnSpc>
                <a:spcPts val="4801"/>
              </a:lnSpc>
              <a:spcBef>
                <a:spcPct val="0"/>
              </a:spcBef>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59236"/>
            <a:chOff x="0" y="0"/>
            <a:chExt cx="1415921" cy="647700"/>
          </a:xfrm>
        </p:grpSpPr>
        <p:sp>
          <p:nvSpPr>
            <p:cNvPr id="3" name="Freeform 3"/>
            <p:cNvSpPr/>
            <p:nvPr/>
          </p:nvSpPr>
          <p:spPr>
            <a:xfrm>
              <a:off x="0" y="0"/>
              <a:ext cx="1415933" cy="647700"/>
            </a:xfrm>
            <a:custGeom>
              <a:avLst/>
              <a:gdLst/>
              <a:ahLst/>
              <a:cxnLst/>
              <a:rect l="l" t="t" r="r" b="b"/>
              <a:pathLst>
                <a:path w="1415933" h="647700">
                  <a:moveTo>
                    <a:pt x="1123218" y="0"/>
                  </a:moveTo>
                  <a:lnTo>
                    <a:pt x="282407" y="0"/>
                  </a:lnTo>
                  <a:cubicBezTo>
                    <a:pt x="126426" y="0"/>
                    <a:pt x="0" y="123512"/>
                    <a:pt x="0" y="241300"/>
                  </a:cubicBezTo>
                  <a:cubicBezTo>
                    <a:pt x="0" y="322669"/>
                    <a:pt x="66279" y="417810"/>
                    <a:pt x="162037" y="461951"/>
                  </a:cubicBezTo>
                  <a:lnTo>
                    <a:pt x="162037" y="647700"/>
                  </a:lnTo>
                  <a:lnTo>
                    <a:pt x="353844" y="488232"/>
                  </a:lnTo>
                  <a:lnTo>
                    <a:pt x="1123218" y="488232"/>
                  </a:lnTo>
                  <a:cubicBezTo>
                    <a:pt x="1289484" y="488232"/>
                    <a:pt x="1415921" y="364720"/>
                    <a:pt x="1415921" y="241300"/>
                  </a:cubicBezTo>
                  <a:cubicBezTo>
                    <a:pt x="1415933" y="123512"/>
                    <a:pt x="1289484" y="0"/>
                    <a:pt x="1123218" y="0"/>
                  </a:cubicBezTo>
                  <a:close/>
                </a:path>
              </a:pathLst>
            </a:custGeom>
            <a:solidFill>
              <a:srgbClr val="FFDE59"/>
            </a:solidFill>
          </p:spPr>
        </p:sp>
        <p:sp>
          <p:nvSpPr>
            <p:cNvPr id="4" name="TextBox 4"/>
            <p:cNvSpPr txBox="1"/>
            <p:nvPr/>
          </p:nvSpPr>
          <p:spPr>
            <a:xfrm>
              <a:off x="0" y="-38100"/>
              <a:ext cx="1415921" cy="495300"/>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4/ VARIABLES</a:t>
              </a:r>
            </a:p>
          </p:txBody>
        </p:sp>
      </p:grpSp>
      <p:grpSp>
        <p:nvGrpSpPr>
          <p:cNvPr id="5" name="Group 5"/>
          <p:cNvGrpSpPr/>
          <p:nvPr/>
        </p:nvGrpSpPr>
        <p:grpSpPr>
          <a:xfrm>
            <a:off x="1028700" y="2621011"/>
            <a:ext cx="16619163" cy="4522293"/>
            <a:chOff x="0" y="0"/>
            <a:chExt cx="4377064" cy="1191057"/>
          </a:xfrm>
        </p:grpSpPr>
        <p:sp>
          <p:nvSpPr>
            <p:cNvPr id="6" name="Freeform 6"/>
            <p:cNvSpPr/>
            <p:nvPr/>
          </p:nvSpPr>
          <p:spPr>
            <a:xfrm>
              <a:off x="0" y="0"/>
              <a:ext cx="4377063" cy="1191057"/>
            </a:xfrm>
            <a:custGeom>
              <a:avLst/>
              <a:gdLst/>
              <a:ahLst/>
              <a:cxnLst/>
              <a:rect l="l" t="t" r="r" b="b"/>
              <a:pathLst>
                <a:path w="4377063" h="1191057">
                  <a:moveTo>
                    <a:pt x="4173863" y="0"/>
                  </a:moveTo>
                  <a:lnTo>
                    <a:pt x="0" y="0"/>
                  </a:lnTo>
                  <a:lnTo>
                    <a:pt x="0" y="1191057"/>
                  </a:lnTo>
                  <a:lnTo>
                    <a:pt x="4173863" y="1191057"/>
                  </a:lnTo>
                  <a:lnTo>
                    <a:pt x="4377063" y="595528"/>
                  </a:lnTo>
                  <a:lnTo>
                    <a:pt x="4173863" y="0"/>
                  </a:lnTo>
                  <a:close/>
                </a:path>
              </a:pathLst>
            </a:custGeom>
            <a:solidFill>
              <a:srgbClr val="FFFFFF"/>
            </a:solidFill>
          </p:spPr>
        </p:sp>
        <p:sp>
          <p:nvSpPr>
            <p:cNvPr id="7" name="TextBox 7"/>
            <p:cNvSpPr txBox="1"/>
            <p:nvPr/>
          </p:nvSpPr>
          <p:spPr>
            <a:xfrm>
              <a:off x="0" y="-47625"/>
              <a:ext cx="4262764" cy="1238682"/>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716109" y="2810779"/>
            <a:ext cx="15192665" cy="6075565"/>
          </a:xfrm>
          <a:prstGeom prst="rect">
            <a:avLst/>
          </a:prstGeom>
        </p:spPr>
        <p:txBody>
          <a:bodyPr lIns="0" tIns="0" rIns="0" bIns="0" rtlCol="0" anchor="t">
            <a:spAutoFit/>
          </a:bodyPr>
          <a:lstStyle/>
          <a:p>
            <a:pPr algn="ctr">
              <a:lnSpc>
                <a:spcPts val="4801"/>
              </a:lnSpc>
            </a:pPr>
            <a:r>
              <a:rPr lang="en-US" sz="3429">
                <a:solidFill>
                  <a:srgbClr val="000000"/>
                </a:solidFill>
                <a:latin typeface="Open Sans Bold"/>
              </a:rPr>
              <a:t>Attributes or characteristics that</a:t>
            </a:r>
          </a:p>
          <a:p>
            <a:pPr algn="ctr">
              <a:lnSpc>
                <a:spcPts val="4801"/>
              </a:lnSpc>
            </a:pPr>
            <a:r>
              <a:rPr lang="en-US" sz="3429">
                <a:solidFill>
                  <a:srgbClr val="000000"/>
                </a:solidFill>
                <a:latin typeface="Open Sans Bold"/>
              </a:rPr>
              <a:t>can have more than one value,</a:t>
            </a:r>
          </a:p>
          <a:p>
            <a:pPr algn="ctr">
              <a:lnSpc>
                <a:spcPts val="4801"/>
              </a:lnSpc>
            </a:pPr>
            <a:r>
              <a:rPr lang="en-US" sz="3429">
                <a:solidFill>
                  <a:srgbClr val="000000"/>
                </a:solidFill>
                <a:latin typeface="Open Sans Bold"/>
              </a:rPr>
              <a:t>such as height or weight. Variables</a:t>
            </a:r>
          </a:p>
          <a:p>
            <a:pPr algn="ctr">
              <a:lnSpc>
                <a:spcPts val="4801"/>
              </a:lnSpc>
            </a:pPr>
            <a:r>
              <a:rPr lang="en-US" sz="3429">
                <a:solidFill>
                  <a:srgbClr val="000000"/>
                </a:solidFill>
                <a:latin typeface="Open Sans Bold"/>
              </a:rPr>
              <a:t>are qualities or quantities,</a:t>
            </a:r>
          </a:p>
          <a:p>
            <a:pPr algn="ctr">
              <a:lnSpc>
                <a:spcPts val="4801"/>
              </a:lnSpc>
            </a:pPr>
            <a:r>
              <a:rPr lang="en-US" sz="3429">
                <a:solidFill>
                  <a:srgbClr val="000000"/>
                </a:solidFill>
                <a:latin typeface="Open Sans Bold"/>
              </a:rPr>
              <a:t>properties or characteristics of</a:t>
            </a:r>
          </a:p>
          <a:p>
            <a:pPr algn="ctr">
              <a:lnSpc>
                <a:spcPts val="4801"/>
              </a:lnSpc>
            </a:pPr>
            <a:r>
              <a:rPr lang="en-US" sz="3429">
                <a:solidFill>
                  <a:srgbClr val="000000"/>
                </a:solidFill>
                <a:latin typeface="Open Sans Bold"/>
              </a:rPr>
              <a:t>people, things, or situations that</a:t>
            </a:r>
          </a:p>
          <a:p>
            <a:pPr algn="ctr">
              <a:lnSpc>
                <a:spcPts val="4801"/>
              </a:lnSpc>
            </a:pPr>
            <a:r>
              <a:rPr lang="en-US" sz="3429">
                <a:solidFill>
                  <a:srgbClr val="000000"/>
                </a:solidFill>
                <a:latin typeface="Open Sans Bold"/>
              </a:rPr>
              <a:t>change or vary.</a:t>
            </a:r>
          </a:p>
          <a:p>
            <a:pPr algn="ctr">
              <a:lnSpc>
                <a:spcPts val="4801"/>
              </a:lnSpc>
            </a:pPr>
            <a:endParaRPr/>
          </a:p>
          <a:p>
            <a:pPr algn="ctr">
              <a:lnSpc>
                <a:spcPts val="4801"/>
              </a:lnSpc>
            </a:pPr>
            <a:endParaRPr/>
          </a:p>
          <a:p>
            <a:pPr algn="ctr">
              <a:lnSpc>
                <a:spcPts val="4801"/>
              </a:lnSpc>
              <a:spcBef>
                <a:spcPct val="0"/>
              </a:spcBef>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grpSp>
        <p:nvGrpSpPr>
          <p:cNvPr id="2" name="Group 2"/>
          <p:cNvGrpSpPr/>
          <p:nvPr/>
        </p:nvGrpSpPr>
        <p:grpSpPr>
          <a:xfrm>
            <a:off x="5926447" y="161775"/>
            <a:ext cx="5376076" cy="2476748"/>
            <a:chOff x="0" y="0"/>
            <a:chExt cx="1415921" cy="652312"/>
          </a:xfrm>
        </p:grpSpPr>
        <p:sp>
          <p:nvSpPr>
            <p:cNvPr id="3" name="Freeform 3"/>
            <p:cNvSpPr/>
            <p:nvPr/>
          </p:nvSpPr>
          <p:spPr>
            <a:xfrm>
              <a:off x="0" y="0"/>
              <a:ext cx="1415933" cy="652312"/>
            </a:xfrm>
            <a:custGeom>
              <a:avLst/>
              <a:gdLst/>
              <a:ahLst/>
              <a:cxnLst/>
              <a:rect l="l" t="t" r="r" b="b"/>
              <a:pathLst>
                <a:path w="1415933" h="652312">
                  <a:moveTo>
                    <a:pt x="1123218" y="0"/>
                  </a:moveTo>
                  <a:lnTo>
                    <a:pt x="282407" y="0"/>
                  </a:lnTo>
                  <a:cubicBezTo>
                    <a:pt x="126426" y="0"/>
                    <a:pt x="0" y="123512"/>
                    <a:pt x="0" y="243811"/>
                  </a:cubicBezTo>
                  <a:cubicBezTo>
                    <a:pt x="0" y="327281"/>
                    <a:pt x="66279" y="422422"/>
                    <a:pt x="162037" y="466563"/>
                  </a:cubicBezTo>
                  <a:lnTo>
                    <a:pt x="162037" y="652312"/>
                  </a:lnTo>
                  <a:lnTo>
                    <a:pt x="353844" y="492845"/>
                  </a:lnTo>
                  <a:lnTo>
                    <a:pt x="1123218" y="492845"/>
                  </a:lnTo>
                  <a:cubicBezTo>
                    <a:pt x="1289484" y="492845"/>
                    <a:pt x="1415921" y="369332"/>
                    <a:pt x="1415921" y="243810"/>
                  </a:cubicBezTo>
                  <a:cubicBezTo>
                    <a:pt x="1415933" y="123512"/>
                    <a:pt x="1289484" y="0"/>
                    <a:pt x="1123218" y="0"/>
                  </a:cubicBezTo>
                  <a:close/>
                </a:path>
              </a:pathLst>
            </a:custGeom>
            <a:solidFill>
              <a:srgbClr val="FFDE59"/>
            </a:solidFill>
          </p:spPr>
        </p:sp>
        <p:sp>
          <p:nvSpPr>
            <p:cNvPr id="4" name="TextBox 4"/>
            <p:cNvSpPr txBox="1"/>
            <p:nvPr/>
          </p:nvSpPr>
          <p:spPr>
            <a:xfrm>
              <a:off x="0" y="-38100"/>
              <a:ext cx="1415921" cy="499912"/>
            </a:xfrm>
            <a:prstGeom prst="rect">
              <a:avLst/>
            </a:prstGeom>
          </p:spPr>
          <p:txBody>
            <a:bodyPr lIns="50800" tIns="50800" rIns="50800" bIns="50800" rtlCol="0" anchor="ctr"/>
            <a:lstStyle/>
            <a:p>
              <a:pPr algn="ctr">
                <a:lnSpc>
                  <a:spcPts val="5599"/>
                </a:lnSpc>
              </a:pPr>
              <a:r>
                <a:rPr lang="en-US" sz="3999">
                  <a:solidFill>
                    <a:srgbClr val="000000"/>
                  </a:solidFill>
                  <a:latin typeface="Open Sans Bold"/>
                </a:rPr>
                <a:t>4.1/ INDEPENDENT VARIABLE</a:t>
              </a:r>
            </a:p>
          </p:txBody>
        </p:sp>
      </p:grpSp>
      <p:grpSp>
        <p:nvGrpSpPr>
          <p:cNvPr id="5" name="Group 5"/>
          <p:cNvGrpSpPr/>
          <p:nvPr/>
        </p:nvGrpSpPr>
        <p:grpSpPr>
          <a:xfrm>
            <a:off x="1028700" y="2621011"/>
            <a:ext cx="16619163" cy="2522489"/>
            <a:chOff x="0" y="0"/>
            <a:chExt cx="4377064" cy="664359"/>
          </a:xfrm>
        </p:grpSpPr>
        <p:sp>
          <p:nvSpPr>
            <p:cNvPr id="6" name="Freeform 6"/>
            <p:cNvSpPr/>
            <p:nvPr/>
          </p:nvSpPr>
          <p:spPr>
            <a:xfrm>
              <a:off x="0" y="0"/>
              <a:ext cx="4377063" cy="664359"/>
            </a:xfrm>
            <a:custGeom>
              <a:avLst/>
              <a:gdLst/>
              <a:ahLst/>
              <a:cxnLst/>
              <a:rect l="l" t="t" r="r" b="b"/>
              <a:pathLst>
                <a:path w="4377063" h="664359">
                  <a:moveTo>
                    <a:pt x="4173863" y="0"/>
                  </a:moveTo>
                  <a:lnTo>
                    <a:pt x="0" y="0"/>
                  </a:lnTo>
                  <a:lnTo>
                    <a:pt x="0" y="664359"/>
                  </a:lnTo>
                  <a:lnTo>
                    <a:pt x="4173863" y="664359"/>
                  </a:lnTo>
                  <a:lnTo>
                    <a:pt x="4377063" y="332180"/>
                  </a:lnTo>
                  <a:lnTo>
                    <a:pt x="4173863" y="0"/>
                  </a:lnTo>
                  <a:close/>
                </a:path>
              </a:pathLst>
            </a:custGeom>
            <a:solidFill>
              <a:srgbClr val="FFFFFF"/>
            </a:solidFill>
          </p:spPr>
        </p:sp>
        <p:sp>
          <p:nvSpPr>
            <p:cNvPr id="7" name="TextBox 7"/>
            <p:cNvSpPr txBox="1"/>
            <p:nvPr/>
          </p:nvSpPr>
          <p:spPr>
            <a:xfrm>
              <a:off x="0" y="-47625"/>
              <a:ext cx="4262764" cy="711984"/>
            </a:xfrm>
            <a:prstGeom prst="rect">
              <a:avLst/>
            </a:prstGeom>
          </p:spPr>
          <p:txBody>
            <a:bodyPr lIns="50800" tIns="50800" rIns="50800" bIns="50800" rtlCol="0" anchor="ctr"/>
            <a:lstStyle/>
            <a:p>
              <a:pPr algn="ctr">
                <a:lnSpc>
                  <a:spcPts val="3401"/>
                </a:lnSpc>
              </a:pPr>
              <a:endParaRPr/>
            </a:p>
          </p:txBody>
        </p:sp>
      </p:grpSp>
      <p:sp>
        <p:nvSpPr>
          <p:cNvPr id="8" name="TextBox 8"/>
          <p:cNvSpPr txBox="1"/>
          <p:nvPr/>
        </p:nvSpPr>
        <p:spPr>
          <a:xfrm>
            <a:off x="716109" y="2810779"/>
            <a:ext cx="15192665" cy="3077766"/>
          </a:xfrm>
          <a:prstGeom prst="rect">
            <a:avLst/>
          </a:prstGeom>
        </p:spPr>
        <p:txBody>
          <a:bodyPr lIns="0" tIns="0" rIns="0" bIns="0" rtlCol="0" anchor="t">
            <a:spAutoFit/>
          </a:bodyPr>
          <a:lstStyle/>
          <a:p>
            <a:pPr algn="ctr">
              <a:lnSpc>
                <a:spcPts val="4801"/>
              </a:lnSpc>
            </a:pPr>
            <a:r>
              <a:rPr lang="en-US" sz="3429" dirty="0">
                <a:solidFill>
                  <a:srgbClr val="000000"/>
                </a:solidFill>
                <a:latin typeface="Open Sans Bold"/>
              </a:rPr>
              <a:t>Variables that are purposely manipulated or changed by the researcher. It is also called as MANIPULATED </a:t>
            </a:r>
            <a:r>
              <a:rPr lang="en-US" sz="3429" dirty="0" smtClean="0">
                <a:solidFill>
                  <a:srgbClr val="000000"/>
                </a:solidFill>
                <a:latin typeface="Open Sans Bold"/>
              </a:rPr>
              <a:t>VARIABLE</a:t>
            </a:r>
            <a:r>
              <a:rPr lang="en-US" sz="3429" dirty="0">
                <a:solidFill>
                  <a:srgbClr val="000000"/>
                </a:solidFill>
                <a:latin typeface="Open Sans Bold"/>
              </a:rPr>
              <a:t>".</a:t>
            </a:r>
          </a:p>
          <a:p>
            <a:pPr algn="ctr">
              <a:lnSpc>
                <a:spcPts val="4801"/>
              </a:lnSpc>
            </a:pPr>
            <a:endParaRPr/>
          </a:p>
          <a:p>
            <a:pPr algn="ctr">
              <a:lnSpc>
                <a:spcPts val="4801"/>
              </a:lnSpc>
            </a:pPr>
            <a:endParaRPr/>
          </a:p>
          <a:p>
            <a:pPr algn="ctr">
              <a:lnSpc>
                <a:spcPts val="4801"/>
              </a:lnSpc>
              <a:spcBef>
                <a:spcPct val="0"/>
              </a:spcBef>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1192</Words>
  <Application>Microsoft Office PowerPoint</Application>
  <PresentationFormat>Personnalisé</PresentationFormat>
  <Paragraphs>155</Paragraphs>
  <Slides>33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Arial</vt:lpstr>
      <vt:lpstr>Calibri</vt:lpstr>
      <vt:lpstr>League Spartan</vt:lpstr>
      <vt:lpstr>Aileron Bold</vt:lpstr>
      <vt:lpstr>Open Sans Bold</vt:lpstr>
      <vt:lpstr>Nourd Bold</vt:lpstr>
      <vt:lpstr>Canva Sans Bold</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Diapositivas Lluvia de Ideas A mano Doodle Colorido Azul</dc:title>
  <dc:creator>SONYVAIO</dc:creator>
  <cp:lastModifiedBy>SONYVAIO</cp:lastModifiedBy>
  <cp:revision>11</cp:revision>
  <dcterms:created xsi:type="dcterms:W3CDTF">2006-08-16T00:00:00Z</dcterms:created>
  <dcterms:modified xsi:type="dcterms:W3CDTF">2023-11-06T16:14:37Z</dcterms:modified>
  <dc:identifier>DAFyAxHWMXQ</dc:identifier>
</cp:coreProperties>
</file>