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35" r:id="rId2"/>
    <p:sldId id="343" r:id="rId3"/>
    <p:sldId id="342" r:id="rId4"/>
    <p:sldId id="368" r:id="rId5"/>
    <p:sldId id="338" r:id="rId6"/>
    <p:sldId id="337" r:id="rId7"/>
    <p:sldId id="336" r:id="rId8"/>
    <p:sldId id="344" r:id="rId9"/>
    <p:sldId id="347" r:id="rId10"/>
    <p:sldId id="348" r:id="rId11"/>
    <p:sldId id="346" r:id="rId12"/>
    <p:sldId id="369" r:id="rId13"/>
    <p:sldId id="350" r:id="rId14"/>
    <p:sldId id="349" r:id="rId15"/>
    <p:sldId id="371" r:id="rId16"/>
    <p:sldId id="351" r:id="rId17"/>
    <p:sldId id="370" r:id="rId18"/>
    <p:sldId id="352" r:id="rId19"/>
    <p:sldId id="356" r:id="rId20"/>
    <p:sldId id="355" r:id="rId21"/>
    <p:sldId id="357" r:id="rId22"/>
    <p:sldId id="358" r:id="rId23"/>
    <p:sldId id="360" r:id="rId24"/>
    <p:sldId id="361" r:id="rId25"/>
    <p:sldId id="362" r:id="rId26"/>
    <p:sldId id="363" r:id="rId27"/>
    <p:sldId id="364" r:id="rId28"/>
    <p:sldId id="365" r:id="rId29"/>
    <p:sldId id="373" r:id="rId30"/>
    <p:sldId id="374" r:id="rId31"/>
    <p:sldId id="372" r:id="rId32"/>
    <p:sldId id="375" r:id="rId33"/>
    <p:sldId id="376" r:id="rId34"/>
    <p:sldId id="377" r:id="rId35"/>
    <p:sldId id="366" r:id="rId36"/>
  </p:sldIdLst>
  <p:sldSz cx="9144000" cy="6858000" type="screen4x3"/>
  <p:notesSz cx="7099300" cy="10234613"/>
  <p:defaultTextStyle>
    <a:defPPr>
      <a:defRPr lang="fr-FR"/>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66CC"/>
    <a:srgbClr val="800080"/>
    <a:srgbClr val="FF0000"/>
    <a:srgbClr val="000099"/>
    <a:srgbClr val="CC6600"/>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161" autoAdjust="0"/>
    <p:restoredTop sz="94660"/>
  </p:normalViewPr>
  <p:slideViewPr>
    <p:cSldViewPr snapToGrid="0">
      <p:cViewPr varScale="1">
        <p:scale>
          <a:sx n="69" d="100"/>
          <a:sy n="69" d="100"/>
        </p:scale>
        <p:origin x="-13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i="0"/>
            </a:lvl1pPr>
          </a:lstStyle>
          <a:p>
            <a:pPr>
              <a:defRPr/>
            </a:pPr>
            <a:endParaRPr lang="fr-FR"/>
          </a:p>
        </p:txBody>
      </p:sp>
      <p:sp>
        <p:nvSpPr>
          <p:cNvPr id="5120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i="0"/>
            </a:lvl1pPr>
          </a:lstStyle>
          <a:p>
            <a:pPr>
              <a:defRPr/>
            </a:pPr>
            <a:endParaRPr lang="fr-FR"/>
          </a:p>
        </p:txBody>
      </p:sp>
      <p:sp>
        <p:nvSpPr>
          <p:cNvPr id="51204"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i="0"/>
            </a:lvl1pPr>
          </a:lstStyle>
          <a:p>
            <a:pPr>
              <a:defRPr/>
            </a:pPr>
            <a:endParaRPr lang="fr-FR"/>
          </a:p>
        </p:txBody>
      </p:sp>
      <p:sp>
        <p:nvSpPr>
          <p:cNvPr id="51205"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i="0"/>
            </a:lvl1pPr>
          </a:lstStyle>
          <a:p>
            <a:pPr>
              <a:defRPr/>
            </a:pPr>
            <a:fld id="{109AA449-89A9-4B72-BADE-2E4087EDD744}"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i="0"/>
            </a:lvl1pPr>
          </a:lstStyle>
          <a:p>
            <a:pPr>
              <a:defRPr/>
            </a:pPr>
            <a:endParaRPr lang="fr-FR"/>
          </a:p>
        </p:txBody>
      </p:sp>
      <p:sp>
        <p:nvSpPr>
          <p:cNvPr id="48131"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i="0"/>
            </a:lvl1pPr>
          </a:lstStyle>
          <a:p>
            <a:pPr>
              <a:defRPr/>
            </a:pPr>
            <a:endParaRPr lang="fr-FR"/>
          </a:p>
        </p:txBody>
      </p:sp>
      <p:sp>
        <p:nvSpPr>
          <p:cNvPr id="6963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813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i="0"/>
            </a:lvl1pPr>
          </a:lstStyle>
          <a:p>
            <a:pPr>
              <a:defRPr/>
            </a:pPr>
            <a:endParaRPr lang="fr-FR"/>
          </a:p>
        </p:txBody>
      </p:sp>
      <p:sp>
        <p:nvSpPr>
          <p:cNvPr id="4813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i="0"/>
            </a:lvl1pPr>
          </a:lstStyle>
          <a:p>
            <a:pPr>
              <a:defRPr/>
            </a:pPr>
            <a:fld id="{9B58AA82-6D1B-4894-BB6E-1FE6D27ED015}"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BB776F9-23BB-4B3E-BAE6-D31DECB52F1D}" type="slidenum">
              <a:rPr lang="fr-FR" smtClean="0"/>
              <a:pPr/>
              <a:t>1</a:t>
            </a:fld>
            <a:endParaRPr lang="fr-FR" smtClean="0"/>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xfrm>
            <a:off x="709613" y="4860925"/>
            <a:ext cx="5680075" cy="4605338"/>
          </a:xfrm>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5356EC-3AC0-4917-A0D0-8D77781642F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268BABF-951B-4444-AB62-6FC6C6BF10E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805A43-6366-4BA5-9B73-3AAC8001BE5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255DE4-D210-4C69-AFD5-C55EE7A00A5C}"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144522F-733B-40B0-9DD8-29EC6233B0A8}"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D6D8CDD-CB85-495A-9415-FC42D645A55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A079F17-0945-48E5-82CD-C47439AFDA6A}"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CD6AEA2-9807-4714-874E-7DFDB544F67B}"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B394737-2F0F-4918-8B7E-3344AB7B945A}"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F1B3FB9-20C1-437A-B74A-8CF24C482FD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9CD0468-A887-4FA4-83DA-B3D8CA44C0D1}"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16E14BA0-969A-4171-8AAA-C560F132782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dematice.org/ressources/DCEM2/histologie/HISTOLOGIE%20DE%20L'APPAREIL%20TEGUMENTAIRE/Web/co/Module_appareil_tegumentaire_2.html"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5635625" y="5745163"/>
            <a:ext cx="184150" cy="1754187"/>
          </a:xfrm>
          <a:prstGeom prst="rect">
            <a:avLst/>
          </a:prstGeom>
          <a:noFill/>
          <a:ln w="9525">
            <a:noFill/>
            <a:miter lim="800000"/>
            <a:headEnd/>
            <a:tailEnd/>
          </a:ln>
        </p:spPr>
        <p:txBody>
          <a:bodyPr wrap="none">
            <a:spAutoFit/>
          </a:bodyPr>
          <a:lstStyle/>
          <a:p>
            <a:endParaRPr lang="fr-FR" sz="1800" b="1" i="0">
              <a:solidFill>
                <a:srgbClr val="0000A4"/>
              </a:solidFill>
            </a:endParaRPr>
          </a:p>
          <a:p>
            <a:endParaRPr lang="fr-FR" sz="1800" b="1" i="0">
              <a:solidFill>
                <a:srgbClr val="0000A4"/>
              </a:solidFill>
            </a:endParaRPr>
          </a:p>
          <a:p>
            <a:endParaRPr lang="fr-FR" sz="1800" b="1" i="0">
              <a:solidFill>
                <a:srgbClr val="0000A4"/>
              </a:solidFill>
            </a:endParaRPr>
          </a:p>
          <a:p>
            <a:endParaRPr lang="fr-FR" sz="1800" b="1" i="0">
              <a:solidFill>
                <a:srgbClr val="0000A4"/>
              </a:solidFill>
            </a:endParaRPr>
          </a:p>
          <a:p>
            <a:endParaRPr lang="fr-FR" sz="1800" b="1" i="0">
              <a:solidFill>
                <a:srgbClr val="0000A4"/>
              </a:solidFill>
            </a:endParaRPr>
          </a:p>
          <a:p>
            <a:endParaRPr lang="fr-FR" sz="1800" b="1" i="0">
              <a:solidFill>
                <a:srgbClr val="0000A4"/>
              </a:solidFill>
            </a:endParaRPr>
          </a:p>
        </p:txBody>
      </p:sp>
      <p:sp>
        <p:nvSpPr>
          <p:cNvPr id="2051" name="Rectangle 2"/>
          <p:cNvSpPr>
            <a:spLocks noChangeArrowheads="1"/>
          </p:cNvSpPr>
          <p:nvPr/>
        </p:nvSpPr>
        <p:spPr bwMode="auto">
          <a:xfrm>
            <a:off x="831850" y="1239838"/>
            <a:ext cx="8312150" cy="1446212"/>
          </a:xfrm>
          <a:prstGeom prst="rect">
            <a:avLst/>
          </a:prstGeom>
          <a:noFill/>
          <a:ln w="9525">
            <a:noFill/>
            <a:miter lim="800000"/>
            <a:headEnd/>
            <a:tailEnd/>
          </a:ln>
        </p:spPr>
        <p:txBody>
          <a:bodyPr>
            <a:spAutoFit/>
          </a:bodyPr>
          <a:lstStyle/>
          <a:p>
            <a:pPr algn="ctr"/>
            <a:r>
              <a:rPr lang="fr-FR" sz="4400" b="1"/>
              <a:t>Histologie de la peau et de ses annexes</a:t>
            </a:r>
            <a:endParaRPr lang="fr-FR" sz="4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66700" y="330200"/>
            <a:ext cx="8877300" cy="1938338"/>
          </a:xfrm>
          <a:prstGeom prst="rect">
            <a:avLst/>
          </a:prstGeom>
          <a:solidFill>
            <a:srgbClr val="FFFF00"/>
          </a:solidFill>
          <a:ln w="9525">
            <a:noFill/>
            <a:miter lim="800000"/>
            <a:headEnd/>
            <a:tailEnd/>
          </a:ln>
        </p:spPr>
        <p:txBody>
          <a:bodyPr>
            <a:spAutoFit/>
          </a:bodyPr>
          <a:lstStyle/>
          <a:p>
            <a:r>
              <a:rPr lang="fr-FR" b="1"/>
              <a:t>c) Les cellules de Langerhans</a:t>
            </a:r>
          </a:p>
          <a:p>
            <a:r>
              <a:rPr lang="fr-FR"/>
              <a:t>Les cellules de Langerhans, troisième population cellulaire de l’épiderme, représentent 3 à 8% des cellules épidermiques. Leur densité varie de 200 à 1 000 cellules/mm2 selon leur localisation anatomique</a:t>
            </a:r>
          </a:p>
        </p:txBody>
      </p:sp>
      <p:sp>
        <p:nvSpPr>
          <p:cNvPr id="10243" name="Rectangle 2"/>
          <p:cNvSpPr>
            <a:spLocks noChangeArrowheads="1"/>
          </p:cNvSpPr>
          <p:nvPr/>
        </p:nvSpPr>
        <p:spPr bwMode="auto">
          <a:xfrm>
            <a:off x="306388" y="2335213"/>
            <a:ext cx="4572000" cy="3416300"/>
          </a:xfrm>
          <a:prstGeom prst="rect">
            <a:avLst/>
          </a:prstGeom>
          <a:solidFill>
            <a:srgbClr val="92D050"/>
          </a:solidFill>
          <a:ln w="9525">
            <a:noFill/>
            <a:miter lim="800000"/>
            <a:headEnd/>
            <a:tailEnd/>
          </a:ln>
        </p:spPr>
        <p:txBody>
          <a:bodyPr>
            <a:spAutoFit/>
          </a:bodyPr>
          <a:lstStyle/>
          <a:p>
            <a:r>
              <a:rPr lang="fr-FR" dirty="0"/>
              <a:t>Après fixation et coloration standard, les cellules de </a:t>
            </a:r>
            <a:r>
              <a:rPr lang="fr-FR" dirty="0" err="1"/>
              <a:t>Langerhans</a:t>
            </a:r>
            <a:r>
              <a:rPr lang="fr-FR" dirty="0"/>
              <a:t> apparaissent en microscopie optique comme des </a:t>
            </a:r>
            <a:r>
              <a:rPr lang="fr-FR" b="1" dirty="0">
                <a:solidFill>
                  <a:srgbClr val="FF0000"/>
                </a:solidFill>
              </a:rPr>
              <a:t>cellules claires situées la plus souvent au niveau de la couche granuleuse </a:t>
            </a:r>
            <a:r>
              <a:rPr lang="fr-FR" dirty="0"/>
              <a:t>de l'épiderme. Sur coupes </a:t>
            </a:r>
            <a:r>
              <a:rPr lang="fr-FR" dirty="0" err="1"/>
              <a:t>semi-fines</a:t>
            </a:r>
            <a:r>
              <a:rPr lang="fr-FR" dirty="0"/>
              <a:t>, leur noyau encoché et leurs dendrites peuvent parfois être vues.</a:t>
            </a:r>
          </a:p>
        </p:txBody>
      </p:sp>
      <p:pic>
        <p:nvPicPr>
          <p:cNvPr id="10244" name="Picture 2"/>
          <p:cNvPicPr>
            <a:picLocks noChangeAspect="1" noChangeArrowheads="1"/>
          </p:cNvPicPr>
          <p:nvPr/>
        </p:nvPicPr>
        <p:blipFill>
          <a:blip r:embed="rId2"/>
          <a:srcRect/>
          <a:stretch>
            <a:fillRect/>
          </a:stretch>
        </p:blipFill>
        <p:spPr bwMode="auto">
          <a:xfrm>
            <a:off x="4927600" y="1994263"/>
            <a:ext cx="4106863" cy="3322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0" y="0"/>
            <a:ext cx="8324850" cy="830263"/>
          </a:xfrm>
          <a:prstGeom prst="rect">
            <a:avLst/>
          </a:prstGeom>
          <a:solidFill>
            <a:srgbClr val="FFFF00"/>
          </a:solidFill>
          <a:ln w="9525">
            <a:noFill/>
            <a:miter lim="800000"/>
            <a:headEnd/>
            <a:tailEnd/>
          </a:ln>
        </p:spPr>
        <p:txBody>
          <a:bodyPr>
            <a:spAutoFit/>
          </a:bodyPr>
          <a:lstStyle/>
          <a:p>
            <a:r>
              <a:rPr lang="fr-FR" b="1"/>
              <a:t>d/Les cellules de Merkel </a:t>
            </a:r>
            <a:r>
              <a:rPr lang="fr-FR"/>
              <a:t>ne sont pas identifiables en microscopie optique standard. (immunohistochimie)</a:t>
            </a:r>
          </a:p>
        </p:txBody>
      </p:sp>
      <p:pic>
        <p:nvPicPr>
          <p:cNvPr id="11267" name="Picture 2"/>
          <p:cNvPicPr>
            <a:picLocks noChangeAspect="1" noChangeArrowheads="1"/>
          </p:cNvPicPr>
          <p:nvPr/>
        </p:nvPicPr>
        <p:blipFill>
          <a:blip r:embed="rId2"/>
          <a:srcRect/>
          <a:stretch>
            <a:fillRect/>
          </a:stretch>
        </p:blipFill>
        <p:spPr bwMode="auto">
          <a:xfrm>
            <a:off x="815975" y="1714500"/>
            <a:ext cx="6858000" cy="5143500"/>
          </a:xfrm>
          <a:prstGeom prst="rect">
            <a:avLst/>
          </a:prstGeom>
          <a:noFill/>
          <a:ln w="9525">
            <a:noFill/>
            <a:miter lim="800000"/>
            <a:headEnd/>
            <a:tailEnd/>
          </a:ln>
        </p:spPr>
      </p:pic>
      <p:sp>
        <p:nvSpPr>
          <p:cNvPr id="11268" name="Rectangle 3"/>
          <p:cNvSpPr>
            <a:spLocks noChangeArrowheads="1"/>
          </p:cNvSpPr>
          <p:nvPr/>
        </p:nvSpPr>
        <p:spPr bwMode="auto">
          <a:xfrm>
            <a:off x="0" y="800100"/>
            <a:ext cx="8188325" cy="1570038"/>
          </a:xfrm>
          <a:prstGeom prst="rect">
            <a:avLst/>
          </a:prstGeom>
          <a:solidFill>
            <a:srgbClr val="FFFF00"/>
          </a:solidFill>
          <a:ln w="9525">
            <a:noFill/>
            <a:miter lim="800000"/>
            <a:headEnd/>
            <a:tailEnd/>
          </a:ln>
        </p:spPr>
        <p:txBody>
          <a:bodyPr>
            <a:spAutoFit/>
          </a:bodyPr>
          <a:lstStyle/>
          <a:p>
            <a:r>
              <a:rPr lang="fr-FR" dirty="0"/>
              <a:t>Les cellules de </a:t>
            </a:r>
            <a:r>
              <a:rPr lang="fr-FR" dirty="0" err="1"/>
              <a:t>Merkel</a:t>
            </a:r>
            <a:r>
              <a:rPr lang="fr-FR" dirty="0"/>
              <a:t> constituent la quatrième population cellulaire de l’épiderme. Elles ont des fonctions de </a:t>
            </a:r>
            <a:r>
              <a:rPr lang="fr-FR" dirty="0">
                <a:solidFill>
                  <a:srgbClr val="FF0000"/>
                </a:solidFill>
              </a:rPr>
              <a:t>mécanorécepteurs </a:t>
            </a:r>
            <a:r>
              <a:rPr lang="fr-FR" dirty="0"/>
              <a:t>et des fonctions inductives et trophiques sur les terminaisons nerveuses périphériques.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1-Les différents mécanorécepteurs sensoriels de la perception cutané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1-Les différents mécanorécepteurs sensoriels de la perception cutanée.... |  Download Scientific Diagra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1-Les différents mécanorécepteurs sensoriels de la perception cutanée. (image c CNRS). D'après Tortora et al.(199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descr="1-Les différents mécanorécepteurs sensoriels de la perception cutanée. (image c CNRS). D'après Tortora et al.(199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3" name="Picture 9" descr="C:\Users\Pc\Desktop\MEcanoresepteur.png"/>
          <p:cNvPicPr>
            <a:picLocks noChangeAspect="1" noChangeArrowheads="1"/>
          </p:cNvPicPr>
          <p:nvPr/>
        </p:nvPicPr>
        <p:blipFill>
          <a:blip r:embed="rId2"/>
          <a:srcRect/>
          <a:stretch>
            <a:fillRect/>
          </a:stretch>
        </p:blipFill>
        <p:spPr bwMode="auto">
          <a:xfrm>
            <a:off x="317500" y="300066"/>
            <a:ext cx="8559799" cy="635473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0"/>
            <a:ext cx="7970838" cy="2677656"/>
          </a:xfrm>
          <a:prstGeom prst="rect">
            <a:avLst/>
          </a:prstGeom>
          <a:noFill/>
          <a:ln w="9525">
            <a:noFill/>
            <a:miter lim="800000"/>
            <a:headEnd/>
            <a:tailEnd/>
          </a:ln>
        </p:spPr>
        <p:txBody>
          <a:bodyPr>
            <a:spAutoFit/>
          </a:bodyPr>
          <a:lstStyle/>
          <a:p>
            <a:r>
              <a:rPr lang="fr-FR" b="1" dirty="0"/>
              <a:t>1.2 La jonction </a:t>
            </a:r>
            <a:r>
              <a:rPr lang="fr-FR" b="1" dirty="0" err="1"/>
              <a:t>dermo</a:t>
            </a:r>
            <a:r>
              <a:rPr lang="fr-FR" b="1" dirty="0"/>
              <a:t>-épidermique</a:t>
            </a:r>
          </a:p>
          <a:p>
            <a:r>
              <a:rPr lang="fr-FR" dirty="0"/>
              <a:t>La jonction </a:t>
            </a:r>
            <a:r>
              <a:rPr lang="fr-FR" dirty="0" err="1"/>
              <a:t>dermo</a:t>
            </a:r>
            <a:r>
              <a:rPr lang="fr-FR" dirty="0"/>
              <a:t>-épidermique comme son nom l'indique sépare l'épiderme du derme. </a:t>
            </a:r>
          </a:p>
          <a:p>
            <a:r>
              <a:rPr lang="fr-FR" b="1" dirty="0"/>
              <a:t>En microscopie optique, la jonction </a:t>
            </a:r>
            <a:r>
              <a:rPr lang="fr-FR" b="1" dirty="0" err="1"/>
              <a:t>dermo</a:t>
            </a:r>
            <a:r>
              <a:rPr lang="fr-FR" b="1" dirty="0"/>
              <a:t>-épidermique n'est pas identifiable après une coloration de routine ; elle n'est vue qu'après des colorations spéciales comme le </a:t>
            </a:r>
            <a:r>
              <a:rPr lang="fr-FR" b="1" dirty="0" smtClean="0"/>
              <a:t>PAS </a:t>
            </a:r>
            <a:r>
              <a:rPr lang="fr-FR" b="1" dirty="0"/>
              <a:t>ou des études </a:t>
            </a:r>
            <a:r>
              <a:rPr lang="fr-FR" b="1" dirty="0" err="1"/>
              <a:t>immunohistochimiques</a:t>
            </a:r>
            <a:endParaRPr lang="fr-FR" dirty="0"/>
          </a:p>
        </p:txBody>
      </p:sp>
      <p:pic>
        <p:nvPicPr>
          <p:cNvPr id="12291" name="Picture 2"/>
          <p:cNvPicPr>
            <a:picLocks noChangeAspect="1" noChangeArrowheads="1"/>
          </p:cNvPicPr>
          <p:nvPr/>
        </p:nvPicPr>
        <p:blipFill>
          <a:blip r:embed="rId2"/>
          <a:srcRect/>
          <a:stretch>
            <a:fillRect/>
          </a:stretch>
        </p:blipFill>
        <p:spPr bwMode="auto">
          <a:xfrm>
            <a:off x="490538" y="3944938"/>
            <a:ext cx="8285162" cy="1881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63513" y="796925"/>
            <a:ext cx="8980487" cy="2678113"/>
          </a:xfrm>
          <a:prstGeom prst="rect">
            <a:avLst/>
          </a:prstGeom>
          <a:noFill/>
          <a:ln w="9525">
            <a:noFill/>
            <a:miter lim="800000"/>
            <a:headEnd/>
            <a:tailEnd/>
          </a:ln>
        </p:spPr>
        <p:txBody>
          <a:bodyPr>
            <a:spAutoFit/>
          </a:bodyPr>
          <a:lstStyle/>
          <a:p>
            <a:r>
              <a:rPr lang="fr-FR" b="1" dirty="0"/>
              <a:t>1.3 Le derme et l'hypoderme</a:t>
            </a:r>
          </a:p>
          <a:p>
            <a:r>
              <a:rPr lang="fr-FR" dirty="0"/>
              <a:t>Le derme et l'hypoderme sont des </a:t>
            </a:r>
            <a:r>
              <a:rPr lang="fr-FR" b="1" dirty="0">
                <a:solidFill>
                  <a:srgbClr val="FF0000"/>
                </a:solidFill>
              </a:rPr>
              <a:t>tissus conjonctifs </a:t>
            </a:r>
            <a:r>
              <a:rPr lang="fr-FR" dirty="0"/>
              <a:t>richement vascularisés et innervés. Ils sont constitués de </a:t>
            </a:r>
            <a:r>
              <a:rPr lang="fr-FR" dirty="0">
                <a:solidFill>
                  <a:srgbClr val="00B050"/>
                </a:solidFill>
              </a:rPr>
              <a:t>trois</a:t>
            </a:r>
            <a:r>
              <a:rPr lang="fr-FR" dirty="0"/>
              <a:t> catégories de </a:t>
            </a:r>
            <a:r>
              <a:rPr lang="fr-FR" u="sng" dirty="0"/>
              <a:t>fibres</a:t>
            </a:r>
            <a:r>
              <a:rPr lang="fr-FR" dirty="0"/>
              <a:t> (élastiques, dites de « collagène » et dites « de réticuline »), de </a:t>
            </a:r>
            <a:r>
              <a:rPr lang="fr-FR" dirty="0">
                <a:solidFill>
                  <a:srgbClr val="00B050"/>
                </a:solidFill>
              </a:rPr>
              <a:t>deux </a:t>
            </a:r>
            <a:r>
              <a:rPr lang="fr-FR" dirty="0"/>
              <a:t>catégories de </a:t>
            </a:r>
            <a:r>
              <a:rPr lang="fr-FR" u="sng" dirty="0"/>
              <a:t>cellules</a:t>
            </a:r>
            <a:r>
              <a:rPr lang="fr-FR" dirty="0"/>
              <a:t> (</a:t>
            </a:r>
            <a:r>
              <a:rPr lang="fr-FR" b="1" dirty="0"/>
              <a:t>fixes</a:t>
            </a:r>
            <a:r>
              <a:rPr lang="fr-FR" dirty="0"/>
              <a:t> d’origine mésenchymateuse et </a:t>
            </a:r>
            <a:r>
              <a:rPr lang="fr-FR" b="1" dirty="0"/>
              <a:t>mobiles</a:t>
            </a:r>
            <a:r>
              <a:rPr lang="fr-FR" dirty="0"/>
              <a:t> d’origine hématopoïétique) et de la </a:t>
            </a:r>
            <a:r>
              <a:rPr lang="fr-FR" u="sng" dirty="0"/>
              <a:t>substance fondamentale</a:t>
            </a:r>
            <a:r>
              <a:rPr lang="fr-FR" dirty="0"/>
              <a:t>. Derme et hypoderme forment une entité </a:t>
            </a:r>
            <a:r>
              <a:rPr lang="fr-FR" dirty="0" err="1"/>
              <a:t>anatomo</a:t>
            </a:r>
            <a:r>
              <a:rPr lang="fr-FR" dirty="0"/>
              <a:t>-fonctionnelle.</a:t>
            </a:r>
          </a:p>
        </p:txBody>
      </p:sp>
      <p:sp>
        <p:nvSpPr>
          <p:cNvPr id="13315" name="Rectangle 2"/>
          <p:cNvSpPr>
            <a:spLocks noChangeArrowheads="1"/>
          </p:cNvSpPr>
          <p:nvPr/>
        </p:nvSpPr>
        <p:spPr bwMode="auto">
          <a:xfrm>
            <a:off x="200025" y="3689350"/>
            <a:ext cx="4338638" cy="461963"/>
          </a:xfrm>
          <a:prstGeom prst="rect">
            <a:avLst/>
          </a:prstGeom>
          <a:noFill/>
          <a:ln w="9525">
            <a:noFill/>
            <a:miter lim="800000"/>
            <a:headEnd/>
            <a:tailEnd/>
          </a:ln>
        </p:spPr>
        <p:txBody>
          <a:bodyPr wrap="none">
            <a:spAutoFit/>
          </a:bodyPr>
          <a:lstStyle/>
          <a:p>
            <a:r>
              <a:rPr lang="fr-FR" b="1" dirty="0"/>
              <a:t>a) Organisation architecturale :</a:t>
            </a:r>
            <a:endParaRPr lang="fr-FR" dirty="0"/>
          </a:p>
        </p:txBody>
      </p:sp>
      <p:sp>
        <p:nvSpPr>
          <p:cNvPr id="13316" name="Rectangle 3"/>
          <p:cNvSpPr>
            <a:spLocks noChangeArrowheads="1"/>
          </p:cNvSpPr>
          <p:nvPr/>
        </p:nvSpPr>
        <p:spPr bwMode="auto">
          <a:xfrm>
            <a:off x="0" y="4357688"/>
            <a:ext cx="8809038" cy="1568450"/>
          </a:xfrm>
          <a:prstGeom prst="rect">
            <a:avLst/>
          </a:prstGeom>
          <a:noFill/>
          <a:ln w="9525">
            <a:noFill/>
            <a:miter lim="800000"/>
            <a:headEnd/>
            <a:tailEnd/>
          </a:ln>
        </p:spPr>
        <p:txBody>
          <a:bodyPr>
            <a:spAutoFit/>
          </a:bodyPr>
          <a:lstStyle/>
          <a:p>
            <a:r>
              <a:rPr lang="fr-FR" dirty="0"/>
              <a:t>Le derme a en moyenne une épaisseur de1 à 2 mm ; il est particulièrement fin au niveau des paupières </a:t>
            </a:r>
            <a:r>
              <a:rPr lang="fr-FR" dirty="0" smtClean="0"/>
              <a:t>et </a:t>
            </a:r>
            <a:r>
              <a:rPr lang="fr-FR" dirty="0"/>
              <a:t>en revanche très épais au niveau des plantes des pieds. Il comporte deux zones: le derme papillaire et le derme réticulaire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PT - La peau PowerPoint Presentation, free download - ID:4815906"/>
          <p:cNvPicPr>
            <a:picLocks noChangeAspect="1" noChangeArrowheads="1"/>
          </p:cNvPicPr>
          <p:nvPr/>
        </p:nvPicPr>
        <p:blipFill>
          <a:blip r:embed="rId2"/>
          <a:srcRect/>
          <a:stretch>
            <a:fillRect/>
          </a:stretch>
        </p:blipFill>
        <p:spPr bwMode="auto">
          <a:xfrm>
            <a:off x="155575" y="393700"/>
            <a:ext cx="8709025" cy="58801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206375" y="554038"/>
            <a:ext cx="8632825" cy="1077912"/>
          </a:xfrm>
          <a:prstGeom prst="rect">
            <a:avLst/>
          </a:prstGeom>
          <a:noFill/>
          <a:ln w="9525">
            <a:noFill/>
            <a:miter lim="800000"/>
            <a:headEnd/>
            <a:tailEnd/>
          </a:ln>
        </p:spPr>
        <p:txBody>
          <a:bodyPr>
            <a:spAutoFit/>
          </a:bodyPr>
          <a:lstStyle/>
          <a:p>
            <a:r>
              <a:rPr lang="fr-FR" sz="2000" b="1" dirty="0"/>
              <a:t>Le derme papillaire</a:t>
            </a:r>
            <a:r>
              <a:rPr lang="fr-FR" sz="2000" dirty="0"/>
              <a:t>, superficiel, mince, est constitué de l’ensemble des papilles dermiques situées entre les crêtes épidermiques</a:t>
            </a:r>
            <a:r>
              <a:rPr lang="fr-FR" b="1" dirty="0"/>
              <a:t>.</a:t>
            </a:r>
            <a:r>
              <a:rPr lang="fr-FR" dirty="0"/>
              <a:t> </a:t>
            </a:r>
            <a:r>
              <a:rPr lang="fr-FR" sz="2000" dirty="0"/>
              <a:t>Il est formé de </a:t>
            </a:r>
            <a:r>
              <a:rPr lang="fr-FR" sz="2000" dirty="0">
                <a:solidFill>
                  <a:srgbClr val="FF0000"/>
                </a:solidFill>
              </a:rPr>
              <a:t>tissu conjonctif lâche</a:t>
            </a:r>
            <a:r>
              <a:rPr lang="fr-FR" sz="2000" dirty="0"/>
              <a:t> avec des fibres de</a:t>
            </a:r>
            <a:r>
              <a:rPr lang="fr-FR" sz="2000" u="sng" dirty="0"/>
              <a:t> collagène</a:t>
            </a:r>
            <a:r>
              <a:rPr lang="fr-FR" sz="2000" dirty="0"/>
              <a:t>, des fibres </a:t>
            </a:r>
            <a:r>
              <a:rPr lang="fr-FR" sz="2000" u="sng" dirty="0"/>
              <a:t>de réticuline</a:t>
            </a:r>
          </a:p>
        </p:txBody>
      </p:sp>
      <p:sp>
        <p:nvSpPr>
          <p:cNvPr id="14340" name="Rectangle 3"/>
          <p:cNvSpPr>
            <a:spLocks noChangeArrowheads="1"/>
          </p:cNvSpPr>
          <p:nvPr/>
        </p:nvSpPr>
        <p:spPr bwMode="auto">
          <a:xfrm>
            <a:off x="0" y="2265363"/>
            <a:ext cx="9969500" cy="1322387"/>
          </a:xfrm>
          <a:prstGeom prst="rect">
            <a:avLst/>
          </a:prstGeom>
          <a:noFill/>
          <a:ln w="9525">
            <a:noFill/>
            <a:miter lim="800000"/>
            <a:headEnd/>
            <a:tailEnd/>
          </a:ln>
        </p:spPr>
        <p:txBody>
          <a:bodyPr>
            <a:spAutoFit/>
          </a:bodyPr>
          <a:lstStyle/>
          <a:p>
            <a:r>
              <a:rPr lang="fr-FR" sz="2000" b="1" dirty="0"/>
              <a:t>Le derme réticulaire ,</a:t>
            </a:r>
            <a:r>
              <a:rPr lang="fr-FR" sz="2000" dirty="0"/>
              <a:t>sous-jacent est d’épaisseur variable. </a:t>
            </a:r>
          </a:p>
          <a:p>
            <a:r>
              <a:rPr lang="fr-FR" sz="2000" dirty="0"/>
              <a:t>Il est formé d'un </a:t>
            </a:r>
            <a:r>
              <a:rPr lang="fr-FR" sz="2000" dirty="0">
                <a:solidFill>
                  <a:srgbClr val="FF0000"/>
                </a:solidFill>
              </a:rPr>
              <a:t>tissu conjonctif dense </a:t>
            </a:r>
            <a:r>
              <a:rPr lang="fr-FR" sz="2000" dirty="0"/>
              <a:t>constitué essentiellement de fibres :</a:t>
            </a:r>
          </a:p>
          <a:p>
            <a:r>
              <a:rPr lang="fr-FR" sz="2000" dirty="0"/>
              <a:t> les fibres </a:t>
            </a:r>
            <a:r>
              <a:rPr lang="fr-FR" sz="2000" u="sng" dirty="0"/>
              <a:t>de collagène </a:t>
            </a:r>
            <a:r>
              <a:rPr lang="fr-FR" sz="2000" dirty="0"/>
              <a:t>épaisses en gros faisceaux et les </a:t>
            </a:r>
            <a:r>
              <a:rPr lang="fr-FR" sz="2000" u="sng" dirty="0"/>
              <a:t>fibres élastiques </a:t>
            </a:r>
          </a:p>
          <a:p>
            <a:r>
              <a:rPr lang="fr-FR" sz="2000" dirty="0">
                <a:solidFill>
                  <a:srgbClr val="FF0000"/>
                </a:solidFill>
              </a:rPr>
              <a:t>s'entrecroisent</a:t>
            </a:r>
            <a:r>
              <a:rPr lang="fr-FR" sz="2000" dirty="0"/>
              <a:t> dans toutes les directions</a:t>
            </a:r>
          </a:p>
        </p:txBody>
      </p:sp>
      <p:sp>
        <p:nvSpPr>
          <p:cNvPr id="2" name="AutoShape 2" descr="Représentation schématique des différentes couches de la peau avec l'épiderme en surface, la jonction dermoépidermique, le derme et l'hypoderme, librement adapté de 100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Représentation schématique des différentes couches de la peau avec l'épiderme en surface, la jonction dermoépidermique, le derme et l'hypoderme, librement adapté de 100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4035" name="Picture 3" descr="C:\Users\Pc\Desktop\derme.png"/>
          <p:cNvPicPr>
            <a:picLocks noChangeAspect="1" noChangeArrowheads="1"/>
          </p:cNvPicPr>
          <p:nvPr/>
        </p:nvPicPr>
        <p:blipFill>
          <a:blip r:embed="rId2"/>
          <a:srcRect/>
          <a:stretch>
            <a:fillRect/>
          </a:stretch>
        </p:blipFill>
        <p:spPr bwMode="auto">
          <a:xfrm>
            <a:off x="0" y="0"/>
            <a:ext cx="9144000" cy="64642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79400" y="0"/>
            <a:ext cx="8374063" cy="1570038"/>
          </a:xfrm>
          <a:prstGeom prst="rect">
            <a:avLst/>
          </a:prstGeom>
          <a:noFill/>
          <a:ln w="9525">
            <a:noFill/>
            <a:miter lim="800000"/>
            <a:headEnd/>
            <a:tailEnd/>
          </a:ln>
        </p:spPr>
        <p:txBody>
          <a:bodyPr>
            <a:spAutoFit/>
          </a:bodyPr>
          <a:lstStyle/>
          <a:p>
            <a:r>
              <a:rPr lang="fr-FR" dirty="0"/>
              <a:t>Le derme se continue par l'hypoderme sans limite franche (Photo ); ce dernier s'étend jusqu'aux plans aponévrotiques ou </a:t>
            </a:r>
            <a:r>
              <a:rPr lang="fr-FR" dirty="0" err="1"/>
              <a:t>périostés</a:t>
            </a:r>
            <a:r>
              <a:rPr lang="fr-FR" dirty="0"/>
              <a:t> sauf au niveau des </a:t>
            </a:r>
            <a:r>
              <a:rPr lang="fr-FR" dirty="0">
                <a:solidFill>
                  <a:srgbClr val="FF0000"/>
                </a:solidFill>
              </a:rPr>
              <a:t>paupières</a:t>
            </a:r>
            <a:r>
              <a:rPr lang="fr-FR" dirty="0"/>
              <a:t>, des </a:t>
            </a:r>
            <a:r>
              <a:rPr lang="fr-FR" dirty="0">
                <a:solidFill>
                  <a:srgbClr val="FF0000"/>
                </a:solidFill>
              </a:rPr>
              <a:t>oreilles</a:t>
            </a:r>
            <a:r>
              <a:rPr lang="fr-FR" dirty="0"/>
              <a:t> et des </a:t>
            </a:r>
            <a:r>
              <a:rPr lang="fr-FR" dirty="0">
                <a:solidFill>
                  <a:srgbClr val="FF0000"/>
                </a:solidFill>
              </a:rPr>
              <a:t>organes génitaux masculins</a:t>
            </a:r>
            <a:r>
              <a:rPr lang="fr-FR" dirty="0"/>
              <a:t>, où il n'y a pas d'hypoderme.</a:t>
            </a:r>
          </a:p>
        </p:txBody>
      </p:sp>
      <p:pic>
        <p:nvPicPr>
          <p:cNvPr id="15363" name="Picture 2"/>
          <p:cNvPicPr>
            <a:picLocks noChangeAspect="1" noChangeArrowheads="1"/>
          </p:cNvPicPr>
          <p:nvPr/>
        </p:nvPicPr>
        <p:blipFill>
          <a:blip r:embed="rId2"/>
          <a:srcRect/>
          <a:stretch>
            <a:fillRect/>
          </a:stretch>
        </p:blipFill>
        <p:spPr bwMode="auto">
          <a:xfrm>
            <a:off x="2143125" y="2005013"/>
            <a:ext cx="485775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442913" y="0"/>
            <a:ext cx="9151937" cy="923925"/>
          </a:xfrm>
          <a:prstGeom prst="rect">
            <a:avLst/>
          </a:prstGeom>
          <a:noFill/>
          <a:ln w="9525">
            <a:noFill/>
            <a:miter lim="800000"/>
            <a:headEnd/>
            <a:tailEnd/>
          </a:ln>
        </p:spPr>
        <p:txBody>
          <a:bodyPr>
            <a:spAutoFit/>
          </a:bodyPr>
          <a:lstStyle/>
          <a:p>
            <a:r>
              <a:rPr lang="fr-FR" sz="1800" b="1"/>
              <a:t>d) Les cellules du derme et de l’hypoderme</a:t>
            </a:r>
          </a:p>
          <a:p>
            <a:r>
              <a:rPr lang="fr-FR" sz="1800"/>
              <a:t>Les cellules sont plus abondantes au niveau du derme papillaire que du derme réticulaire .Elles englobent des cellules fixes et des cellules mobiles d’origine hématopoïétique :</a:t>
            </a:r>
          </a:p>
        </p:txBody>
      </p:sp>
      <p:pic>
        <p:nvPicPr>
          <p:cNvPr id="17411" name="Picture 2"/>
          <p:cNvPicPr>
            <a:picLocks noChangeAspect="1" noChangeArrowheads="1"/>
          </p:cNvPicPr>
          <p:nvPr/>
        </p:nvPicPr>
        <p:blipFill>
          <a:blip r:embed="rId2"/>
          <a:srcRect/>
          <a:stretch>
            <a:fillRect/>
          </a:stretch>
        </p:blipFill>
        <p:spPr bwMode="auto">
          <a:xfrm>
            <a:off x="0" y="1035050"/>
            <a:ext cx="9144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90500" y="811213"/>
            <a:ext cx="8339138" cy="3539430"/>
          </a:xfrm>
          <a:prstGeom prst="rect">
            <a:avLst/>
          </a:prstGeom>
          <a:noFill/>
          <a:ln w="9525">
            <a:noFill/>
            <a:miter lim="800000"/>
            <a:headEnd/>
            <a:tailEnd/>
          </a:ln>
        </p:spPr>
        <p:txBody>
          <a:bodyPr>
            <a:spAutoFit/>
          </a:bodyPr>
          <a:lstStyle/>
          <a:p>
            <a:pPr algn="just"/>
            <a:r>
              <a:rPr lang="fr-FR" sz="2800" b="1" i="0" dirty="0"/>
              <a:t>La peau est l'enveloppe du corps. Elle est en continuité avec les muqueuses recouvrant les cavités naturelles de l'organisme. </a:t>
            </a:r>
            <a:r>
              <a:rPr lang="fr-FR" sz="2800" b="1" i="0" dirty="0" smtClean="0"/>
              <a:t>Représentant </a:t>
            </a:r>
            <a:r>
              <a:rPr lang="fr-FR" sz="2800" b="1" i="0" dirty="0"/>
              <a:t>1/3 du poids de </a:t>
            </a:r>
            <a:r>
              <a:rPr lang="fr-FR" sz="2800" b="1" i="0" dirty="0" smtClean="0"/>
              <a:t>l'organisme.</a:t>
            </a:r>
            <a:endParaRPr lang="ar-SA" sz="2800" b="1" i="0" dirty="0" smtClean="0"/>
          </a:p>
          <a:p>
            <a:pPr algn="just"/>
            <a:r>
              <a:rPr lang="fr-FR" sz="2800" b="1" i="0" dirty="0" smtClean="0"/>
              <a:t> </a:t>
            </a:r>
            <a:r>
              <a:rPr lang="fr-FR" sz="2800" b="1" i="0" dirty="0"/>
              <a:t>Les annexes cutanées comprennent d’une part les </a:t>
            </a:r>
            <a:r>
              <a:rPr lang="fr-FR" sz="2800" b="1" dirty="0"/>
              <a:t>phanères </a:t>
            </a:r>
            <a:r>
              <a:rPr lang="fr-FR" sz="2800" b="1" i="0" dirty="0"/>
              <a:t>(poils et ongles) et d’autre part </a:t>
            </a:r>
            <a:r>
              <a:rPr lang="fr-FR" sz="2800" b="1" dirty="0"/>
              <a:t>les glandes</a:t>
            </a:r>
            <a:r>
              <a:rPr lang="fr-FR" sz="2800" b="1" i="0" dirty="0"/>
              <a:t> sébacées, sudoripares </a:t>
            </a:r>
            <a:r>
              <a:rPr lang="fr-FR" sz="2800" b="1" i="0" dirty="0" err="1"/>
              <a:t>apocrines</a:t>
            </a:r>
            <a:r>
              <a:rPr lang="fr-FR" sz="2800" b="1" i="0" dirty="0"/>
              <a:t> et sudoripares </a:t>
            </a:r>
            <a:r>
              <a:rPr lang="fr-FR" sz="2800" b="1" i="0" dirty="0" err="1"/>
              <a:t>eccrines</a:t>
            </a:r>
            <a:endParaRPr lang="fr-FR" sz="2800" i="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a:srcRect/>
          <a:stretch>
            <a:fillRect/>
          </a:stretch>
        </p:blipFill>
        <p:spPr bwMode="auto">
          <a:xfrm>
            <a:off x="457200" y="466725"/>
            <a:ext cx="8509000" cy="5924550"/>
          </a:xfrm>
          <a:prstGeom prst="rect">
            <a:avLst/>
          </a:prstGeom>
          <a:noFill/>
          <a:ln w="9525">
            <a:noFill/>
            <a:miter lim="800000"/>
            <a:headEnd/>
            <a:tailEnd/>
          </a:ln>
        </p:spPr>
      </p:pic>
      <p:sp>
        <p:nvSpPr>
          <p:cNvPr id="18435" name="Rectangle 2"/>
          <p:cNvSpPr>
            <a:spLocks noChangeArrowheads="1"/>
          </p:cNvSpPr>
          <p:nvPr/>
        </p:nvSpPr>
        <p:spPr bwMode="auto">
          <a:xfrm>
            <a:off x="2844800" y="6396038"/>
            <a:ext cx="2932113" cy="461962"/>
          </a:xfrm>
          <a:prstGeom prst="rect">
            <a:avLst/>
          </a:prstGeom>
          <a:noFill/>
          <a:ln w="9525">
            <a:noFill/>
            <a:miter lim="800000"/>
            <a:headEnd/>
            <a:tailEnd/>
          </a:ln>
        </p:spPr>
        <p:txBody>
          <a:bodyPr wrap="none">
            <a:spAutoFit/>
          </a:bodyPr>
          <a:lstStyle/>
          <a:p>
            <a:r>
              <a:rPr lang="fr-FR" b="1"/>
              <a:t>Structure de la peau.</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31730" y="1695722"/>
            <a:ext cx="7969250" cy="3046413"/>
          </a:xfrm>
          <a:prstGeom prst="rect">
            <a:avLst/>
          </a:prstGeom>
          <a:noFill/>
          <a:ln w="9525">
            <a:noFill/>
            <a:miter lim="800000"/>
            <a:headEnd/>
            <a:tailEnd/>
          </a:ln>
        </p:spPr>
        <p:txBody>
          <a:bodyPr>
            <a:spAutoFit/>
          </a:bodyPr>
          <a:lstStyle/>
          <a:p>
            <a:pPr algn="just"/>
            <a:r>
              <a:rPr lang="fr-FR" b="1" dirty="0"/>
              <a:t>Les annexes cutanés regroupent les glandes cutanées [glandes sudoripares (sudorales) </a:t>
            </a:r>
            <a:r>
              <a:rPr lang="fr-FR" b="1" dirty="0" err="1"/>
              <a:t>eccrines</a:t>
            </a:r>
            <a:r>
              <a:rPr lang="fr-FR" b="1" dirty="0"/>
              <a:t> et </a:t>
            </a:r>
            <a:r>
              <a:rPr lang="fr-FR" b="1" dirty="0" err="1"/>
              <a:t>apocrines</a:t>
            </a:r>
            <a:r>
              <a:rPr lang="fr-FR" b="1" dirty="0"/>
              <a:t> et glandes sébacées] et les phanères (poils et ongles). En règle, les glandes sébacées sont annexées aux poils, l'ensemble constituant les follicules pilo-sébacés. Les glandes sudoripares </a:t>
            </a:r>
            <a:r>
              <a:rPr lang="fr-FR" b="1" dirty="0" err="1"/>
              <a:t>apocrines</a:t>
            </a:r>
            <a:r>
              <a:rPr lang="fr-FR" b="1" dirty="0"/>
              <a:t> sont annexées à certains de ces follicules pilo-sébacés alors que les glandes sudoripares </a:t>
            </a:r>
            <a:r>
              <a:rPr lang="fr-FR" b="1" dirty="0" err="1"/>
              <a:t>eccrines</a:t>
            </a:r>
            <a:r>
              <a:rPr lang="fr-FR" b="1" dirty="0"/>
              <a:t> sont toujours indépendantes des poils</a:t>
            </a:r>
          </a:p>
        </p:txBody>
      </p:sp>
      <p:sp>
        <p:nvSpPr>
          <p:cNvPr id="3" name="Rectangle 2"/>
          <p:cNvSpPr/>
          <p:nvPr/>
        </p:nvSpPr>
        <p:spPr>
          <a:xfrm>
            <a:off x="1808508" y="755414"/>
            <a:ext cx="4474726" cy="461665"/>
          </a:xfrm>
          <a:prstGeom prst="rect">
            <a:avLst/>
          </a:prstGeom>
        </p:spPr>
        <p:txBody>
          <a:bodyPr wrap="square">
            <a:spAutoFit/>
          </a:bodyPr>
          <a:lstStyle/>
          <a:p>
            <a:r>
              <a:rPr lang="fr-FR" b="1" dirty="0" smtClean="0">
                <a:solidFill>
                  <a:srgbClr val="FF0000"/>
                </a:solidFill>
              </a:rPr>
              <a:t>Les annexes cutanés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514475" y="382588"/>
            <a:ext cx="7015163" cy="517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573088" y="428625"/>
            <a:ext cx="8283575" cy="2677656"/>
          </a:xfrm>
          <a:prstGeom prst="rect">
            <a:avLst/>
          </a:prstGeom>
          <a:noFill/>
          <a:ln w="9525">
            <a:noFill/>
            <a:miter lim="800000"/>
            <a:headEnd/>
            <a:tailEnd/>
          </a:ln>
        </p:spPr>
        <p:txBody>
          <a:bodyPr>
            <a:spAutoFit/>
          </a:bodyPr>
          <a:lstStyle/>
          <a:p>
            <a:r>
              <a:rPr lang="fr-FR" b="1" dirty="0">
                <a:solidFill>
                  <a:srgbClr val="FF0000"/>
                </a:solidFill>
              </a:rPr>
              <a:t>d) Les glandes sébacées</a:t>
            </a:r>
          </a:p>
          <a:p>
            <a:r>
              <a:rPr lang="fr-FR" dirty="0"/>
              <a:t>Les glandes sébacées sont en général annexées aux poils. Leur taille est inversement proportionnelle à celle du poil. Il s'agit de glandes exocrines </a:t>
            </a:r>
            <a:r>
              <a:rPr lang="fr-FR" dirty="0" err="1"/>
              <a:t>tubulo</a:t>
            </a:r>
            <a:r>
              <a:rPr lang="fr-FR" dirty="0"/>
              <a:t>-alvéolaires dont la portion sécrétrice est située dans le derme. Leur produit de sécrétion, </a:t>
            </a:r>
            <a:r>
              <a:rPr lang="fr-FR" dirty="0">
                <a:solidFill>
                  <a:srgbClr val="FF0000"/>
                </a:solidFill>
              </a:rPr>
              <a:t>le sébum,</a:t>
            </a:r>
            <a:r>
              <a:rPr lang="fr-FR" dirty="0"/>
              <a:t> est lipidique. Sa sécrétion du sébum est sous la dépendance des </a:t>
            </a:r>
            <a:r>
              <a:rPr lang="fr-FR" dirty="0" smtClean="0">
                <a:solidFill>
                  <a:srgbClr val="FF0000"/>
                </a:solidFill>
              </a:rPr>
              <a:t>androgènes</a:t>
            </a:r>
            <a:r>
              <a:rPr lang="fr-FR" dirty="0" smtClean="0"/>
              <a:t>.</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653142" y="1005840"/>
            <a:ext cx="7423827"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cs typeface="Arial"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cs typeface="Arial" charset="0"/>
              </a:rPr>
              <a:t>On décrit 2 types de glandes sudoripares qui </a:t>
            </a:r>
            <a:endParaRPr kumimoji="0" lang="ar-SA" sz="28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cs typeface="Arial" charset="0"/>
              </a:rPr>
              <a:t>diffèrent par leur répartition topographique,</a:t>
            </a:r>
            <a:endParaRPr kumimoji="0" lang="ar-SA" sz="28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charset="0"/>
                <a:cs typeface="Arial" charset="0"/>
              </a:rPr>
              <a:t> leur morphologie et leur fonction. </a:t>
            </a:r>
          </a:p>
        </p:txBody>
      </p:sp>
      <p:pic>
        <p:nvPicPr>
          <p:cNvPr id="96258" name="Picture 2" descr="Plan"/>
          <p:cNvPicPr>
            <a:picLocks noChangeAspect="1" noChangeArrowheads="1"/>
          </p:cNvPicPr>
          <p:nvPr/>
        </p:nvPicPr>
        <p:blipFill>
          <a:blip r:embed="rId2"/>
          <a:srcRect/>
          <a:stretch>
            <a:fillRect/>
          </a:stretch>
        </p:blipFill>
        <p:spPr bwMode="auto">
          <a:xfrm>
            <a:off x="120650" y="-990600"/>
            <a:ext cx="457200" cy="457200"/>
          </a:xfrm>
          <a:prstGeom prst="rect">
            <a:avLst/>
          </a:prstGeom>
          <a:noFill/>
        </p:spPr>
      </p:pic>
      <p:pic>
        <p:nvPicPr>
          <p:cNvPr id="96259" name="Picture 3" descr="Outils">
            <a:hlinkClick r:id="rId3"/>
          </p:cNvPr>
          <p:cNvPicPr>
            <a:picLocks noChangeAspect="1" noChangeArrowheads="1"/>
          </p:cNvPicPr>
          <p:nvPr/>
        </p:nvPicPr>
        <p:blipFill>
          <a:blip r:embed="rId4"/>
          <a:srcRect/>
          <a:stretch>
            <a:fillRect/>
          </a:stretch>
        </p:blipFill>
        <p:spPr bwMode="auto">
          <a:xfrm>
            <a:off x="190500" y="-868363"/>
            <a:ext cx="457200" cy="457200"/>
          </a:xfrm>
          <a:prstGeom prst="rect">
            <a:avLst/>
          </a:prstGeom>
          <a:noFill/>
        </p:spPr>
      </p:pic>
      <p:sp>
        <p:nvSpPr>
          <p:cNvPr id="5" name="Rectangle 4"/>
          <p:cNvSpPr/>
          <p:nvPr/>
        </p:nvSpPr>
        <p:spPr>
          <a:xfrm>
            <a:off x="828029" y="690100"/>
            <a:ext cx="3817071" cy="461665"/>
          </a:xfrm>
          <a:prstGeom prst="rect">
            <a:avLst/>
          </a:prstGeom>
        </p:spPr>
        <p:txBody>
          <a:bodyPr wrap="none">
            <a:spAutoFit/>
          </a:bodyPr>
          <a:lstStyle/>
          <a:p>
            <a:r>
              <a:rPr lang="fr-FR" dirty="0" smtClean="0">
                <a:solidFill>
                  <a:srgbClr val="FF0000"/>
                </a:solidFill>
                <a:latin typeface="Arial" charset="0"/>
                <a:cs typeface="Arial" charset="0"/>
              </a:rPr>
              <a:t>e)Les</a:t>
            </a:r>
            <a:r>
              <a:rPr lang="ar-SA" dirty="0" smtClean="0">
                <a:solidFill>
                  <a:srgbClr val="FF0000"/>
                </a:solidFill>
                <a:latin typeface="Arial" charset="0"/>
                <a:cs typeface="Arial" charset="0"/>
              </a:rPr>
              <a:t> </a:t>
            </a:r>
            <a:r>
              <a:rPr lang="fr-FR" dirty="0" smtClean="0">
                <a:solidFill>
                  <a:srgbClr val="FF0000"/>
                </a:solidFill>
                <a:latin typeface="Arial" charset="0"/>
                <a:cs typeface="Arial" charset="0"/>
              </a:rPr>
              <a:t>glandes sudoripares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250" y="180615"/>
            <a:ext cx="4387740" cy="461665"/>
          </a:xfrm>
          <a:prstGeom prst="rect">
            <a:avLst/>
          </a:prstGeom>
        </p:spPr>
        <p:txBody>
          <a:bodyPr wrap="none">
            <a:spAutoFit/>
          </a:bodyPr>
          <a:lstStyle/>
          <a:p>
            <a:r>
              <a:rPr lang="fr-FR" dirty="0" err="1" smtClean="0">
                <a:solidFill>
                  <a:srgbClr val="FF0000"/>
                </a:solidFill>
              </a:rPr>
              <a:t>____Glandes</a:t>
            </a:r>
            <a:r>
              <a:rPr lang="fr-FR" dirty="0" smtClean="0">
                <a:solidFill>
                  <a:srgbClr val="FF0000"/>
                </a:solidFill>
              </a:rPr>
              <a:t> sudoripares </a:t>
            </a:r>
            <a:r>
              <a:rPr lang="fr-FR" dirty="0" err="1" smtClean="0">
                <a:solidFill>
                  <a:srgbClr val="FF0000"/>
                </a:solidFill>
              </a:rPr>
              <a:t>eccrines</a:t>
            </a:r>
            <a:endParaRPr lang="fr-FR" dirty="0">
              <a:solidFill>
                <a:srgbClr val="FF0000"/>
              </a:solidFill>
            </a:endParaRPr>
          </a:p>
        </p:txBody>
      </p:sp>
      <p:sp>
        <p:nvSpPr>
          <p:cNvPr id="3" name="Rectangle 2"/>
          <p:cNvSpPr/>
          <p:nvPr/>
        </p:nvSpPr>
        <p:spPr>
          <a:xfrm>
            <a:off x="222067" y="591516"/>
            <a:ext cx="9209315" cy="1200329"/>
          </a:xfrm>
          <a:prstGeom prst="rect">
            <a:avLst/>
          </a:prstGeom>
        </p:spPr>
        <p:txBody>
          <a:bodyPr wrap="square">
            <a:spAutoFit/>
          </a:bodyPr>
          <a:lstStyle/>
          <a:p>
            <a:r>
              <a:rPr lang="fr-FR" dirty="0" smtClean="0"/>
              <a:t>Elles sont réparties sur toute la surface de la peau et particulièrement au niveau du front, de la plante des pieds et de la paume des mains.</a:t>
            </a:r>
          </a:p>
          <a:p>
            <a:endParaRPr lang="fr-FR" dirty="0"/>
          </a:p>
        </p:txBody>
      </p:sp>
      <p:sp>
        <p:nvSpPr>
          <p:cNvPr id="4" name="Rectangle 3"/>
          <p:cNvSpPr/>
          <p:nvPr/>
        </p:nvSpPr>
        <p:spPr>
          <a:xfrm>
            <a:off x="391886" y="2459504"/>
            <a:ext cx="8752114" cy="1200329"/>
          </a:xfrm>
          <a:prstGeom prst="rect">
            <a:avLst/>
          </a:prstGeom>
        </p:spPr>
        <p:txBody>
          <a:bodyPr wrap="square">
            <a:spAutoFit/>
          </a:bodyPr>
          <a:lstStyle/>
          <a:p>
            <a:r>
              <a:rPr lang="fr-FR" dirty="0" smtClean="0"/>
              <a:t>Leur répartition topographique est limitée à certaines régions cutanées : </a:t>
            </a:r>
            <a:r>
              <a:rPr lang="fr-FR" dirty="0" smtClean="0">
                <a:solidFill>
                  <a:srgbClr val="FF0000"/>
                </a:solidFill>
              </a:rPr>
              <a:t>régions </a:t>
            </a:r>
            <a:r>
              <a:rPr lang="fr-FR" dirty="0" err="1" smtClean="0">
                <a:solidFill>
                  <a:srgbClr val="FF0000"/>
                </a:solidFill>
              </a:rPr>
              <a:t>ano</a:t>
            </a:r>
            <a:r>
              <a:rPr lang="fr-FR" dirty="0" smtClean="0">
                <a:solidFill>
                  <a:srgbClr val="FF0000"/>
                </a:solidFill>
              </a:rPr>
              <a:t>-génitales, inguinales, axillaires et aréoles mammaires</a:t>
            </a:r>
            <a:endParaRPr lang="fr-FR" dirty="0">
              <a:solidFill>
                <a:srgbClr val="FF0000"/>
              </a:solidFill>
            </a:endParaRPr>
          </a:p>
        </p:txBody>
      </p:sp>
      <p:sp>
        <p:nvSpPr>
          <p:cNvPr id="6" name="Rectangle 5"/>
          <p:cNvSpPr/>
          <p:nvPr/>
        </p:nvSpPr>
        <p:spPr>
          <a:xfrm>
            <a:off x="217027" y="1682877"/>
            <a:ext cx="4405373" cy="461665"/>
          </a:xfrm>
          <a:prstGeom prst="rect">
            <a:avLst/>
          </a:prstGeom>
        </p:spPr>
        <p:txBody>
          <a:bodyPr wrap="none">
            <a:spAutoFit/>
          </a:bodyPr>
          <a:lstStyle/>
          <a:p>
            <a:r>
              <a:rPr lang="fr-FR" dirty="0" err="1" smtClean="0">
                <a:solidFill>
                  <a:srgbClr val="FF0000"/>
                </a:solidFill>
              </a:rPr>
              <a:t>___Glandes</a:t>
            </a:r>
            <a:r>
              <a:rPr lang="fr-FR" dirty="0" smtClean="0">
                <a:solidFill>
                  <a:srgbClr val="FF0000"/>
                </a:solidFill>
              </a:rPr>
              <a:t> sudoripares </a:t>
            </a:r>
            <a:r>
              <a:rPr lang="fr-FR" dirty="0" err="1" smtClean="0">
                <a:solidFill>
                  <a:srgbClr val="FF0000"/>
                </a:solidFill>
              </a:rPr>
              <a:t>apocrines</a:t>
            </a:r>
            <a:endParaRPr lang="fr-FR"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235131"/>
            <a:ext cx="8921931" cy="830997"/>
          </a:xfrm>
          <a:prstGeom prst="rect">
            <a:avLst/>
          </a:prstGeom>
        </p:spPr>
        <p:txBody>
          <a:bodyPr wrap="square">
            <a:spAutoFit/>
          </a:bodyPr>
          <a:lstStyle/>
          <a:p>
            <a:endParaRPr lang="fr-FR" dirty="0" smtClean="0"/>
          </a:p>
          <a:p>
            <a:r>
              <a:rPr lang="fr-FR" dirty="0" smtClean="0"/>
              <a:t>Ce sont des glandes plus </a:t>
            </a:r>
            <a:r>
              <a:rPr lang="fr-FR" dirty="0" smtClean="0">
                <a:solidFill>
                  <a:schemeClr val="accent1"/>
                </a:solidFill>
              </a:rPr>
              <a:t>volumineuses</a:t>
            </a:r>
            <a:r>
              <a:rPr lang="fr-FR" dirty="0" smtClean="0"/>
              <a:t> que les glandes </a:t>
            </a:r>
            <a:r>
              <a:rPr lang="fr-FR" dirty="0" err="1" smtClean="0"/>
              <a:t>eccrines</a:t>
            </a:r>
            <a:r>
              <a:rPr lang="fr-FR" dirty="0" smtClean="0"/>
              <a:t>. </a:t>
            </a:r>
            <a:endParaRPr lang="fr-FR" dirty="0"/>
          </a:p>
        </p:txBody>
      </p:sp>
      <p:sp>
        <p:nvSpPr>
          <p:cNvPr id="3" name="Rectangle 2"/>
          <p:cNvSpPr/>
          <p:nvPr/>
        </p:nvSpPr>
        <p:spPr>
          <a:xfrm>
            <a:off x="235131" y="1737471"/>
            <a:ext cx="8908869" cy="1938992"/>
          </a:xfrm>
          <a:prstGeom prst="rect">
            <a:avLst/>
          </a:prstGeom>
        </p:spPr>
        <p:txBody>
          <a:bodyPr wrap="square">
            <a:spAutoFit/>
          </a:bodyPr>
          <a:lstStyle/>
          <a:p>
            <a:endParaRPr lang="fr-FR" dirty="0" smtClean="0">
              <a:solidFill>
                <a:srgbClr val="FF0000"/>
              </a:solidFill>
            </a:endParaRPr>
          </a:p>
          <a:p>
            <a:r>
              <a:rPr lang="fr-FR" dirty="0" smtClean="0">
                <a:solidFill>
                  <a:srgbClr val="FF0000"/>
                </a:solidFill>
              </a:rPr>
              <a:t>Les ongles </a:t>
            </a:r>
            <a:endParaRPr lang="ar-SA" dirty="0" smtClean="0">
              <a:solidFill>
                <a:srgbClr val="FF0000"/>
              </a:solidFill>
            </a:endParaRPr>
          </a:p>
          <a:p>
            <a:r>
              <a:rPr lang="fr-FR" dirty="0" smtClean="0"/>
              <a:t>sont des </a:t>
            </a:r>
            <a:r>
              <a:rPr lang="fr-FR" dirty="0" smtClean="0">
                <a:solidFill>
                  <a:srgbClr val="FF0000"/>
                </a:solidFill>
              </a:rPr>
              <a:t>plaques </a:t>
            </a:r>
            <a:r>
              <a:rPr lang="fr-FR" dirty="0" smtClean="0"/>
              <a:t>de cellules </a:t>
            </a:r>
            <a:r>
              <a:rPr lang="fr-FR" dirty="0" smtClean="0">
                <a:solidFill>
                  <a:srgbClr val="FF0000"/>
                </a:solidFill>
              </a:rPr>
              <a:t>épithéliales kératinisées</a:t>
            </a:r>
            <a:r>
              <a:rPr lang="fr-FR" dirty="0" smtClean="0"/>
              <a:t>, situées à la face dorsale de chaque phalange . L'angle de pénétration de l'ongle est oblique, dirigé en arrière et vers le bas. </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http://www.dematice.org/ressources/DCEM2/histologie/HISTOLOGIE%20DE%20L%27APPAREIL%20TEGUMENTAIRE/Web/res/resource_22.png"/>
          <p:cNvPicPr>
            <a:picLocks noChangeAspect="1" noChangeArrowheads="1"/>
          </p:cNvPicPr>
          <p:nvPr/>
        </p:nvPicPr>
        <p:blipFill>
          <a:blip r:embed="rId2"/>
          <a:srcRect/>
          <a:stretch>
            <a:fillRect/>
          </a:stretch>
        </p:blipFill>
        <p:spPr bwMode="auto">
          <a:xfrm>
            <a:off x="1086225" y="169820"/>
            <a:ext cx="6403552" cy="4833256"/>
          </a:xfrm>
          <a:prstGeom prst="rect">
            <a:avLst/>
          </a:prstGeom>
          <a:noFill/>
        </p:spPr>
      </p:pic>
      <p:sp>
        <p:nvSpPr>
          <p:cNvPr id="3" name="Rectangle 2"/>
          <p:cNvSpPr/>
          <p:nvPr/>
        </p:nvSpPr>
        <p:spPr>
          <a:xfrm>
            <a:off x="2063930" y="5234187"/>
            <a:ext cx="6505303" cy="461665"/>
          </a:xfrm>
          <a:prstGeom prst="rect">
            <a:avLst/>
          </a:prstGeom>
        </p:spPr>
        <p:txBody>
          <a:bodyPr wrap="square">
            <a:spAutoFit/>
          </a:bodyPr>
          <a:lstStyle/>
          <a:p>
            <a:r>
              <a:rPr lang="fr-FR" dirty="0" smtClean="0"/>
              <a:t>Figure  : L'ongle et ses composants</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www.dematice.org/ressources/DCEM2/histologie/HISTOLOGIE%20DE%20L%27APPAREIL%20TEGUMENTAIRE/Web/res/resource_23.png"/>
          <p:cNvPicPr>
            <a:picLocks noChangeAspect="1" noChangeArrowheads="1"/>
          </p:cNvPicPr>
          <p:nvPr/>
        </p:nvPicPr>
        <p:blipFill>
          <a:blip r:embed="rId2"/>
          <a:srcRect/>
          <a:stretch>
            <a:fillRect/>
          </a:stretch>
        </p:blipFill>
        <p:spPr bwMode="auto">
          <a:xfrm>
            <a:off x="579824" y="343534"/>
            <a:ext cx="8109061" cy="4385219"/>
          </a:xfrm>
          <a:prstGeom prst="rect">
            <a:avLst/>
          </a:prstGeom>
          <a:noFill/>
        </p:spPr>
      </p:pic>
      <p:sp>
        <p:nvSpPr>
          <p:cNvPr id="3" name="Rectangle 2"/>
          <p:cNvSpPr/>
          <p:nvPr/>
        </p:nvSpPr>
        <p:spPr>
          <a:xfrm>
            <a:off x="0" y="4585061"/>
            <a:ext cx="9078686" cy="1200329"/>
          </a:xfrm>
          <a:prstGeom prst="rect">
            <a:avLst/>
          </a:prstGeom>
        </p:spPr>
        <p:txBody>
          <a:bodyPr wrap="square">
            <a:spAutoFit/>
          </a:bodyPr>
          <a:lstStyle/>
          <a:p>
            <a:endParaRPr lang="fr-FR" dirty="0" smtClean="0"/>
          </a:p>
          <a:p>
            <a:r>
              <a:rPr lang="fr-FR" dirty="0" smtClean="0"/>
              <a:t>La lunule est une zone blanchâtre qui apparaît sur le limbe au voisinage de la racine; elle est habituellement nette au niveau du pouce. </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sarcoide.jpg"/>
          <p:cNvPicPr>
            <a:picLocks noChangeAspect="1" noChangeArrowheads="1"/>
          </p:cNvPicPr>
          <p:nvPr/>
        </p:nvPicPr>
        <p:blipFill>
          <a:blip r:embed="rId2"/>
          <a:srcRect/>
          <a:stretch>
            <a:fillRect/>
          </a:stretch>
        </p:blipFill>
        <p:spPr bwMode="auto">
          <a:xfrm>
            <a:off x="1083099" y="723900"/>
            <a:ext cx="7171901" cy="5359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668338" y="242888"/>
            <a:ext cx="7697787" cy="4832350"/>
          </a:xfrm>
          <a:prstGeom prst="rect">
            <a:avLst/>
          </a:prstGeom>
          <a:noFill/>
          <a:ln w="9525">
            <a:noFill/>
            <a:miter lim="800000"/>
            <a:headEnd/>
            <a:tailEnd/>
          </a:ln>
        </p:spPr>
        <p:txBody>
          <a:bodyPr>
            <a:spAutoFit/>
          </a:bodyPr>
          <a:lstStyle/>
          <a:p>
            <a:pPr algn="just"/>
            <a:r>
              <a:rPr lang="fr-FR" sz="2800" i="0" dirty="0"/>
              <a:t>La structure de la peau est complexe. Elle se subdivise </a:t>
            </a:r>
            <a:r>
              <a:rPr lang="fr-FR" sz="2800" i="0" dirty="0">
                <a:solidFill>
                  <a:srgbClr val="FF0000"/>
                </a:solidFill>
              </a:rPr>
              <a:t>en 4 régions </a:t>
            </a:r>
            <a:r>
              <a:rPr lang="fr-FR" sz="2800" i="0" dirty="0"/>
              <a:t>superposées qui sont de la superficie vers la profondeur : </a:t>
            </a:r>
            <a:r>
              <a:rPr lang="fr-FR" sz="2800" b="1" i="0" dirty="0"/>
              <a:t>l'épiderme, la jonction </a:t>
            </a:r>
            <a:r>
              <a:rPr lang="fr-FR" sz="2800" b="1" i="0" dirty="0" err="1"/>
              <a:t>dermo</a:t>
            </a:r>
            <a:r>
              <a:rPr lang="fr-FR" sz="2800" b="1" i="0" dirty="0"/>
              <a:t>-épidermique, le derme et l'hypoderme.</a:t>
            </a:r>
            <a:r>
              <a:rPr lang="fr-FR" sz="2800" i="0" dirty="0"/>
              <a:t> Par convention, une peau est dite </a:t>
            </a:r>
            <a:r>
              <a:rPr lang="fr-FR" sz="2800" b="1" dirty="0"/>
              <a:t>épaisse </a:t>
            </a:r>
            <a:r>
              <a:rPr lang="fr-FR" sz="2800" dirty="0"/>
              <a:t>ou </a:t>
            </a:r>
            <a:r>
              <a:rPr lang="fr-FR" sz="2800" b="1" dirty="0"/>
              <a:t>fine</a:t>
            </a:r>
            <a:r>
              <a:rPr lang="fr-FR" sz="2800" dirty="0"/>
              <a:t> </a:t>
            </a:r>
            <a:r>
              <a:rPr lang="fr-FR" sz="2800" i="0" dirty="0"/>
              <a:t>suivant l</a:t>
            </a:r>
            <a:r>
              <a:rPr lang="fr-FR" sz="2800" dirty="0"/>
              <a:t>'épaisseur de son épiderme </a:t>
            </a:r>
            <a:r>
              <a:rPr lang="fr-FR" sz="2800" i="0" dirty="0"/>
              <a:t>; ainsi définie, une peau épaisse n’est présente qu’au niveau des paumes des mains et des plantes des pieds. L'épaisseur du derme et de l'hypoderme est aussi très variable et ce indépendamment de celle de l’épiderme</a:t>
            </a:r>
            <a:r>
              <a:rPr lang="fr-FR" i="0" dirty="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démodécie-chien-FI.png"/>
          <p:cNvPicPr>
            <a:picLocks noChangeAspect="1" noChangeArrowheads="1"/>
          </p:cNvPicPr>
          <p:nvPr/>
        </p:nvPicPr>
        <p:blipFill>
          <a:blip r:embed="rId2"/>
          <a:srcRect/>
          <a:stretch>
            <a:fillRect/>
          </a:stretch>
        </p:blipFill>
        <p:spPr bwMode="auto">
          <a:xfrm>
            <a:off x="130609" y="101601"/>
            <a:ext cx="8873691" cy="5283199"/>
          </a:xfrm>
          <a:prstGeom prst="rect">
            <a:avLst/>
          </a:prstGeom>
          <a:noFill/>
        </p:spPr>
      </p:pic>
      <p:sp>
        <p:nvSpPr>
          <p:cNvPr id="3" name="Rectangle 2"/>
          <p:cNvSpPr/>
          <p:nvPr/>
        </p:nvSpPr>
        <p:spPr>
          <a:xfrm>
            <a:off x="177800" y="5296406"/>
            <a:ext cx="8661400" cy="1569660"/>
          </a:xfrm>
          <a:prstGeom prst="rect">
            <a:avLst/>
          </a:prstGeom>
        </p:spPr>
        <p:txBody>
          <a:bodyPr wrap="square">
            <a:spAutoFit/>
          </a:bodyPr>
          <a:lstStyle/>
          <a:p>
            <a:r>
              <a:rPr lang="fr-FR" i="0" dirty="0" smtClean="0"/>
              <a:t>La </a:t>
            </a:r>
            <a:r>
              <a:rPr lang="fr-FR" b="1" i="0" dirty="0" smtClean="0"/>
              <a:t>démodécie</a:t>
            </a:r>
            <a:r>
              <a:rPr lang="fr-FR" i="0" dirty="0" smtClean="0"/>
              <a:t> canine est une </a:t>
            </a:r>
            <a:r>
              <a:rPr lang="fr-FR" i="0" dirty="0" err="1" smtClean="0"/>
              <a:t>ectoparasitose</a:t>
            </a:r>
            <a:r>
              <a:rPr lang="fr-FR" i="0" dirty="0" smtClean="0"/>
              <a:t> fréquente, voire banale, chez le jeune </a:t>
            </a:r>
            <a:r>
              <a:rPr lang="fr-FR" b="1" i="0" dirty="0" smtClean="0"/>
              <a:t>chien</a:t>
            </a:r>
            <a:r>
              <a:rPr lang="fr-FR" i="0" dirty="0" smtClean="0"/>
              <a:t> de moins de un an, due à la présence et à la prolifération dans les </a:t>
            </a:r>
            <a:r>
              <a:rPr lang="fr-FR" b="1" i="0" dirty="0" smtClean="0"/>
              <a:t>follicules pileux</a:t>
            </a:r>
            <a:r>
              <a:rPr lang="fr-FR" i="0" dirty="0" smtClean="0"/>
              <a:t> et dans les </a:t>
            </a:r>
            <a:r>
              <a:rPr lang="fr-FR" b="1" i="0" dirty="0" smtClean="0"/>
              <a:t>glandes sébacées</a:t>
            </a:r>
            <a:r>
              <a:rPr lang="fr-FR" i="0" dirty="0" smtClean="0"/>
              <a:t>, d'un acarien appelée Demodex </a:t>
            </a:r>
            <a:r>
              <a:rPr lang="fr-FR" i="0" dirty="0" err="1" smtClean="0"/>
              <a:t>canis</a:t>
            </a:r>
            <a:r>
              <a:rPr lang="fr-FR" i="0" dirty="0" smtClean="0"/>
              <a:t> et spécifique du </a:t>
            </a:r>
            <a:r>
              <a:rPr lang="fr-FR" b="1" i="0" dirty="0" smtClean="0"/>
              <a:t>chien</a:t>
            </a:r>
            <a:r>
              <a:rPr lang="fr-FR" i="0" dirty="0" smtClean="0"/>
              <a:t>.</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brulure.jpg"/>
          <p:cNvPicPr>
            <a:picLocks noChangeAspect="1" noChangeArrowheads="1"/>
          </p:cNvPicPr>
          <p:nvPr/>
        </p:nvPicPr>
        <p:blipFill>
          <a:blip r:embed="rId2"/>
          <a:srcRect/>
          <a:stretch>
            <a:fillRect/>
          </a:stretch>
        </p:blipFill>
        <p:spPr bwMode="auto">
          <a:xfrm>
            <a:off x="0" y="1511300"/>
            <a:ext cx="9144000" cy="33655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2017_09_gale _agneaux leopard - photo Francis Personne.jpg"/>
          <p:cNvPicPr>
            <a:picLocks noChangeAspect="1" noChangeArrowheads="1"/>
          </p:cNvPicPr>
          <p:nvPr/>
        </p:nvPicPr>
        <p:blipFill>
          <a:blip r:embed="rId2"/>
          <a:srcRect/>
          <a:stretch>
            <a:fillRect/>
          </a:stretch>
        </p:blipFill>
        <p:spPr bwMode="auto">
          <a:xfrm>
            <a:off x="631265" y="215900"/>
            <a:ext cx="8080935" cy="61341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3.bp.blogspot.com/-qs38QlK6B7o/XFI0A1fgkMI/AAAAAAAAAe8/YAyAcMy42rA10bm_in1OwBXUCclBomVegCEwYBhgL/s1600/Screenshot_20190130-230103.png"/>
          <p:cNvPicPr>
            <a:picLocks noChangeAspect="1" noChangeArrowheads="1"/>
          </p:cNvPicPr>
          <p:nvPr/>
        </p:nvPicPr>
        <p:blipFill>
          <a:blip r:embed="rId2"/>
          <a:srcRect/>
          <a:stretch>
            <a:fillRect/>
          </a:stretch>
        </p:blipFill>
        <p:spPr bwMode="auto">
          <a:xfrm>
            <a:off x="508000" y="215900"/>
            <a:ext cx="8293301" cy="595629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2.bp.blogspot.com/--qVMgwKceCg/XFIzzkTTxZI/AAAAAAAAAfA/DeECHzS-Du4bsX8V4G-2oFQ5-sdotThwQCEwYBhgL/s1600/Screenshot_20190130-230007.png"/>
          <p:cNvPicPr>
            <a:picLocks noChangeAspect="1" noChangeArrowheads="1"/>
          </p:cNvPicPr>
          <p:nvPr/>
        </p:nvPicPr>
        <p:blipFill>
          <a:blip r:embed="rId2"/>
          <a:srcRect/>
          <a:stretch>
            <a:fillRect/>
          </a:stretch>
        </p:blipFill>
        <p:spPr bwMode="auto">
          <a:xfrm>
            <a:off x="558800" y="190500"/>
            <a:ext cx="8077200" cy="6375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59504"/>
            <a:ext cx="4572000" cy="1938992"/>
          </a:xfrm>
          <a:prstGeom prst="rect">
            <a:avLst/>
          </a:prstGeom>
        </p:spPr>
        <p:txBody>
          <a:bodyPr>
            <a:spAutoFit/>
          </a:bodyPr>
          <a:lstStyle/>
          <a:p>
            <a:r>
              <a:rPr lang="fr-FR" dirty="0" smtClean="0"/>
              <a:t>La coloration PAS (</a:t>
            </a:r>
            <a:r>
              <a:rPr lang="fr-FR" dirty="0" err="1" smtClean="0"/>
              <a:t>Periodic</a:t>
            </a:r>
            <a:r>
              <a:rPr lang="fr-FR" dirty="0" smtClean="0"/>
              <a:t> </a:t>
            </a:r>
            <a:r>
              <a:rPr lang="fr-FR" dirty="0" err="1" smtClean="0"/>
              <a:t>Acid</a:t>
            </a:r>
            <a:r>
              <a:rPr lang="fr-FR" dirty="0" smtClean="0"/>
              <a:t> </a:t>
            </a:r>
            <a:r>
              <a:rPr lang="fr-FR" dirty="0" err="1" smtClean="0"/>
              <a:t>Schiff</a:t>
            </a:r>
            <a:r>
              <a:rPr lang="fr-FR" dirty="0" smtClean="0"/>
              <a:t>) est une coloration utilisée en histologie pour mettre en évidence les polysaccharides (types </a:t>
            </a:r>
            <a:r>
              <a:rPr lang="fr-FR" dirty="0" err="1" smtClean="0"/>
              <a:t>muccopolysaccharides</a:t>
            </a:r>
            <a:r>
              <a:rPr lang="fr-FR" smtClean="0"/>
              <a:t>)</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a:srcRect/>
          <a:stretch>
            <a:fillRect/>
          </a:stretch>
        </p:blipFill>
        <p:spPr bwMode="auto">
          <a:xfrm>
            <a:off x="457200" y="466725"/>
            <a:ext cx="8509000" cy="5924550"/>
          </a:xfrm>
          <a:prstGeom prst="rect">
            <a:avLst/>
          </a:prstGeom>
          <a:noFill/>
          <a:ln w="9525">
            <a:noFill/>
            <a:miter lim="800000"/>
            <a:headEnd/>
            <a:tailEnd/>
          </a:ln>
        </p:spPr>
      </p:pic>
      <p:sp>
        <p:nvSpPr>
          <p:cNvPr id="18435" name="Rectangle 2"/>
          <p:cNvSpPr>
            <a:spLocks noChangeArrowheads="1"/>
          </p:cNvSpPr>
          <p:nvPr/>
        </p:nvSpPr>
        <p:spPr bwMode="auto">
          <a:xfrm>
            <a:off x="2844800" y="6396038"/>
            <a:ext cx="2932113" cy="461962"/>
          </a:xfrm>
          <a:prstGeom prst="rect">
            <a:avLst/>
          </a:prstGeom>
          <a:noFill/>
          <a:ln w="9525">
            <a:noFill/>
            <a:miter lim="800000"/>
            <a:headEnd/>
            <a:tailEnd/>
          </a:ln>
        </p:spPr>
        <p:txBody>
          <a:bodyPr wrap="none">
            <a:spAutoFit/>
          </a:bodyPr>
          <a:lstStyle/>
          <a:p>
            <a:r>
              <a:rPr lang="fr-FR" b="1"/>
              <a:t>Structure de la peau.</a:t>
            </a: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55600" y="0"/>
            <a:ext cx="8788400" cy="1200150"/>
          </a:xfrm>
          <a:prstGeom prst="rect">
            <a:avLst/>
          </a:prstGeom>
          <a:solidFill>
            <a:schemeClr val="bg1"/>
          </a:solidFill>
          <a:ln w="9525">
            <a:noFill/>
            <a:miter lim="800000"/>
            <a:headEnd/>
            <a:tailEnd/>
          </a:ln>
        </p:spPr>
        <p:txBody>
          <a:bodyPr>
            <a:spAutoFit/>
          </a:bodyPr>
          <a:lstStyle/>
          <a:p>
            <a:r>
              <a:rPr lang="fr-FR" b="1" i="0" dirty="0"/>
              <a:t>1.1 L’épiderme :</a:t>
            </a:r>
          </a:p>
          <a:p>
            <a:r>
              <a:rPr lang="fr-FR" i="0" dirty="0"/>
              <a:t>L'épiderme est un </a:t>
            </a:r>
            <a:r>
              <a:rPr lang="fr-FR" b="1" i="0" dirty="0"/>
              <a:t>épithélium de revêtement, stratifié, pavimenteux et kératinisé. Il est normalement constitué de 4 types cellulaires</a:t>
            </a:r>
            <a:endParaRPr lang="fr-FR" i="0" dirty="0"/>
          </a:p>
        </p:txBody>
      </p:sp>
      <p:sp>
        <p:nvSpPr>
          <p:cNvPr id="5123" name="Rectangle 2"/>
          <p:cNvSpPr>
            <a:spLocks noChangeArrowheads="1"/>
          </p:cNvSpPr>
          <p:nvPr/>
        </p:nvSpPr>
        <p:spPr bwMode="auto">
          <a:xfrm>
            <a:off x="368300" y="1527538"/>
            <a:ext cx="8775700" cy="4216400"/>
          </a:xfrm>
          <a:prstGeom prst="rect">
            <a:avLst/>
          </a:prstGeom>
          <a:solidFill>
            <a:srgbClr val="FFFF00"/>
          </a:solidFill>
          <a:ln w="9525">
            <a:noFill/>
            <a:miter lim="800000"/>
            <a:headEnd/>
            <a:tailEnd/>
          </a:ln>
        </p:spPr>
        <p:txBody>
          <a:bodyPr>
            <a:spAutoFit/>
          </a:bodyPr>
          <a:lstStyle/>
          <a:p>
            <a:r>
              <a:rPr lang="fr-FR" sz="2800" b="1" dirty="0"/>
              <a:t>a) Les </a:t>
            </a:r>
            <a:r>
              <a:rPr lang="fr-FR" sz="2800" b="1" dirty="0" err="1"/>
              <a:t>kératinocytes</a:t>
            </a:r>
            <a:endParaRPr lang="fr-FR" sz="2800" b="1" dirty="0"/>
          </a:p>
          <a:p>
            <a:r>
              <a:rPr lang="fr-FR" i="0" dirty="0"/>
              <a:t>Les </a:t>
            </a:r>
            <a:r>
              <a:rPr lang="fr-FR" i="0" dirty="0" err="1"/>
              <a:t>kératinocytes</a:t>
            </a:r>
            <a:r>
              <a:rPr lang="fr-FR" i="0" dirty="0"/>
              <a:t> assurent trois grandes fonctions liées à des structures morphologiquement individualisables :</a:t>
            </a:r>
          </a:p>
          <a:p>
            <a:r>
              <a:rPr lang="fr-FR" i="0" dirty="0"/>
              <a:t>-   </a:t>
            </a:r>
            <a:r>
              <a:rPr lang="fr-FR" b="1" dirty="0"/>
              <a:t>la cohésion de l'épiderme</a:t>
            </a:r>
            <a:r>
              <a:rPr lang="fr-FR" i="0" dirty="0"/>
              <a:t> et sa protection contre les agressions mécaniques</a:t>
            </a:r>
          </a:p>
          <a:p>
            <a:r>
              <a:rPr lang="fr-FR" i="0" dirty="0"/>
              <a:t>-   une fonction de </a:t>
            </a:r>
            <a:r>
              <a:rPr lang="fr-FR" b="1" dirty="0"/>
              <a:t>barrière</a:t>
            </a:r>
            <a:r>
              <a:rPr lang="fr-FR" i="0" dirty="0"/>
              <a:t> entre les milieux intérieur et extérieur</a:t>
            </a:r>
          </a:p>
          <a:p>
            <a:r>
              <a:rPr lang="fr-FR" i="0" dirty="0"/>
              <a:t>- </a:t>
            </a:r>
            <a:r>
              <a:rPr lang="fr-FR" b="1" dirty="0"/>
              <a:t> la protection </a:t>
            </a:r>
            <a:r>
              <a:rPr lang="fr-FR" i="0" dirty="0"/>
              <a:t>contre les radiations lumineuses</a:t>
            </a:r>
            <a:endParaRPr lang="fr-FR" b="1" i="0" dirty="0"/>
          </a:p>
          <a:p>
            <a:r>
              <a:rPr lang="fr-FR" i="0" dirty="0"/>
              <a:t>Les </a:t>
            </a:r>
            <a:r>
              <a:rPr lang="fr-FR" i="0" dirty="0" err="1"/>
              <a:t>kératinocytes</a:t>
            </a:r>
            <a:r>
              <a:rPr lang="fr-FR" i="0" dirty="0"/>
              <a:t> de l'épiderme se répartissent dans 4 couches qui sont bien visibles en </a:t>
            </a:r>
            <a:r>
              <a:rPr lang="fr-FR" b="1" i="0" dirty="0"/>
              <a:t>microscopie optique et dénommées de la profondeur à la superficie: couche basale, couche </a:t>
            </a:r>
            <a:r>
              <a:rPr lang="fr-FR" b="1" i="0" dirty="0" smtClean="0"/>
              <a:t>épineuse, </a:t>
            </a:r>
            <a:r>
              <a:rPr lang="fr-FR" b="1" i="0" dirty="0"/>
              <a:t>couche granuleuse et couche cornée</a:t>
            </a:r>
            <a:endParaRPr lang="fr-FR" i="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22238" y="219075"/>
            <a:ext cx="8843962" cy="5632311"/>
          </a:xfrm>
          <a:prstGeom prst="rect">
            <a:avLst/>
          </a:prstGeom>
          <a:solidFill>
            <a:schemeClr val="accent1"/>
          </a:solidFill>
          <a:ln w="9525">
            <a:noFill/>
            <a:miter lim="800000"/>
            <a:headEnd/>
            <a:tailEnd/>
          </a:ln>
        </p:spPr>
        <p:txBody>
          <a:bodyPr>
            <a:spAutoFit/>
          </a:bodyPr>
          <a:lstStyle/>
          <a:p>
            <a:r>
              <a:rPr lang="fr-FR" b="1" dirty="0"/>
              <a:t>1</a:t>
            </a:r>
            <a:r>
              <a:rPr lang="fr-FR" b="1" i="0" dirty="0"/>
              <a:t>/ la couche basale </a:t>
            </a:r>
            <a:r>
              <a:rPr lang="fr-FR" i="0" dirty="0"/>
              <a:t>est constituée </a:t>
            </a:r>
            <a:r>
              <a:rPr lang="fr-FR" i="0" dirty="0">
                <a:solidFill>
                  <a:srgbClr val="FF0000"/>
                </a:solidFill>
              </a:rPr>
              <a:t>d’une assise unique </a:t>
            </a:r>
            <a:r>
              <a:rPr lang="fr-FR" i="0" dirty="0"/>
              <a:t>de </a:t>
            </a:r>
            <a:r>
              <a:rPr lang="fr-FR" i="0" dirty="0" err="1"/>
              <a:t>kératinocytes</a:t>
            </a:r>
            <a:r>
              <a:rPr lang="fr-FR" i="0" dirty="0"/>
              <a:t> cylindriques, directement en contact avec la jonction </a:t>
            </a:r>
            <a:r>
              <a:rPr lang="fr-FR" i="0" dirty="0" err="1"/>
              <a:t>dermo</a:t>
            </a:r>
            <a:r>
              <a:rPr lang="fr-FR" i="0" dirty="0"/>
              <a:t>-épidermique.</a:t>
            </a:r>
          </a:p>
          <a:p>
            <a:r>
              <a:rPr lang="fr-FR" b="1" i="0" dirty="0"/>
              <a:t> 2/ la couche </a:t>
            </a:r>
            <a:r>
              <a:rPr lang="fr-FR" b="1" i="0" dirty="0" smtClean="0"/>
              <a:t>épineuse </a:t>
            </a:r>
            <a:r>
              <a:rPr lang="fr-FR" i="0" dirty="0"/>
              <a:t>est constituée de plusieurs assises de </a:t>
            </a:r>
            <a:r>
              <a:rPr lang="fr-FR" i="0" dirty="0" err="1"/>
              <a:t>kératinocytes</a:t>
            </a:r>
            <a:r>
              <a:rPr lang="fr-FR" i="0" dirty="0"/>
              <a:t> polygonaux. Leurs contours apparaissent hérissés d’épines, d'où le nom de couche </a:t>
            </a:r>
            <a:r>
              <a:rPr lang="fr-FR" i="0" dirty="0" smtClean="0"/>
              <a:t>épineuse . </a:t>
            </a:r>
            <a:r>
              <a:rPr lang="fr-FR" i="0" dirty="0"/>
              <a:t>Ces épines correspondent aux </a:t>
            </a:r>
            <a:r>
              <a:rPr lang="fr-FR" i="0" dirty="0" err="1"/>
              <a:t>desmosomes</a:t>
            </a:r>
            <a:r>
              <a:rPr lang="fr-FR" i="0" dirty="0"/>
              <a:t> qui accrochent les </a:t>
            </a:r>
            <a:r>
              <a:rPr lang="fr-FR" i="0" dirty="0" err="1"/>
              <a:t>kératinocytes</a:t>
            </a:r>
            <a:r>
              <a:rPr lang="fr-FR" i="0" dirty="0"/>
              <a:t> entre eux</a:t>
            </a:r>
          </a:p>
          <a:p>
            <a:r>
              <a:rPr lang="fr-FR" b="1" i="0" dirty="0"/>
              <a:t>3/ la couche granuleuse est constituée de plusieurs assises de </a:t>
            </a:r>
            <a:r>
              <a:rPr lang="fr-FR" b="1" i="0" dirty="0" smtClean="0"/>
              <a:t>cellules</a:t>
            </a:r>
            <a:r>
              <a:rPr lang="ar-SA" b="1" i="0" dirty="0" smtClean="0"/>
              <a:t> </a:t>
            </a:r>
            <a:r>
              <a:rPr lang="fr-FR" i="0" dirty="0" smtClean="0"/>
              <a:t>aplaties</a:t>
            </a:r>
            <a:r>
              <a:rPr lang="fr-FR" i="0" dirty="0"/>
              <a:t>, au grand axe parallèle à la jonction </a:t>
            </a:r>
            <a:r>
              <a:rPr lang="fr-FR" i="0" dirty="0" err="1"/>
              <a:t>dermo</a:t>
            </a:r>
            <a:r>
              <a:rPr lang="fr-FR" i="0" dirty="0"/>
              <a:t>-épidermique.</a:t>
            </a:r>
          </a:p>
          <a:p>
            <a:r>
              <a:rPr lang="fr-FR" i="0" dirty="0"/>
              <a:t>L'apparition dans le cytoplasme des </a:t>
            </a:r>
            <a:r>
              <a:rPr lang="fr-FR" i="0" dirty="0" err="1"/>
              <a:t>kératinocytes</a:t>
            </a:r>
            <a:r>
              <a:rPr lang="fr-FR" i="0" dirty="0"/>
              <a:t> </a:t>
            </a:r>
            <a:r>
              <a:rPr lang="fr-FR" i="0" dirty="0">
                <a:solidFill>
                  <a:srgbClr val="FF0000"/>
                </a:solidFill>
              </a:rPr>
              <a:t>de granulations</a:t>
            </a:r>
          </a:p>
          <a:p>
            <a:r>
              <a:rPr lang="fr-FR" i="0" dirty="0">
                <a:solidFill>
                  <a:srgbClr val="FF0000"/>
                </a:solidFill>
              </a:rPr>
              <a:t>basophiles</a:t>
            </a:r>
            <a:r>
              <a:rPr lang="fr-FR" i="0" dirty="0"/>
              <a:t> est à l’origine de l’appellation couche granuleuse.</a:t>
            </a:r>
          </a:p>
          <a:p>
            <a:endParaRPr lang="fr-FR" i="0" dirty="0"/>
          </a:p>
          <a:p>
            <a:r>
              <a:rPr lang="fr-FR" b="1" i="0" dirty="0"/>
              <a:t>4/ la couche cornée </a:t>
            </a:r>
            <a:r>
              <a:rPr lang="fr-FR" i="0" dirty="0"/>
              <a:t>est constituée de plusieurs assises de cellules aplaties, </a:t>
            </a:r>
            <a:r>
              <a:rPr lang="fr-FR" i="0" dirty="0" smtClean="0"/>
              <a:t>anucléés, </a:t>
            </a:r>
            <a:r>
              <a:rPr lang="fr-FR" i="0" dirty="0"/>
              <a:t>appelées </a:t>
            </a:r>
            <a:r>
              <a:rPr lang="fr-FR" i="0" dirty="0" err="1"/>
              <a:t>cornéocytes</a:t>
            </a:r>
            <a:r>
              <a:rPr lang="fr-FR" i="0"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200650" y="303213"/>
            <a:ext cx="3943350" cy="5734050"/>
          </a:xfrm>
          <a:prstGeom prst="rect">
            <a:avLst/>
          </a:prstGeom>
          <a:noFill/>
          <a:ln w="9525">
            <a:noFill/>
            <a:miter lim="800000"/>
            <a:headEnd/>
            <a:tailEnd/>
          </a:ln>
        </p:spPr>
      </p:pic>
      <p:sp>
        <p:nvSpPr>
          <p:cNvPr id="7171" name="Rectangle 2"/>
          <p:cNvSpPr>
            <a:spLocks noChangeArrowheads="1"/>
          </p:cNvSpPr>
          <p:nvPr/>
        </p:nvSpPr>
        <p:spPr bwMode="auto">
          <a:xfrm>
            <a:off x="2959100" y="4398963"/>
            <a:ext cx="2379663" cy="461962"/>
          </a:xfrm>
          <a:prstGeom prst="rect">
            <a:avLst/>
          </a:prstGeom>
          <a:noFill/>
          <a:ln w="9525">
            <a:noFill/>
            <a:miter lim="800000"/>
            <a:headEnd/>
            <a:tailEnd/>
          </a:ln>
        </p:spPr>
        <p:txBody>
          <a:bodyPr wrap="none">
            <a:spAutoFit/>
          </a:bodyPr>
          <a:lstStyle/>
          <a:p>
            <a:r>
              <a:rPr lang="fr-FR" b="1" i="0"/>
              <a:t>la couche basale </a:t>
            </a:r>
            <a:endParaRPr lang="fr-FR"/>
          </a:p>
        </p:txBody>
      </p:sp>
      <p:sp>
        <p:nvSpPr>
          <p:cNvPr id="7172" name="Rectangle 3"/>
          <p:cNvSpPr>
            <a:spLocks noChangeArrowheads="1"/>
          </p:cNvSpPr>
          <p:nvPr/>
        </p:nvSpPr>
        <p:spPr bwMode="auto">
          <a:xfrm>
            <a:off x="2868613" y="2760663"/>
            <a:ext cx="2688557" cy="461665"/>
          </a:xfrm>
          <a:prstGeom prst="rect">
            <a:avLst/>
          </a:prstGeom>
          <a:noFill/>
          <a:ln w="9525">
            <a:noFill/>
            <a:miter lim="800000"/>
            <a:headEnd/>
            <a:tailEnd/>
          </a:ln>
        </p:spPr>
        <p:txBody>
          <a:bodyPr wrap="none">
            <a:spAutoFit/>
          </a:bodyPr>
          <a:lstStyle/>
          <a:p>
            <a:r>
              <a:rPr lang="fr-FR" b="1" i="0" dirty="0"/>
              <a:t>la couche é</a:t>
            </a:r>
            <a:r>
              <a:rPr lang="fr-FR" b="1" i="0" dirty="0" smtClean="0"/>
              <a:t>pineuse </a:t>
            </a:r>
            <a:endParaRPr lang="fr-FR" dirty="0"/>
          </a:p>
        </p:txBody>
      </p:sp>
      <p:sp>
        <p:nvSpPr>
          <p:cNvPr id="7173" name="Rectangle 4"/>
          <p:cNvSpPr>
            <a:spLocks noChangeArrowheads="1"/>
          </p:cNvSpPr>
          <p:nvPr/>
        </p:nvSpPr>
        <p:spPr bwMode="auto">
          <a:xfrm>
            <a:off x="2865438" y="1477963"/>
            <a:ext cx="3003550" cy="461962"/>
          </a:xfrm>
          <a:prstGeom prst="rect">
            <a:avLst/>
          </a:prstGeom>
          <a:noFill/>
          <a:ln w="9525">
            <a:noFill/>
            <a:miter lim="800000"/>
            <a:headEnd/>
            <a:tailEnd/>
          </a:ln>
        </p:spPr>
        <p:txBody>
          <a:bodyPr>
            <a:spAutoFit/>
          </a:bodyPr>
          <a:lstStyle/>
          <a:p>
            <a:r>
              <a:rPr lang="fr-FR" b="1" i="0"/>
              <a:t>la couche granuleuse</a:t>
            </a:r>
            <a:endParaRPr lang="fr-FR"/>
          </a:p>
        </p:txBody>
      </p:sp>
      <p:sp>
        <p:nvSpPr>
          <p:cNvPr id="7174" name="Rectangle 5"/>
          <p:cNvSpPr>
            <a:spLocks noChangeArrowheads="1"/>
          </p:cNvSpPr>
          <p:nvPr/>
        </p:nvSpPr>
        <p:spPr bwMode="auto">
          <a:xfrm>
            <a:off x="2879725" y="728663"/>
            <a:ext cx="2430463" cy="460375"/>
          </a:xfrm>
          <a:prstGeom prst="rect">
            <a:avLst/>
          </a:prstGeom>
          <a:noFill/>
          <a:ln w="9525">
            <a:noFill/>
            <a:miter lim="800000"/>
            <a:headEnd/>
            <a:tailEnd/>
          </a:ln>
        </p:spPr>
        <p:txBody>
          <a:bodyPr wrap="none">
            <a:spAutoFit/>
          </a:bodyPr>
          <a:lstStyle/>
          <a:p>
            <a:r>
              <a:rPr lang="fr-FR" b="1" i="0"/>
              <a:t>la couche cornée </a:t>
            </a:r>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58763" y="216762"/>
            <a:ext cx="8666162" cy="6126162"/>
          </a:xfrm>
          <a:prstGeom prst="rect">
            <a:avLst/>
          </a:prstGeom>
          <a:solidFill>
            <a:srgbClr val="FFFF00"/>
          </a:solidFill>
          <a:ln w="9525">
            <a:noFill/>
            <a:miter lim="800000"/>
            <a:headEnd/>
            <a:tailEnd/>
          </a:ln>
        </p:spPr>
        <p:txBody>
          <a:bodyPr>
            <a:spAutoFit/>
          </a:bodyPr>
          <a:lstStyle/>
          <a:p>
            <a:r>
              <a:rPr lang="fr-FR" b="1" dirty="0"/>
              <a:t>b) Les mélanocytes</a:t>
            </a:r>
          </a:p>
          <a:p>
            <a:r>
              <a:rPr lang="fr-FR" sz="3200" i="0" dirty="0"/>
              <a:t>Les mélanocytes constituent la deuxième grande population cellulaire de l’épiderme. Leur fonction est la synthèse des mélanines : </a:t>
            </a:r>
            <a:r>
              <a:rPr lang="fr-FR" sz="3200" i="0" dirty="0" err="1"/>
              <a:t>phéomélanines</a:t>
            </a:r>
            <a:r>
              <a:rPr lang="fr-FR" sz="3200" i="0" dirty="0"/>
              <a:t> et </a:t>
            </a:r>
            <a:r>
              <a:rPr lang="fr-FR" sz="3200" i="0" dirty="0" err="1"/>
              <a:t>eumélanines</a:t>
            </a:r>
            <a:r>
              <a:rPr lang="fr-FR" sz="3200" i="0" dirty="0"/>
              <a:t>,</a:t>
            </a:r>
          </a:p>
          <a:p>
            <a:r>
              <a:rPr lang="fr-FR" sz="3200" i="0" dirty="0"/>
              <a:t> Les mélanines ont à leur tour deux fonctions:</a:t>
            </a:r>
          </a:p>
          <a:p>
            <a:r>
              <a:rPr lang="fr-FR" sz="3200" i="0" dirty="0"/>
              <a:t> (1) elles donnent à la peau sa "couleur", les </a:t>
            </a:r>
            <a:r>
              <a:rPr lang="fr-FR" sz="3200" i="0" dirty="0" err="1"/>
              <a:t>phéomélanines</a:t>
            </a:r>
            <a:r>
              <a:rPr lang="fr-FR" sz="3200" i="0" dirty="0"/>
              <a:t> étant des pigments </a:t>
            </a:r>
            <a:r>
              <a:rPr lang="fr-FR" sz="3200" i="0" dirty="0">
                <a:solidFill>
                  <a:srgbClr val="FF0000"/>
                </a:solidFill>
              </a:rPr>
              <a:t>jaunes-rouges</a:t>
            </a:r>
            <a:r>
              <a:rPr lang="fr-FR" sz="3200" i="0" dirty="0"/>
              <a:t> et les </a:t>
            </a:r>
            <a:r>
              <a:rPr lang="fr-FR" sz="3200" i="0" dirty="0" err="1"/>
              <a:t>eumélanines</a:t>
            </a:r>
            <a:r>
              <a:rPr lang="fr-FR" sz="3200" i="0" dirty="0"/>
              <a:t>, des pigments </a:t>
            </a:r>
            <a:r>
              <a:rPr lang="fr-FR" sz="3200" i="0" dirty="0">
                <a:solidFill>
                  <a:srgbClr val="FF0000"/>
                </a:solidFill>
              </a:rPr>
              <a:t>brun-noirs</a:t>
            </a:r>
          </a:p>
          <a:p>
            <a:r>
              <a:rPr lang="fr-FR" sz="3200" i="0" dirty="0"/>
              <a:t> (2) les </a:t>
            </a:r>
            <a:r>
              <a:rPr lang="fr-FR" sz="3200" i="0" dirty="0" err="1"/>
              <a:t>eumélanines</a:t>
            </a:r>
            <a:r>
              <a:rPr lang="fr-FR" sz="3200" i="0" dirty="0"/>
              <a:t> ont un rôle </a:t>
            </a:r>
            <a:r>
              <a:rPr lang="fr-FR" sz="3200" i="0" dirty="0" err="1"/>
              <a:t>photoprotecteur</a:t>
            </a:r>
            <a:r>
              <a:rPr lang="fr-FR" sz="3200" i="0" dirty="0"/>
              <a:t>.</a:t>
            </a:r>
          </a:p>
          <a:p>
            <a:endParaRPr lang="fr-FR" sz="3200" i="0" dirty="0"/>
          </a:p>
          <a:p>
            <a:endParaRPr lang="fr-FR" dirty="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374650"/>
            <a:ext cx="9144000" cy="1569660"/>
          </a:xfrm>
          <a:prstGeom prst="rect">
            <a:avLst/>
          </a:prstGeom>
          <a:noFill/>
          <a:ln w="9525">
            <a:noFill/>
            <a:miter lim="800000"/>
            <a:headEnd/>
            <a:tailEnd/>
          </a:ln>
        </p:spPr>
        <p:txBody>
          <a:bodyPr>
            <a:spAutoFit/>
          </a:bodyPr>
          <a:lstStyle/>
          <a:p>
            <a:r>
              <a:rPr lang="fr-FR" dirty="0"/>
              <a:t>Après fixation et coloration standard, les mélanocytes apparaissent le plus souvent comme des </a:t>
            </a:r>
            <a:r>
              <a:rPr lang="fr-FR" b="1" dirty="0">
                <a:solidFill>
                  <a:srgbClr val="FF0000"/>
                </a:solidFill>
              </a:rPr>
              <a:t>cellules arrondies et claires, à noyau rond et dense, situées entre les </a:t>
            </a:r>
            <a:r>
              <a:rPr lang="fr-FR" b="1" dirty="0" err="1">
                <a:solidFill>
                  <a:srgbClr val="FF0000"/>
                </a:solidFill>
              </a:rPr>
              <a:t>kératinocytes</a:t>
            </a:r>
            <a:r>
              <a:rPr lang="fr-FR" b="1" dirty="0">
                <a:solidFill>
                  <a:srgbClr val="FF0000"/>
                </a:solidFill>
              </a:rPr>
              <a:t> basaux </a:t>
            </a:r>
            <a:r>
              <a:rPr lang="fr-FR" dirty="0"/>
              <a:t>de l'épiderme et faisant souvent saillie dans le derme (</a:t>
            </a:r>
            <a:r>
              <a:rPr lang="fr-FR" b="1" dirty="0"/>
              <a:t>Photo) </a:t>
            </a:r>
            <a:r>
              <a:rPr lang="fr-FR" b="1" dirty="0" smtClean="0"/>
              <a:t>.</a:t>
            </a:r>
            <a:endParaRPr lang="fr-FR" dirty="0"/>
          </a:p>
        </p:txBody>
      </p:sp>
      <p:pic>
        <p:nvPicPr>
          <p:cNvPr id="9219" name="Picture 2"/>
          <p:cNvPicPr>
            <a:picLocks noChangeAspect="1" noChangeArrowheads="1"/>
          </p:cNvPicPr>
          <p:nvPr/>
        </p:nvPicPr>
        <p:blipFill>
          <a:blip r:embed="rId2"/>
          <a:srcRect/>
          <a:stretch>
            <a:fillRect/>
          </a:stretch>
        </p:blipFill>
        <p:spPr bwMode="auto">
          <a:xfrm>
            <a:off x="177800" y="2538413"/>
            <a:ext cx="8966200"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eau-cp">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peau-cp</Template>
  <TotalTime>540</TotalTime>
  <Words>1274</Words>
  <Application>Microsoft PowerPoint</Application>
  <PresentationFormat>Affichage à l'écran (4:3)</PresentationFormat>
  <Paragraphs>80</Paragraphs>
  <Slides>35</Slides>
  <Notes>1</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peau-cp</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bleuxp</dc:creator>
  <cp:lastModifiedBy>Pc</cp:lastModifiedBy>
  <cp:revision>48</cp:revision>
  <dcterms:created xsi:type="dcterms:W3CDTF">2013-01-30T20:56:43Z</dcterms:created>
  <dcterms:modified xsi:type="dcterms:W3CDTF">2021-12-11T13:54:42Z</dcterms:modified>
</cp:coreProperties>
</file>