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44174-74AD-415B-83A4-5B6AED0F264F}" type="datetimeFigureOut">
              <a:rPr lang="fr-FR" smtClean="0"/>
              <a:pPr/>
              <a:t>08/02/2024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64BE5-FD73-4BA6-9E9E-5E61254179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79128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64BE5-FD73-4BA6-9E9E-5E612541794C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968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10/31/2019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Ir Joseph Richard KABASELE DYCKOBA. Ouagadougou 2019 - 2020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509E-3657-4B83-8A97-7B010A8B58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10/31/2019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Ir Joseph Richard KABASELE DYCKOBA. Ouagadougou 2019 - 2020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509E-3657-4B83-8A97-7B010A8B58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10/31/2019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Ir Joseph Richard KABASELE DYCKOBA. Ouagadougou 2019 - 2020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509E-3657-4B83-8A97-7B010A8B58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10/31/2019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Ir Joseph Richard KABASELE DYCKOBA. Ouagadougou 2019 - 2020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509E-3657-4B83-8A97-7B010A8B58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10/31/2019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Ir Joseph Richard KABASELE DYCKOBA. Ouagadougou 2019 - 2020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509E-3657-4B83-8A97-7B010A8B58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10/31/2019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Ir Joseph Richard KABASELE DYCKOBA. Ouagadougou 2019 - 2020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509E-3657-4B83-8A97-7B010A8B58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10/31/2019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Ir Joseph Richard KABASELE DYCKOBA. Ouagadougou 2019 - 2020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509E-3657-4B83-8A97-7B010A8B58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10/31/2019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Ir Joseph Richard KABASELE DYCKOBA. Ouagadougou 2019 - 2020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509E-3657-4B83-8A97-7B010A8B58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10/31/2019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Ir Joseph Richard KABASELE DYCKOBA. Ouagadougou 2019 - 2020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509E-3657-4B83-8A97-7B010A8B58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10/31/2019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Ir Joseph Richard KABASELE DYCKOBA. Ouagadougou 2019 - 2020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509E-3657-4B83-8A97-7B010A8B58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10/31/2019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Ir Joseph Richard KABASELE DYCKOBA. Ouagadougou 2019 - 2020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03509E-3657-4B83-8A97-7B010A8B58E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FR" smtClean="0"/>
              <a:t>10/31/2019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Dr Ir Joseph Richard KABASELE DYCKOBA. Ouagadougou 2019 - 2020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03509E-3657-4B83-8A97-7B010A8B58EB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d"/>
  </p:transition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428868"/>
            <a:ext cx="7851648" cy="1828800"/>
          </a:xfrm>
        </p:spPr>
        <p:txBody>
          <a:bodyPr/>
          <a:lstStyle/>
          <a:p>
            <a:pPr algn="ctr"/>
            <a:r>
              <a:rPr lang="fr-FR" b="1" dirty="0"/>
              <a:t>METHODOLOGIE DE RECHERCHE SCIENTIFIQUE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509E-3657-4B83-8A97-7B010A8B58E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L’approche mixte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Elle permet au chercheur de mobiliser aussi bien les avantages du mode quantitatif que ceux du mode qualitatif. Cette conduite aide à maitriser le phénomène dans </a:t>
            </a:r>
            <a:r>
              <a:rPr lang="fr-FR" dirty="0" smtClean="0"/>
              <a:t>toutes </a:t>
            </a:r>
            <a:r>
              <a:rPr lang="fr-FR" dirty="0"/>
              <a:t>ses dimensions. </a:t>
            </a:r>
            <a:endParaRPr lang="en-US" dirty="0"/>
          </a:p>
          <a:p>
            <a:r>
              <a:rPr lang="fr-FR" dirty="0"/>
              <a:t>Les deux approches ne s’opposent donc pas. Elles se complètent: </a:t>
            </a:r>
            <a:endParaRPr lang="fr-FR" dirty="0" smtClean="0"/>
          </a:p>
          <a:p>
            <a:r>
              <a:rPr lang="fr-FR" dirty="0" smtClean="0"/>
              <a:t>L’approche </a:t>
            </a:r>
            <a:r>
              <a:rPr lang="fr-FR" dirty="0"/>
              <a:t>qualitative, par observation, par entretien, par protocoles (etc.…) permet de récolter énormément d’informations</a:t>
            </a:r>
            <a:r>
              <a:rPr lang="fr-FR" dirty="0" smtClean="0"/>
              <a:t>.</a:t>
            </a:r>
          </a:p>
          <a:p>
            <a:r>
              <a:rPr lang="fr-FR" dirty="0"/>
              <a:t>L’approche quantitative repose sur un corpus théorique qui permet de poser des hypothèses.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509E-3657-4B83-8A97-7B010A8B58E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Les différents types d’étude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Les études exploratoires et </a:t>
            </a:r>
            <a:r>
              <a:rPr lang="fr-FR" b="1" dirty="0" smtClean="0"/>
              <a:t>explicatives</a:t>
            </a:r>
          </a:p>
          <a:p>
            <a:r>
              <a:rPr lang="fr-FR" b="1" dirty="0"/>
              <a:t>Les études descriptives et </a:t>
            </a:r>
            <a:r>
              <a:rPr lang="fr-FR" b="1" dirty="0" smtClean="0"/>
              <a:t>corrélationnelles</a:t>
            </a:r>
          </a:p>
          <a:p>
            <a:r>
              <a:rPr lang="fr-FR" b="1" dirty="0"/>
              <a:t>Les études </a:t>
            </a:r>
            <a:r>
              <a:rPr lang="fr-FR" b="1" dirty="0" smtClean="0"/>
              <a:t>corrélationnelles-explicatives</a:t>
            </a:r>
          </a:p>
          <a:p>
            <a:r>
              <a:rPr lang="fr-FR" b="1" dirty="0"/>
              <a:t>Les études expérimentales, explicatives et </a:t>
            </a:r>
            <a:r>
              <a:rPr lang="fr-FR" b="1" dirty="0" smtClean="0"/>
              <a:t>prédictives</a:t>
            </a:r>
          </a:p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509E-3657-4B83-8A97-7B010A8B58E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LES STRATÉGIES DE VÉRIFICATION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stratégie de vérification est le choix que l’on fait par rapport au nombre de cas à utiliser et au type de recherche à réaliser pour assurer la vérification la plus complète possible de l’hypothèse</a:t>
            </a:r>
            <a:r>
              <a:rPr lang="fr-FR" dirty="0" smtClean="0"/>
              <a:t>.</a:t>
            </a:r>
          </a:p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509E-3657-4B83-8A97-7B010A8B58E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six types de stratégie de vérification: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L’observation</a:t>
            </a:r>
          </a:p>
          <a:p>
            <a:r>
              <a:rPr lang="fr-FR" b="1" dirty="0"/>
              <a:t>La stratégie </a:t>
            </a:r>
            <a:r>
              <a:rPr lang="fr-FR" b="1" dirty="0" smtClean="0"/>
              <a:t>expérimentale</a:t>
            </a:r>
          </a:p>
          <a:p>
            <a:r>
              <a:rPr lang="fr-FR" b="1" dirty="0"/>
              <a:t>La stratégie </a:t>
            </a:r>
            <a:r>
              <a:rPr lang="fr-FR" b="1" dirty="0" smtClean="0"/>
              <a:t>quasi-expérimentale</a:t>
            </a:r>
          </a:p>
          <a:p>
            <a:r>
              <a:rPr lang="fr-FR" b="1" dirty="0" smtClean="0"/>
              <a:t>L’enquête</a:t>
            </a:r>
          </a:p>
          <a:p>
            <a:r>
              <a:rPr lang="fr-FR" b="1" dirty="0"/>
              <a:t>L’étude de </a:t>
            </a:r>
            <a:r>
              <a:rPr lang="fr-FR" b="1" dirty="0" smtClean="0"/>
              <a:t>cas</a:t>
            </a:r>
          </a:p>
          <a:p>
            <a:r>
              <a:rPr lang="fr-FR" b="1" dirty="0"/>
              <a:t>La recherche-action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509E-3657-4B83-8A97-7B010A8B58E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txBody>
          <a:bodyPr/>
          <a:lstStyle/>
          <a:p>
            <a:r>
              <a:rPr lang="fr-FR" b="1" dirty="0"/>
              <a:t>LE PROCESSUS DE RECHERCHE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928670"/>
            <a:ext cx="8501121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509E-3657-4B83-8A97-7B010A8B58E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Qu’est-ce que la recherche?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La recherche scientifique est un processus dynamique ou une démarche rationnelle qui permet d’examiner des phénomènes, des problèmes à résoudre, et d’obtenir des réponses précises à partir d’investigations. </a:t>
            </a:r>
            <a:endParaRPr lang="fr-FR" dirty="0" smtClean="0"/>
          </a:p>
          <a:p>
            <a:r>
              <a:rPr lang="fr-FR" dirty="0" smtClean="0"/>
              <a:t>Ce </a:t>
            </a:r>
            <a:r>
              <a:rPr lang="fr-FR" dirty="0"/>
              <a:t>processus se caractérise par le fait qu’il est systématique et rigoureux et conduit à l’acquisition de nouvelles connaissances. </a:t>
            </a:r>
            <a:endParaRPr lang="fr-FR" dirty="0" smtClean="0"/>
          </a:p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509E-3657-4B83-8A97-7B010A8B58E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fonctions de la recherche sont de décrire, d’expliquer, de comprendre, de contrôler, de prédire des faits, des phénomènes et des conduites.</a:t>
            </a:r>
            <a:endParaRPr lang="en-US" dirty="0" smtClean="0"/>
          </a:p>
          <a:p>
            <a:r>
              <a:rPr lang="fr-FR" dirty="0" smtClean="0"/>
              <a:t>La rigueur scientifique est guidée par la notion d’objectivité, c’est-à-dire que le chercheur ne traite que des faits, à l’intérieur d’un canevas défini par la communauté scientifique.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509E-3657-4B83-8A97-7B010A8B58E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4000" b="1" dirty="0" smtClean="0"/>
              <a:t>SORTES DE RECHERCHES</a:t>
            </a:r>
            <a:r>
              <a:rPr lang="en-US" sz="1600" dirty="0"/>
              <a:t/>
            </a:r>
            <a:br>
              <a:rPr lang="en-US" sz="1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La recherche </a:t>
            </a:r>
            <a:r>
              <a:rPr lang="fr-FR" b="1" dirty="0" smtClean="0"/>
              <a:t>pure</a:t>
            </a:r>
          </a:p>
          <a:p>
            <a:r>
              <a:rPr lang="fr-FR" b="1" dirty="0"/>
              <a:t>La recherche appliquée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509E-3657-4B83-8A97-7B010A8B58E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Les différents niveaux de recherche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/>
              <a:t>La description </a:t>
            </a:r>
            <a:endParaRPr lang="fr-FR" i="1" dirty="0" smtClean="0"/>
          </a:p>
          <a:p>
            <a:r>
              <a:rPr lang="fr-FR" dirty="0"/>
              <a:t>- </a:t>
            </a:r>
            <a:r>
              <a:rPr lang="fr-FR" i="1" dirty="0"/>
              <a:t>La classification </a:t>
            </a:r>
            <a:endParaRPr lang="en-US" dirty="0"/>
          </a:p>
          <a:p>
            <a:r>
              <a:rPr lang="fr-FR" i="1" dirty="0"/>
              <a:t>L’explication / compréhension 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509E-3657-4B83-8A97-7B010A8B58E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Les modes d’investigation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modes d’investigations sont déterminés par les paradigmes de recherche et les objectifs du chercheur. Ce dernier a le choix entre trois modes d’investigation: </a:t>
            </a:r>
            <a:endParaRPr lang="fr-FR" dirty="0" smtClean="0"/>
          </a:p>
          <a:p>
            <a:r>
              <a:rPr lang="fr-FR" dirty="0" smtClean="0"/>
              <a:t>l’approche </a:t>
            </a:r>
            <a:r>
              <a:rPr lang="fr-FR" dirty="0"/>
              <a:t>quantitative, </a:t>
            </a:r>
            <a:endParaRPr lang="fr-FR" dirty="0" smtClean="0"/>
          </a:p>
          <a:p>
            <a:r>
              <a:rPr lang="fr-FR" dirty="0" smtClean="0"/>
              <a:t>l’approche </a:t>
            </a:r>
            <a:r>
              <a:rPr lang="fr-FR" dirty="0"/>
              <a:t>qualitative et </a:t>
            </a:r>
            <a:endParaRPr lang="fr-FR" dirty="0" smtClean="0"/>
          </a:p>
          <a:p>
            <a:r>
              <a:rPr lang="fr-FR" dirty="0" smtClean="0"/>
              <a:t>l’approche </a:t>
            </a:r>
            <a:r>
              <a:rPr lang="fr-FR" dirty="0"/>
              <a:t>mixte.</a:t>
            </a:r>
            <a:endParaRPr lang="en-US" dirty="0"/>
          </a:p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509E-3657-4B83-8A97-7B010A8B58E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l’approche quantitative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Cette approche vise à recueillir des données observables et </a:t>
            </a:r>
            <a:r>
              <a:rPr lang="fr-FR" dirty="0" smtClean="0"/>
              <a:t>quantifiables</a:t>
            </a:r>
          </a:p>
          <a:p>
            <a:r>
              <a:rPr lang="fr-FR" dirty="0"/>
              <a:t>Exemple : </a:t>
            </a:r>
            <a:r>
              <a:rPr lang="fr-FR" dirty="0" smtClean="0"/>
              <a:t> </a:t>
            </a:r>
            <a:r>
              <a:rPr lang="fr-FR" dirty="0"/>
              <a:t>La consommation des ménages croît avec le </a:t>
            </a:r>
            <a:r>
              <a:rPr lang="fr-FR" dirty="0" smtClean="0"/>
              <a:t>revenu.</a:t>
            </a:r>
          </a:p>
          <a:p>
            <a:r>
              <a:rPr lang="fr-FR" dirty="0"/>
              <a:t>L’enquête quantitative permet de </a:t>
            </a:r>
            <a:r>
              <a:rPr lang="fr-FR" b="1" dirty="0"/>
              <a:t>mesurer des opinions ou des comportements</a:t>
            </a:r>
            <a:r>
              <a:rPr lang="fr-FR" dirty="0"/>
              <a:t>. Elle permet également de </a:t>
            </a:r>
            <a:r>
              <a:rPr lang="fr-FR" b="1" dirty="0"/>
              <a:t>décrire les caractéristiques d’une population </a:t>
            </a:r>
            <a:r>
              <a:rPr lang="fr-FR" dirty="0"/>
              <a:t>ayant une opinion ou un comportement particulier.</a:t>
            </a:r>
            <a:endParaRPr lang="en-US" dirty="0"/>
          </a:p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509E-3657-4B83-8A97-7B010A8B58E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L’approche qualitative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</a:t>
            </a:r>
            <a:r>
              <a:rPr lang="fr-FR" dirty="0"/>
              <a:t>chercheur part d’une situation concrète comportant un phénomène particulier qu’il ambitionne de comprendre et non de démontrer, de prouver ou de contrôler. </a:t>
            </a:r>
            <a:endParaRPr lang="fr-FR" dirty="0" smtClean="0"/>
          </a:p>
          <a:p>
            <a:r>
              <a:rPr lang="fr-FR" dirty="0" smtClean="0"/>
              <a:t>Il </a:t>
            </a:r>
            <a:r>
              <a:rPr lang="fr-FR" dirty="0"/>
              <a:t>veut donner sens au phénomène à travers ou au-delà de l’observation, de la description de l’interprétation et de l’appréciation du contexte et du phénomène tel qu’il se présente. </a:t>
            </a:r>
            <a:endParaRPr lang="en-US" dirty="0"/>
          </a:p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509E-3657-4B83-8A97-7B010A8B58E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Il existe deux grands types de méthodes qualitatives par entretiens :</a:t>
            </a:r>
            <a:endParaRPr lang="en-US" dirty="0"/>
          </a:p>
          <a:p>
            <a:r>
              <a:rPr lang="fr-FR" dirty="0"/>
              <a:t>- La méthode qualitative basée sur des entretiens </a:t>
            </a:r>
            <a:r>
              <a:rPr lang="fr-FR" dirty="0" smtClean="0"/>
              <a:t>semi-directifs:</a:t>
            </a:r>
            <a:r>
              <a:rPr lang="fr-FR" dirty="0"/>
              <a:t> </a:t>
            </a:r>
            <a:r>
              <a:rPr lang="fr-FR" sz="2200" dirty="0" smtClean="0">
                <a:solidFill>
                  <a:srgbClr val="7030A0"/>
                </a:solidFill>
              </a:rPr>
              <a:t>permet </a:t>
            </a:r>
            <a:r>
              <a:rPr lang="fr-FR" sz="2200" dirty="0">
                <a:solidFill>
                  <a:srgbClr val="7030A0"/>
                </a:solidFill>
              </a:rPr>
              <a:t>de vérifier des hypothèses et d’illustrer des théories en apportant un réservoir d’opinions et d’anecdotes</a:t>
            </a:r>
            <a:endParaRPr lang="en-US" sz="2200" dirty="0">
              <a:solidFill>
                <a:srgbClr val="7030A0"/>
              </a:solidFill>
            </a:endParaRPr>
          </a:p>
          <a:p>
            <a:r>
              <a:rPr lang="fr-FR" dirty="0"/>
              <a:t>- La méthode qualitative basée sur des entretiens non </a:t>
            </a:r>
            <a:r>
              <a:rPr lang="fr-FR" dirty="0" smtClean="0"/>
              <a:t>directifs :</a:t>
            </a:r>
            <a:r>
              <a:rPr lang="fr-FR" sz="2000" dirty="0" smtClean="0">
                <a:solidFill>
                  <a:srgbClr val="7030A0"/>
                </a:solidFill>
              </a:rPr>
              <a:t>Elles </a:t>
            </a:r>
            <a:r>
              <a:rPr lang="fr-FR" sz="2000" dirty="0">
                <a:solidFill>
                  <a:srgbClr val="7030A0"/>
                </a:solidFill>
              </a:rPr>
              <a:t>cherchent à révéler des processus sociaux ou des relations qui seront généralisés à l’ensemble de la population.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509E-3657-4B83-8A97-7B010A8B58E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651</TotalTime>
  <Words>533</Words>
  <Application>Microsoft Office PowerPoint</Application>
  <PresentationFormat>Affichage à l'écran (4:3)</PresentationFormat>
  <Paragraphs>63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Flow</vt:lpstr>
      <vt:lpstr>METHODOLOGIE DE RECHERCHE SCIENTIFIQUE</vt:lpstr>
      <vt:lpstr>Qu’est-ce que la recherche? </vt:lpstr>
      <vt:lpstr>Diapositive 3</vt:lpstr>
      <vt:lpstr> SORTES DE RECHERCHES </vt:lpstr>
      <vt:lpstr>Les différents niveaux de recherche</vt:lpstr>
      <vt:lpstr>Les modes d’investigation </vt:lpstr>
      <vt:lpstr>l’approche quantitative</vt:lpstr>
      <vt:lpstr>L’approche qualitative</vt:lpstr>
      <vt:lpstr>Diapositive 9</vt:lpstr>
      <vt:lpstr>L’approche mixte</vt:lpstr>
      <vt:lpstr>Les différents types d’étude</vt:lpstr>
      <vt:lpstr>LES STRATÉGIES DE VÉRIFICATION</vt:lpstr>
      <vt:lpstr>six types de stratégie de vérification:</vt:lpstr>
      <vt:lpstr>LE PROCESSUS DE RECHERCHE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METHODOLOGIE DE RECHERCHE SCIENTIFIQUE</dc:title>
  <dc:creator>admin</dc:creator>
  <cp:lastModifiedBy>AHRASBUROTEC</cp:lastModifiedBy>
  <cp:revision>25</cp:revision>
  <dcterms:created xsi:type="dcterms:W3CDTF">2015-12-05T03:10:45Z</dcterms:created>
  <dcterms:modified xsi:type="dcterms:W3CDTF">2024-02-08T05:44:48Z</dcterms:modified>
</cp:coreProperties>
</file>