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348" r:id="rId2"/>
    <p:sldId id="349" r:id="rId3"/>
    <p:sldId id="265" r:id="rId4"/>
    <p:sldId id="266" r:id="rId5"/>
    <p:sldId id="267" r:id="rId6"/>
    <p:sldId id="271" r:id="rId7"/>
    <p:sldId id="273" r:id="rId8"/>
    <p:sldId id="274" r:id="rId9"/>
    <p:sldId id="275" r:id="rId10"/>
    <p:sldId id="276" r:id="rId11"/>
    <p:sldId id="277" r:id="rId12"/>
    <p:sldId id="278" r:id="rId13"/>
    <p:sldId id="279" r:id="rId14"/>
    <p:sldId id="280" r:id="rId15"/>
    <p:sldId id="281" r:id="rId16"/>
    <p:sldId id="282" r:id="rId17"/>
    <p:sldId id="351" r:id="rId18"/>
    <p:sldId id="35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3E715-E90A-4339-AFB8-FCA535408502}" type="datetimeFigureOut">
              <a:rPr lang="en-US" smtClean="0"/>
              <a:pPr/>
              <a:t>12/16/2023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95D47-5654-4245-84D8-11C73AD9EF7D}"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19" name="Espace réservé du pied de page 18"/>
          <p:cNvSpPr>
            <a:spLocks noGrp="1"/>
          </p:cNvSpPr>
          <p:nvPr>
            <p:ph type="ftr" sz="quarter" idx="11"/>
          </p:nvPr>
        </p:nvSpPr>
        <p:spPr/>
        <p:txBody>
          <a:bodyPr/>
          <a:lstStyle/>
          <a:p>
            <a:endParaRPr lang="en-US"/>
          </a:p>
        </p:txBody>
      </p:sp>
      <p:sp>
        <p:nvSpPr>
          <p:cNvPr id="27" name="Espace réservé du numéro de diapositive 26"/>
          <p:cNvSpPr>
            <a:spLocks noGrp="1"/>
          </p:cNvSpPr>
          <p:nvPr>
            <p:ph type="sldNum" sz="quarter" idx="12"/>
          </p:nvPr>
        </p:nvSpPr>
        <p:spPr/>
        <p:txBody>
          <a:bodyPr/>
          <a:lstStyle/>
          <a:p>
            <a:fld id="{E0FDBCD0-E0EF-406B-9200-FCFECE38EC84}"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0FDBCD0-E0EF-406B-9200-FCFECE38EC84}"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0FDBCD0-E0EF-406B-9200-FCFECE38EC84}"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E173BAF-9AF9-4D34-801B-252A0999107F}" type="datetimeFigureOut">
              <a:rPr lang="en-US" smtClean="0"/>
              <a:pPr/>
              <a:t>12/16/2023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0FDBCD0-E0EF-406B-9200-FCFECE38EC84}" type="slidenum">
              <a:rPr lang="en-US" smtClean="0"/>
              <a:pPr/>
              <a:t>‹N°›</a:t>
            </a:fld>
            <a:endParaRPr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173BAF-9AF9-4D34-801B-252A0999107F}" type="datetimeFigureOut">
              <a:rPr lang="en-US" smtClean="0"/>
              <a:pPr/>
              <a:t>12/16/2023</a:t>
            </a:fld>
            <a:endParaRPr lang="en-US"/>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FDBCD0-E0EF-406B-9200-FCFECE38EC84}" type="slidenum">
              <a:rPr lang="en-US" smtClean="0"/>
              <a:pPr/>
              <a:t>‹N°›</a:t>
            </a:fld>
            <a:endParaRPr lang="en-US"/>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rot="-175539">
            <a:off x="4783977" y="518536"/>
            <a:ext cx="5662522" cy="5484341"/>
            <a:chOff x="0" y="0"/>
            <a:chExt cx="6350000" cy="4612640"/>
          </a:xfrm>
        </p:grpSpPr>
        <p:sp>
          <p:nvSpPr>
            <p:cNvPr id="4" name="Freeform 4"/>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3" cstate="print"/>
              <a:stretch>
                <a:fillRect l="-4462" r="-4462"/>
              </a:stretch>
            </a:blipFill>
          </p:spPr>
        </p:sp>
      </p:grpSp>
      <p:grpSp>
        <p:nvGrpSpPr>
          <p:cNvPr id="5" name="Group 5"/>
          <p:cNvGrpSpPr/>
          <p:nvPr/>
        </p:nvGrpSpPr>
        <p:grpSpPr>
          <a:xfrm>
            <a:off x="4959934" y="857250"/>
            <a:ext cx="5310607" cy="5143500"/>
            <a:chOff x="0" y="0"/>
            <a:chExt cx="6350000" cy="4612640"/>
          </a:xfrm>
        </p:grpSpPr>
        <p:sp>
          <p:nvSpPr>
            <p:cNvPr id="6" name="Freeform 6"/>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4"/>
              <a:stretch>
                <a:fillRect l="-4462" r="-4462"/>
              </a:stretch>
            </a:blipFill>
          </p:spPr>
        </p:sp>
      </p:grpSp>
      <p:grpSp>
        <p:nvGrpSpPr>
          <p:cNvPr id="7" name="Group 7"/>
          <p:cNvGrpSpPr/>
          <p:nvPr/>
        </p:nvGrpSpPr>
        <p:grpSpPr>
          <a:xfrm rot="-1342433">
            <a:off x="277300" y="1385831"/>
            <a:ext cx="1932839" cy="104499"/>
            <a:chOff x="0" y="0"/>
            <a:chExt cx="1357495" cy="55045"/>
          </a:xfrm>
        </p:grpSpPr>
        <p:sp>
          <p:nvSpPr>
            <p:cNvPr id="8" name="Freeform 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9" name="TextBox 9"/>
            <p:cNvSpPr txBox="1"/>
            <p:nvPr/>
          </p:nvSpPr>
          <p:spPr>
            <a:xfrm>
              <a:off x="0" y="-19050"/>
              <a:ext cx="1357495" cy="74095"/>
            </a:xfrm>
            <a:prstGeom prst="rect">
              <a:avLst/>
            </a:prstGeom>
          </p:spPr>
          <p:txBody>
            <a:bodyPr lIns="38100" tIns="38100" rIns="38100" bIns="38100" rtlCol="0" anchor="ctr"/>
            <a:lstStyle/>
            <a:p>
              <a:pPr algn="ctr">
                <a:lnSpc>
                  <a:spcPts val="1117"/>
                </a:lnSpc>
                <a:spcBef>
                  <a:spcPct val="0"/>
                </a:spcBef>
              </a:pPr>
              <a:endParaRPr/>
            </a:p>
          </p:txBody>
        </p:sp>
      </p:grpSp>
      <p:grpSp>
        <p:nvGrpSpPr>
          <p:cNvPr id="10" name="Group 10"/>
          <p:cNvGrpSpPr/>
          <p:nvPr/>
        </p:nvGrpSpPr>
        <p:grpSpPr>
          <a:xfrm rot="-1657338">
            <a:off x="3119076" y="5717341"/>
            <a:ext cx="1932839" cy="104499"/>
            <a:chOff x="0" y="0"/>
            <a:chExt cx="1357495" cy="55045"/>
          </a:xfrm>
        </p:grpSpPr>
        <p:sp>
          <p:nvSpPr>
            <p:cNvPr id="11" name="Freeform 11"/>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2" name="TextBox 12"/>
            <p:cNvSpPr txBox="1"/>
            <p:nvPr/>
          </p:nvSpPr>
          <p:spPr>
            <a:xfrm>
              <a:off x="0" y="-19050"/>
              <a:ext cx="1357495" cy="74095"/>
            </a:xfrm>
            <a:prstGeom prst="rect">
              <a:avLst/>
            </a:prstGeom>
          </p:spPr>
          <p:txBody>
            <a:bodyPr lIns="38100" tIns="38100" rIns="38100" bIns="38100" rtlCol="0" anchor="ctr"/>
            <a:lstStyle/>
            <a:p>
              <a:pPr algn="ctr">
                <a:lnSpc>
                  <a:spcPts val="1117"/>
                </a:lnSpc>
                <a:spcBef>
                  <a:spcPct val="0"/>
                </a:spcBef>
              </a:pPr>
              <a:endParaRPr/>
            </a:p>
          </p:txBody>
        </p:sp>
      </p:grpSp>
      <p:grpSp>
        <p:nvGrpSpPr>
          <p:cNvPr id="13" name="Group 13"/>
          <p:cNvGrpSpPr/>
          <p:nvPr/>
        </p:nvGrpSpPr>
        <p:grpSpPr>
          <a:xfrm rot="-1342433">
            <a:off x="-277381" y="1924637"/>
            <a:ext cx="1932839" cy="104499"/>
            <a:chOff x="0" y="0"/>
            <a:chExt cx="1357495" cy="55045"/>
          </a:xfrm>
        </p:grpSpPr>
        <p:sp>
          <p:nvSpPr>
            <p:cNvPr id="14" name="Freeform 1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5" name="TextBox 15"/>
            <p:cNvSpPr txBox="1"/>
            <p:nvPr/>
          </p:nvSpPr>
          <p:spPr>
            <a:xfrm>
              <a:off x="0" y="-19050"/>
              <a:ext cx="1357495" cy="74095"/>
            </a:xfrm>
            <a:prstGeom prst="rect">
              <a:avLst/>
            </a:prstGeom>
          </p:spPr>
          <p:txBody>
            <a:bodyPr lIns="38100" tIns="38100" rIns="38100" bIns="38100" rtlCol="0" anchor="ctr"/>
            <a:lstStyle/>
            <a:p>
              <a:pPr algn="ctr">
                <a:lnSpc>
                  <a:spcPts val="1117"/>
                </a:lnSpc>
                <a:spcBef>
                  <a:spcPct val="0"/>
                </a:spcBef>
              </a:pPr>
              <a:endParaRPr/>
            </a:p>
          </p:txBody>
        </p:sp>
      </p:grpSp>
      <p:grpSp>
        <p:nvGrpSpPr>
          <p:cNvPr id="16" name="Group 16"/>
          <p:cNvGrpSpPr/>
          <p:nvPr/>
        </p:nvGrpSpPr>
        <p:grpSpPr>
          <a:xfrm rot="-1657338">
            <a:off x="2963884" y="6192621"/>
            <a:ext cx="1932839" cy="104499"/>
            <a:chOff x="0" y="0"/>
            <a:chExt cx="1357495" cy="55045"/>
          </a:xfrm>
        </p:grpSpPr>
        <p:sp>
          <p:nvSpPr>
            <p:cNvPr id="17" name="Freeform 1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8" name="TextBox 18"/>
            <p:cNvSpPr txBox="1"/>
            <p:nvPr/>
          </p:nvSpPr>
          <p:spPr>
            <a:xfrm>
              <a:off x="0" y="-19050"/>
              <a:ext cx="1357495" cy="74095"/>
            </a:xfrm>
            <a:prstGeom prst="rect">
              <a:avLst/>
            </a:prstGeom>
          </p:spPr>
          <p:txBody>
            <a:bodyPr lIns="38100" tIns="38100" rIns="38100" bIns="38100" rtlCol="0" anchor="ctr"/>
            <a:lstStyle/>
            <a:p>
              <a:pPr algn="ctr">
                <a:lnSpc>
                  <a:spcPts val="1117"/>
                </a:lnSpc>
                <a:spcBef>
                  <a:spcPct val="0"/>
                </a:spcBef>
              </a:pPr>
              <a:endParaRPr/>
            </a:p>
          </p:txBody>
        </p:sp>
      </p:grpSp>
      <p:sp>
        <p:nvSpPr>
          <p:cNvPr id="19" name="TextBox 19"/>
          <p:cNvSpPr txBox="1"/>
          <p:nvPr/>
        </p:nvSpPr>
        <p:spPr>
          <a:xfrm>
            <a:off x="1528763" y="2946672"/>
            <a:ext cx="3043238" cy="666849"/>
          </a:xfrm>
          <a:prstGeom prst="rect">
            <a:avLst/>
          </a:prstGeom>
        </p:spPr>
        <p:txBody>
          <a:bodyPr lIns="0" tIns="0" rIns="0" bIns="0" rtlCol="0" anchor="t">
            <a:spAutoFit/>
          </a:bodyPr>
          <a:lstStyle/>
          <a:p>
            <a:pPr>
              <a:lnSpc>
                <a:spcPts val="5158"/>
              </a:lnSpc>
              <a:spcBef>
                <a:spcPct val="0"/>
              </a:spcBef>
            </a:pPr>
            <a:r>
              <a:rPr lang="en-US" sz="3700" dirty="0">
                <a:solidFill>
                  <a:srgbClr val="F5F5F5"/>
                </a:solidFill>
                <a:latin typeface="League Spartan"/>
              </a:rPr>
              <a:t>RESEARCH</a:t>
            </a:r>
          </a:p>
        </p:txBody>
      </p:sp>
      <p:sp>
        <p:nvSpPr>
          <p:cNvPr id="20" name="TextBox 20"/>
          <p:cNvSpPr txBox="1"/>
          <p:nvPr/>
        </p:nvSpPr>
        <p:spPr>
          <a:xfrm>
            <a:off x="1528763" y="2278649"/>
            <a:ext cx="2845673" cy="692497"/>
          </a:xfrm>
          <a:prstGeom prst="rect">
            <a:avLst/>
          </a:prstGeom>
        </p:spPr>
        <p:txBody>
          <a:bodyPr lIns="0" tIns="0" rIns="0" bIns="0" rtlCol="0" anchor="t">
            <a:spAutoFit/>
          </a:bodyPr>
          <a:lstStyle/>
          <a:p>
            <a:pPr>
              <a:lnSpc>
                <a:spcPts val="5428"/>
              </a:lnSpc>
              <a:spcBef>
                <a:spcPct val="0"/>
              </a:spcBef>
            </a:pPr>
            <a:r>
              <a:rPr lang="en-US" sz="3900" dirty="0">
                <a:solidFill>
                  <a:srgbClr val="F5F5F5"/>
                </a:solidFill>
                <a:latin typeface="League Spartan"/>
              </a:rPr>
              <a:t>SCIENTIFIC</a:t>
            </a:r>
          </a:p>
        </p:txBody>
      </p:sp>
      <p:sp>
        <p:nvSpPr>
          <p:cNvPr id="21" name="TextBox 21"/>
          <p:cNvSpPr txBox="1"/>
          <p:nvPr/>
        </p:nvSpPr>
        <p:spPr>
          <a:xfrm>
            <a:off x="1528763" y="4829003"/>
            <a:ext cx="2845673" cy="269304"/>
          </a:xfrm>
          <a:prstGeom prst="rect">
            <a:avLst/>
          </a:prstGeom>
        </p:spPr>
        <p:txBody>
          <a:bodyPr lIns="0" tIns="0" rIns="0" bIns="0" rtlCol="0" anchor="t">
            <a:spAutoFit/>
          </a:bodyPr>
          <a:lstStyle/>
          <a:p>
            <a:pPr algn="just">
              <a:lnSpc>
                <a:spcPts val="2057"/>
              </a:lnSpc>
              <a:spcBef>
                <a:spcPct val="0"/>
              </a:spcBef>
            </a:pPr>
            <a:r>
              <a:rPr lang="en-US" sz="1500" dirty="0">
                <a:solidFill>
                  <a:srgbClr val="F5F5F5"/>
                </a:solidFill>
                <a:latin typeface="Aileron Bold"/>
              </a:rPr>
              <a:t>Created By: Dr </a:t>
            </a:r>
            <a:r>
              <a:rPr lang="en-US" sz="1500" dirty="0" err="1">
                <a:solidFill>
                  <a:srgbClr val="F5F5F5"/>
                </a:solidFill>
                <a:latin typeface="Aileron Bold"/>
              </a:rPr>
              <a:t>Rafika</a:t>
            </a:r>
            <a:r>
              <a:rPr lang="en-US" sz="1500" dirty="0">
                <a:solidFill>
                  <a:srgbClr val="F5F5F5"/>
                </a:solidFill>
                <a:latin typeface="Aileron Bold"/>
              </a:rPr>
              <a:t> </a:t>
            </a:r>
            <a:r>
              <a:rPr lang="en-US" sz="1500" dirty="0" err="1" smtClean="0">
                <a:solidFill>
                  <a:srgbClr val="F5F5F5"/>
                </a:solidFill>
                <a:latin typeface="Aileron Bold"/>
              </a:rPr>
              <a:t>Cherabcha</a:t>
            </a:r>
            <a:endParaRPr lang="en-US" sz="1500" dirty="0">
              <a:solidFill>
                <a:srgbClr val="F5F5F5"/>
              </a:solidFill>
              <a:latin typeface="Aileron Bold"/>
            </a:endParaRPr>
          </a:p>
        </p:txBody>
      </p:sp>
      <p:sp>
        <p:nvSpPr>
          <p:cNvPr id="22" name="TextBox 22"/>
          <p:cNvSpPr txBox="1"/>
          <p:nvPr/>
        </p:nvSpPr>
        <p:spPr>
          <a:xfrm>
            <a:off x="1528763" y="3710334"/>
            <a:ext cx="2845673" cy="474489"/>
          </a:xfrm>
          <a:prstGeom prst="rect">
            <a:avLst/>
          </a:prstGeom>
        </p:spPr>
        <p:txBody>
          <a:bodyPr lIns="0" tIns="0" rIns="0" bIns="0" rtlCol="0" anchor="t">
            <a:spAutoFit/>
          </a:bodyPr>
          <a:lstStyle/>
          <a:p>
            <a:pPr>
              <a:lnSpc>
                <a:spcPts val="3665"/>
              </a:lnSpc>
              <a:spcBef>
                <a:spcPct val="0"/>
              </a:spcBef>
            </a:pPr>
            <a:r>
              <a:rPr lang="en-US" sz="2600" dirty="0">
                <a:solidFill>
                  <a:srgbClr val="F5F5F5"/>
                </a:solidFill>
                <a:latin typeface="Aileron Bold"/>
              </a:rPr>
              <a:t>METHODOLOGY</a:t>
            </a:r>
          </a:p>
        </p:txBody>
      </p:sp>
      <p:sp>
        <p:nvSpPr>
          <p:cNvPr id="23" name="TextBox 23"/>
          <p:cNvSpPr txBox="1"/>
          <p:nvPr/>
        </p:nvSpPr>
        <p:spPr>
          <a:xfrm>
            <a:off x="1796510" y="1197293"/>
            <a:ext cx="2829093" cy="487313"/>
          </a:xfrm>
          <a:prstGeom prst="rect">
            <a:avLst/>
          </a:prstGeom>
        </p:spPr>
        <p:txBody>
          <a:bodyPr lIns="0" tIns="0" rIns="0" bIns="0" rtlCol="0" anchor="t">
            <a:spAutoFit/>
          </a:bodyPr>
          <a:lstStyle/>
          <a:p>
            <a:pPr algn="ctr">
              <a:lnSpc>
                <a:spcPts val="1940"/>
              </a:lnSpc>
              <a:spcBef>
                <a:spcPct val="0"/>
              </a:spcBef>
            </a:pPr>
            <a:r>
              <a:rPr lang="en-US" sz="1400" dirty="0">
                <a:solidFill>
                  <a:srgbClr val="F5F5F5"/>
                </a:solidFill>
                <a:latin typeface="League Spartan"/>
              </a:rPr>
              <a:t>Institute of Science and techniques </a:t>
            </a:r>
          </a:p>
          <a:p>
            <a:pPr algn="ctr">
              <a:lnSpc>
                <a:spcPts val="1940"/>
              </a:lnSpc>
              <a:spcBef>
                <a:spcPct val="0"/>
              </a:spcBef>
            </a:pPr>
            <a:r>
              <a:rPr lang="en-US" sz="1400" dirty="0">
                <a:solidFill>
                  <a:srgbClr val="F5F5F5"/>
                </a:solidFill>
                <a:latin typeface="League Spartan"/>
              </a:rPr>
              <a:t>of Physical Activities and Sports</a:t>
            </a:r>
          </a:p>
        </p:txBody>
      </p:sp>
      <p:sp>
        <p:nvSpPr>
          <p:cNvPr id="24" name="TextBox 24"/>
          <p:cNvSpPr txBox="1"/>
          <p:nvPr/>
        </p:nvSpPr>
        <p:spPr>
          <a:xfrm>
            <a:off x="2171037" y="1802578"/>
            <a:ext cx="1938245" cy="205184"/>
          </a:xfrm>
          <a:prstGeom prst="rect">
            <a:avLst/>
          </a:prstGeom>
        </p:spPr>
        <p:txBody>
          <a:bodyPr lIns="0" tIns="0" rIns="0" bIns="0" rtlCol="0" anchor="t">
            <a:spAutoFit/>
          </a:bodyPr>
          <a:lstStyle/>
          <a:p>
            <a:pPr algn="ctr">
              <a:lnSpc>
                <a:spcPts val="1646"/>
              </a:lnSpc>
              <a:spcBef>
                <a:spcPct val="0"/>
              </a:spcBef>
            </a:pPr>
            <a:r>
              <a:rPr lang="en-US" sz="1200" dirty="0">
                <a:solidFill>
                  <a:srgbClr val="F5F5F5"/>
                </a:solidFill>
                <a:latin typeface="League Spartan"/>
              </a:rPr>
              <a:t>Basic Education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chemeClr val="tx1"/>
                </a:solidFill>
              </a:rPr>
              <a:t>Purpose</a:t>
            </a:r>
          </a:p>
        </p:txBody>
      </p:sp>
      <p:sp>
        <p:nvSpPr>
          <p:cNvPr id="22531" name="Rectangle 3"/>
          <p:cNvSpPr>
            <a:spLocks noGrp="1" noChangeArrowheads="1"/>
          </p:cNvSpPr>
          <p:nvPr>
            <p:ph idx="1"/>
          </p:nvPr>
        </p:nvSpPr>
        <p:spPr/>
        <p:txBody>
          <a:bodyPr/>
          <a:lstStyle/>
          <a:p>
            <a:pPr eaLnBrk="1" hangingPunct="1"/>
            <a:r>
              <a:rPr lang="en-US" dirty="0" smtClean="0"/>
              <a:t>It aims at testing hypothesis and specifying and interpreting relationship. </a:t>
            </a:r>
          </a:p>
          <a:p>
            <a:pPr eaLnBrk="1" hangingPunct="1"/>
            <a:r>
              <a:rPr lang="en-US" dirty="0" smtClean="0"/>
              <a:t>It concentrates on analyzing data in depth and examining relationships from various angles by bringing in as many relevant variables as possible in the analysis plan.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chemeClr val="tx1"/>
                </a:solidFill>
              </a:rPr>
              <a:t>Historical Research</a:t>
            </a:r>
            <a:r>
              <a:rPr lang="en-US" dirty="0" smtClean="0"/>
              <a:t>	</a:t>
            </a:r>
          </a:p>
        </p:txBody>
      </p:sp>
      <p:sp>
        <p:nvSpPr>
          <p:cNvPr id="23555" name="Rectangle 3"/>
          <p:cNvSpPr>
            <a:spLocks noGrp="1" noChangeArrowheads="1"/>
          </p:cNvSpPr>
          <p:nvPr>
            <p:ph idx="1"/>
          </p:nvPr>
        </p:nvSpPr>
        <p:spPr/>
        <p:txBody>
          <a:bodyPr/>
          <a:lstStyle/>
          <a:p>
            <a:pPr algn="just" eaLnBrk="1" hangingPunct="1"/>
            <a:r>
              <a:rPr lang="en-US" dirty="0" smtClean="0">
                <a:latin typeface="Times New Roman" pitchFamily="18" charset="0"/>
                <a:cs typeface="Times New Roman" pitchFamily="18" charset="0"/>
              </a:rPr>
              <a:t>The systematic collection and evaluation of data related to past occurrences in order to describe causes, effects, and trends of those events that may help explain present events and anticipate future events. </a:t>
            </a:r>
          </a:p>
          <a:p>
            <a:pPr algn="just" eaLnBrk="1" hangingPunct="1"/>
            <a:r>
              <a:rPr lang="en-US" dirty="0" smtClean="0">
                <a:latin typeface="Times New Roman" pitchFamily="18" charset="0"/>
                <a:cs typeface="Times New Roman" pitchFamily="18" charset="0"/>
              </a:rPr>
              <a:t>Data is often archival-including newspaper clippings, photographs, etc.- and may include interviews</a:t>
            </a:r>
            <a:r>
              <a:rPr lang="en-US"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solidFill>
                  <a:schemeClr val="tx1"/>
                </a:solidFill>
              </a:rPr>
              <a:t>Purpose	</a:t>
            </a:r>
          </a:p>
        </p:txBody>
      </p:sp>
      <p:sp>
        <p:nvSpPr>
          <p:cNvPr id="24579" name="Rectangle 3"/>
          <p:cNvSpPr>
            <a:spLocks noGrp="1" noChangeArrowheads="1"/>
          </p:cNvSpPr>
          <p:nvPr>
            <p:ph idx="1"/>
          </p:nvPr>
        </p:nvSpPr>
        <p:spPr/>
        <p:txBody>
          <a:bodyPr/>
          <a:lstStyle/>
          <a:p>
            <a:pPr algn="just" eaLnBrk="1" hangingPunct="1">
              <a:lnSpc>
                <a:spcPct val="90000"/>
              </a:lnSpc>
            </a:pPr>
            <a:r>
              <a:rPr lang="en-US" sz="2600" dirty="0" smtClean="0">
                <a:latin typeface="Times New Roman" pitchFamily="18" charset="0"/>
                <a:cs typeface="Times New Roman" pitchFamily="18" charset="0"/>
              </a:rPr>
              <a:t>To draw explanations and generalizations from the past trends in order to understand the present and to anticipate the future. </a:t>
            </a:r>
          </a:p>
          <a:p>
            <a:pPr algn="just" eaLnBrk="1" hangingPunct="1">
              <a:lnSpc>
                <a:spcPct val="90000"/>
              </a:lnSpc>
            </a:pPr>
            <a:r>
              <a:rPr lang="en-US" sz="2600" dirty="0" smtClean="0">
                <a:latin typeface="Times New Roman" pitchFamily="18" charset="0"/>
                <a:cs typeface="Times New Roman" pitchFamily="18" charset="0"/>
              </a:rPr>
              <a:t>It enables us to grasp our relationship with the past and to plan more intelligently for the future.</a:t>
            </a:r>
          </a:p>
          <a:p>
            <a:pPr algn="just" eaLnBrk="1" hangingPunct="1">
              <a:lnSpc>
                <a:spcPct val="90000"/>
              </a:lnSpc>
            </a:pPr>
            <a:r>
              <a:rPr lang="en-US" sz="2600" dirty="0" smtClean="0">
                <a:latin typeface="Times New Roman" pitchFamily="18" charset="0"/>
                <a:cs typeface="Times New Roman" pitchFamily="18" charset="0"/>
              </a:rPr>
              <a:t>The past contains the key to the present and the past and the present influences the future. </a:t>
            </a:r>
          </a:p>
          <a:p>
            <a:pPr algn="just" eaLnBrk="1" hangingPunct="1">
              <a:lnSpc>
                <a:spcPct val="90000"/>
              </a:lnSpc>
            </a:pPr>
            <a:r>
              <a:rPr lang="en-US" sz="2600" dirty="0" smtClean="0">
                <a:latin typeface="Times New Roman" pitchFamily="18" charset="0"/>
                <a:cs typeface="Times New Roman" pitchFamily="18" charset="0"/>
              </a:rPr>
              <a:t>It helps us in visualizing the society as a dynamic organism and its structures and functions as evolving, steadily growing and undergoing change and transformation.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solidFill>
                  <a:schemeClr val="tx1"/>
                </a:solidFill>
              </a:rPr>
              <a:t>Survey Research</a:t>
            </a:r>
          </a:p>
        </p:txBody>
      </p:sp>
      <p:sp>
        <p:nvSpPr>
          <p:cNvPr id="25603" name="Rectangle 3"/>
          <p:cNvSpPr>
            <a:spLocks noGrp="1" noChangeArrowheads="1"/>
          </p:cNvSpPr>
          <p:nvPr>
            <p:ph idx="1"/>
          </p:nvPr>
        </p:nvSpPr>
        <p:spPr/>
        <p:txBody>
          <a:bodyPr/>
          <a:lstStyle/>
          <a:p>
            <a:pPr algn="just" eaLnBrk="1" hangingPunct="1"/>
            <a:r>
              <a:rPr lang="en-US" dirty="0" smtClean="0">
                <a:latin typeface="Times New Roman" pitchFamily="18" charset="0"/>
                <a:cs typeface="Times New Roman" pitchFamily="18" charset="0"/>
              </a:rPr>
              <a:t>Survey research is one of the most important areas of measurement in applied social research. The broad area of survey research encompasses any measurement procedures that involve asking questions of respondents. A "survey" can be anything form a short paper-and-pencil feedback form to an intensive one-on-one in-depth interview.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solidFill>
                  <a:schemeClr val="tx1"/>
                </a:solidFill>
              </a:rPr>
              <a:t>Purpose</a:t>
            </a:r>
          </a:p>
        </p:txBody>
      </p:sp>
      <p:sp>
        <p:nvSpPr>
          <p:cNvPr id="26627" name="Rectangle 3"/>
          <p:cNvSpPr>
            <a:spLocks noGrp="1" noChangeArrowheads="1"/>
          </p:cNvSpPr>
          <p:nvPr>
            <p:ph idx="1"/>
          </p:nvPr>
        </p:nvSpPr>
        <p:spPr/>
        <p:txBody>
          <a:bodyPr/>
          <a:lstStyle/>
          <a:p>
            <a:pPr eaLnBrk="1" hangingPunct="1"/>
            <a:r>
              <a:rPr lang="en-US" sz="2600" dirty="0" smtClean="0"/>
              <a:t>It is always conducted in a natural setting. </a:t>
            </a:r>
          </a:p>
          <a:p>
            <a:pPr eaLnBrk="1" hangingPunct="1"/>
            <a:r>
              <a:rPr lang="en-US" sz="2600" dirty="0" smtClean="0"/>
              <a:t>It seeks responses directly from the respondents.</a:t>
            </a:r>
          </a:p>
          <a:p>
            <a:pPr eaLnBrk="1" hangingPunct="1"/>
            <a:r>
              <a:rPr lang="en-US" sz="2600" dirty="0" smtClean="0"/>
              <a:t>It can cover a very large population</a:t>
            </a:r>
          </a:p>
          <a:p>
            <a:pPr eaLnBrk="1" hangingPunct="1"/>
            <a:r>
              <a:rPr lang="en-US" sz="2600" dirty="0" smtClean="0"/>
              <a:t>A survey may involve an extensive study or an intensive study.</a:t>
            </a:r>
          </a:p>
          <a:p>
            <a:pPr eaLnBrk="1" hangingPunct="1"/>
            <a:r>
              <a:rPr lang="en-US" sz="2600" dirty="0" smtClean="0"/>
              <a:t>A survey covers a definite geographical area, a city, district, state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solidFill>
                  <a:schemeClr val="tx1"/>
                </a:solidFill>
              </a:rPr>
              <a:t>Case Study</a:t>
            </a:r>
          </a:p>
        </p:txBody>
      </p:sp>
      <p:sp>
        <p:nvSpPr>
          <p:cNvPr id="27651" name="Rectangle 3"/>
          <p:cNvSpPr>
            <a:spLocks noGrp="1" noChangeArrowheads="1"/>
          </p:cNvSpPr>
          <p:nvPr>
            <p:ph idx="1"/>
          </p:nvPr>
        </p:nvSpPr>
        <p:spPr/>
        <p:txBody>
          <a:bodyPr/>
          <a:lstStyle/>
          <a:p>
            <a:pPr algn="just" eaLnBrk="1" hangingPunct="1"/>
            <a:r>
              <a:rPr lang="en-US" dirty="0" smtClean="0">
                <a:latin typeface="Times New Roman" pitchFamily="18" charset="0"/>
                <a:cs typeface="Times New Roman" pitchFamily="18" charset="0"/>
              </a:rPr>
              <a:t>A case study is a research methodology common in social science. </a:t>
            </a:r>
          </a:p>
          <a:p>
            <a:pPr algn="just" eaLnBrk="1" hangingPunct="1"/>
            <a:r>
              <a:rPr lang="en-US" dirty="0" smtClean="0">
                <a:latin typeface="Times New Roman" pitchFamily="18" charset="0"/>
                <a:cs typeface="Times New Roman" pitchFamily="18" charset="0"/>
              </a:rPr>
              <a:t>It is based on an in-depth investigation of a single individual, group, or event to explore causation in order to find underlying principles</a:t>
            </a:r>
            <a:r>
              <a:rPr lang="en-US"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solidFill>
                  <a:schemeClr val="tx1"/>
                </a:solidFill>
              </a:rPr>
              <a:t>Purpose</a:t>
            </a:r>
          </a:p>
        </p:txBody>
      </p:sp>
      <p:sp>
        <p:nvSpPr>
          <p:cNvPr id="28675" name="Rectangle 3"/>
          <p:cNvSpPr>
            <a:spLocks noGrp="1" noChangeArrowheads="1"/>
          </p:cNvSpPr>
          <p:nvPr>
            <p:ph idx="1"/>
          </p:nvPr>
        </p:nvSpPr>
        <p:spPr/>
        <p:txBody>
          <a:bodyPr/>
          <a:lstStyle/>
          <a:p>
            <a:pPr algn="just" eaLnBrk="1" hangingPunct="1"/>
            <a:r>
              <a:rPr lang="en-US" dirty="0" smtClean="0">
                <a:latin typeface="Times New Roman" pitchFamily="18" charset="0"/>
                <a:cs typeface="Times New Roman" pitchFamily="18" charset="0"/>
              </a:rPr>
              <a:t>To examine limited number of variables </a:t>
            </a:r>
          </a:p>
          <a:p>
            <a:pPr algn="just" eaLnBrk="1" hangingPunct="1"/>
            <a:r>
              <a:rPr lang="en-US" dirty="0" smtClean="0">
                <a:latin typeface="Times New Roman" pitchFamily="18" charset="0"/>
                <a:cs typeface="Times New Roman" pitchFamily="18" charset="0"/>
              </a:rPr>
              <a:t>case study methods involve an in-depth, longitudinal examination of a single instance or event.</a:t>
            </a:r>
          </a:p>
          <a:p>
            <a:pPr algn="just" eaLnBrk="1" hangingPunct="1"/>
            <a:r>
              <a:rPr lang="en-US" dirty="0" smtClean="0">
                <a:latin typeface="Times New Roman" pitchFamily="18" charset="0"/>
                <a:cs typeface="Times New Roman" pitchFamily="18" charset="0"/>
              </a:rPr>
              <a:t>It provides a systematic way of looking at events, collecting data, analyzing information, and reporting the results  </a:t>
            </a:r>
          </a:p>
          <a:p>
            <a:pPr eaLnBrk="1" hangingPunct="1"/>
            <a:endParaRPr lang="en-US"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solidFill>
                  <a:schemeClr val="tx1"/>
                </a:solidFill>
              </a:rPr>
              <a:t>Correlation </a:t>
            </a:r>
            <a:r>
              <a:rPr lang="en-US" dirty="0" smtClean="0">
                <a:solidFill>
                  <a:schemeClr val="tx1"/>
                </a:solidFill>
              </a:rPr>
              <a:t>Study</a:t>
            </a:r>
          </a:p>
        </p:txBody>
      </p:sp>
      <p:sp>
        <p:nvSpPr>
          <p:cNvPr id="27651" name="Rectangle 3"/>
          <p:cNvSpPr>
            <a:spLocks noGrp="1" noChangeArrowheads="1"/>
          </p:cNvSpPr>
          <p:nvPr>
            <p:ph idx="1"/>
          </p:nvPr>
        </p:nvSpPr>
        <p:spPr/>
        <p:txBody>
          <a:bodyPr/>
          <a:lstStyle/>
          <a:p>
            <a:pPr algn="just" eaLnBrk="1" hangingPunct="1"/>
            <a:r>
              <a:rPr lang="en-US" dirty="0" smtClean="0">
                <a:latin typeface="Times New Roman" pitchFamily="18" charset="0"/>
                <a:cs typeface="Times New Roman" pitchFamily="18" charset="0"/>
              </a:rPr>
              <a:t>Is primarily quantitative. It is used to measure the association or the relationships between two phenomena or </a:t>
            </a:r>
            <a:r>
              <a:rPr lang="en-US" dirty="0" err="1" smtClean="0">
                <a:latin typeface="Times New Roman" pitchFamily="18" charset="0"/>
                <a:cs typeface="Times New Roman" pitchFamily="18" charset="0"/>
              </a:rPr>
              <a:t>variables.Statistics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used to analyze the numerical data. And the greater the number of cases is, the more reliable results are attained.</a:t>
            </a:r>
            <a:endParaRPr lang="en-US"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l="-10646" r="-10646"/>
            </a:stretch>
          </a:blipFill>
        </p:spPr>
      </p:sp>
      <p:grpSp>
        <p:nvGrpSpPr>
          <p:cNvPr id="3" name="Group 3"/>
          <p:cNvGrpSpPr/>
          <p:nvPr/>
        </p:nvGrpSpPr>
        <p:grpSpPr>
          <a:xfrm>
            <a:off x="-2093781" y="-1539140"/>
            <a:ext cx="6665781" cy="9936279"/>
            <a:chOff x="0" y="0"/>
            <a:chExt cx="5608320" cy="6269990"/>
          </a:xfrm>
        </p:grpSpPr>
        <p:sp>
          <p:nvSpPr>
            <p:cNvPr id="4" name="Freeform 4"/>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3"/>
              <a:stretch>
                <a:fillRect l="-33822" r="-33822"/>
              </a:stretch>
            </a:blipFill>
          </p:spPr>
        </p:sp>
      </p:grpSp>
      <p:grpSp>
        <p:nvGrpSpPr>
          <p:cNvPr id="5" name="Group 5"/>
          <p:cNvGrpSpPr/>
          <p:nvPr/>
        </p:nvGrpSpPr>
        <p:grpSpPr>
          <a:xfrm>
            <a:off x="-1470429" y="-648046"/>
            <a:ext cx="5419078" cy="8077895"/>
            <a:chOff x="0" y="0"/>
            <a:chExt cx="5608320" cy="6269990"/>
          </a:xfrm>
        </p:grpSpPr>
        <p:sp>
          <p:nvSpPr>
            <p:cNvPr id="6" name="Freeform 6"/>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4"/>
              <a:stretch>
                <a:fillRect l="-31256" r="-36231"/>
              </a:stretch>
            </a:blipFill>
          </p:spPr>
        </p:sp>
      </p:grpSp>
      <p:sp>
        <p:nvSpPr>
          <p:cNvPr id="7" name="TextBox 7"/>
          <p:cNvSpPr txBox="1"/>
          <p:nvPr/>
        </p:nvSpPr>
        <p:spPr>
          <a:xfrm>
            <a:off x="3876045" y="2733922"/>
            <a:ext cx="4920589" cy="1013098"/>
          </a:xfrm>
          <a:prstGeom prst="rect">
            <a:avLst/>
          </a:prstGeom>
        </p:spPr>
        <p:txBody>
          <a:bodyPr lIns="0" tIns="0" rIns="0" bIns="0" rtlCol="0" anchor="t">
            <a:spAutoFit/>
          </a:bodyPr>
          <a:lstStyle/>
          <a:p>
            <a:pPr algn="ctr">
              <a:lnSpc>
                <a:spcPts val="7862"/>
              </a:lnSpc>
              <a:spcBef>
                <a:spcPct val="0"/>
              </a:spcBef>
            </a:pPr>
            <a:r>
              <a:rPr lang="en-US" sz="5600" dirty="0">
                <a:solidFill>
                  <a:srgbClr val="2E74B6"/>
                </a:solidFill>
                <a:latin typeface="League Spartan"/>
              </a:rPr>
              <a:t>THANK YOU</a:t>
            </a:r>
          </a:p>
        </p:txBody>
      </p:sp>
      <p:grpSp>
        <p:nvGrpSpPr>
          <p:cNvPr id="8" name="Group 8"/>
          <p:cNvGrpSpPr/>
          <p:nvPr/>
        </p:nvGrpSpPr>
        <p:grpSpPr>
          <a:xfrm rot="-802048">
            <a:off x="2430485" y="6505409"/>
            <a:ext cx="3115512" cy="168441"/>
            <a:chOff x="0" y="0"/>
            <a:chExt cx="1357495" cy="55045"/>
          </a:xfrm>
        </p:grpSpPr>
        <p:sp>
          <p:nvSpPr>
            <p:cNvPr id="9" name="Freeform 9"/>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0" name="TextBox 10"/>
            <p:cNvSpPr txBox="1"/>
            <p:nvPr/>
          </p:nvSpPr>
          <p:spPr>
            <a:xfrm>
              <a:off x="0" y="-38100"/>
              <a:ext cx="1357495" cy="93145"/>
            </a:xfrm>
            <a:prstGeom prst="rect">
              <a:avLst/>
            </a:prstGeom>
          </p:spPr>
          <p:txBody>
            <a:bodyPr lIns="50800" tIns="50800" rIns="50800" bIns="50800" rtlCol="0" anchor="ctr"/>
            <a:lstStyle/>
            <a:p>
              <a:pPr algn="ctr">
                <a:lnSpc>
                  <a:spcPts val="1489"/>
                </a:lnSpc>
                <a:spcBef>
                  <a:spcPct val="0"/>
                </a:spcBef>
              </a:pPr>
              <a:endParaRPr/>
            </a:p>
          </p:txBody>
        </p:sp>
      </p:grpSp>
      <p:grpSp>
        <p:nvGrpSpPr>
          <p:cNvPr id="11" name="Group 11"/>
          <p:cNvGrpSpPr/>
          <p:nvPr/>
        </p:nvGrpSpPr>
        <p:grpSpPr>
          <a:xfrm rot="-802048">
            <a:off x="6834153" y="33640"/>
            <a:ext cx="3115512" cy="168441"/>
            <a:chOff x="0" y="0"/>
            <a:chExt cx="1357495" cy="55045"/>
          </a:xfrm>
        </p:grpSpPr>
        <p:sp>
          <p:nvSpPr>
            <p:cNvPr id="12" name="Freeform 12"/>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3" name="TextBox 13"/>
            <p:cNvSpPr txBox="1"/>
            <p:nvPr/>
          </p:nvSpPr>
          <p:spPr>
            <a:xfrm>
              <a:off x="0" y="-38100"/>
              <a:ext cx="1357495" cy="93145"/>
            </a:xfrm>
            <a:prstGeom prst="rect">
              <a:avLst/>
            </a:prstGeom>
          </p:spPr>
          <p:txBody>
            <a:bodyPr lIns="50800" tIns="50800" rIns="50800" bIns="50800" rtlCol="0" anchor="ctr"/>
            <a:lstStyle/>
            <a:p>
              <a:pPr algn="ctr">
                <a:lnSpc>
                  <a:spcPts val="1489"/>
                </a:lnSpc>
                <a:spcBef>
                  <a:spcPct val="0"/>
                </a:spcBef>
              </a:pPr>
              <a:endParaRPr/>
            </a:p>
          </p:txBody>
        </p:sp>
      </p:grpSp>
      <p:grpSp>
        <p:nvGrpSpPr>
          <p:cNvPr id="14" name="Group 14"/>
          <p:cNvGrpSpPr/>
          <p:nvPr/>
        </p:nvGrpSpPr>
        <p:grpSpPr>
          <a:xfrm rot="-802048">
            <a:off x="1905071" y="7042150"/>
            <a:ext cx="3115512" cy="168441"/>
            <a:chOff x="0" y="0"/>
            <a:chExt cx="1357495" cy="55045"/>
          </a:xfrm>
        </p:grpSpPr>
        <p:sp>
          <p:nvSpPr>
            <p:cNvPr id="15" name="Freeform 1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6" name="TextBox 16"/>
            <p:cNvSpPr txBox="1"/>
            <p:nvPr/>
          </p:nvSpPr>
          <p:spPr>
            <a:xfrm>
              <a:off x="0" y="-38100"/>
              <a:ext cx="1357495" cy="93145"/>
            </a:xfrm>
            <a:prstGeom prst="rect">
              <a:avLst/>
            </a:prstGeom>
          </p:spPr>
          <p:txBody>
            <a:bodyPr lIns="50800" tIns="50800" rIns="50800" bIns="50800" rtlCol="0" anchor="ctr"/>
            <a:lstStyle/>
            <a:p>
              <a:pPr algn="ctr">
                <a:lnSpc>
                  <a:spcPts val="1489"/>
                </a:lnSpc>
                <a:spcBef>
                  <a:spcPct val="0"/>
                </a:spcBef>
              </a:pPr>
              <a:endParaRPr/>
            </a:p>
          </p:txBody>
        </p:sp>
      </p:grpSp>
      <p:grpSp>
        <p:nvGrpSpPr>
          <p:cNvPr id="17" name="Group 17"/>
          <p:cNvGrpSpPr/>
          <p:nvPr/>
        </p:nvGrpSpPr>
        <p:grpSpPr>
          <a:xfrm rot="-802048">
            <a:off x="6308739" y="570381"/>
            <a:ext cx="3115512" cy="168441"/>
            <a:chOff x="0" y="0"/>
            <a:chExt cx="1357495" cy="55045"/>
          </a:xfrm>
        </p:grpSpPr>
        <p:sp>
          <p:nvSpPr>
            <p:cNvPr id="18" name="Freeform 1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9" name="TextBox 19"/>
            <p:cNvSpPr txBox="1"/>
            <p:nvPr/>
          </p:nvSpPr>
          <p:spPr>
            <a:xfrm>
              <a:off x="0" y="-38100"/>
              <a:ext cx="1357495" cy="93145"/>
            </a:xfrm>
            <a:prstGeom prst="rect">
              <a:avLst/>
            </a:prstGeom>
          </p:spPr>
          <p:txBody>
            <a:bodyPr lIns="50800" tIns="50800" rIns="50800" bIns="50800" rtlCol="0" anchor="ctr"/>
            <a:lstStyle/>
            <a:p>
              <a:pPr algn="ctr">
                <a:lnSpc>
                  <a:spcPts val="1489"/>
                </a:lnSpc>
                <a:spcBef>
                  <a:spcPct val="0"/>
                </a:spcBef>
              </a:pPr>
              <a:endParaRPr/>
            </a:p>
          </p:txBody>
        </p:sp>
      </p:grpSp>
      <p:sp>
        <p:nvSpPr>
          <p:cNvPr id="20" name="TextBox 20"/>
          <p:cNvSpPr txBox="1"/>
          <p:nvPr/>
        </p:nvSpPr>
        <p:spPr>
          <a:xfrm>
            <a:off x="4164246" y="3626362"/>
            <a:ext cx="4138290" cy="666849"/>
          </a:xfrm>
          <a:prstGeom prst="rect">
            <a:avLst/>
          </a:prstGeom>
        </p:spPr>
        <p:txBody>
          <a:bodyPr lIns="0" tIns="0" rIns="0" bIns="0" rtlCol="0" anchor="t">
            <a:spAutoFit/>
          </a:bodyPr>
          <a:lstStyle/>
          <a:p>
            <a:pPr algn="ctr">
              <a:lnSpc>
                <a:spcPts val="5219"/>
              </a:lnSpc>
              <a:spcBef>
                <a:spcPct val="0"/>
              </a:spcBef>
            </a:pPr>
            <a:r>
              <a:rPr lang="en-US" sz="3700" dirty="0">
                <a:solidFill>
                  <a:srgbClr val="0C2E5E"/>
                </a:solidFill>
                <a:latin typeface="Canva Sans Bold"/>
              </a:rPr>
              <a:t>FOR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43997" y="685800"/>
            <a:ext cx="940600" cy="844972"/>
          </a:xfrm>
          <a:custGeom>
            <a:avLst/>
            <a:gdLst/>
            <a:ahLst/>
            <a:cxnLst/>
            <a:rect l="l" t="t" r="r" b="b"/>
            <a:pathLst>
              <a:path w="1881199" h="1267458">
                <a:moveTo>
                  <a:pt x="0" y="0"/>
                </a:moveTo>
                <a:lnTo>
                  <a:pt x="1881199" y="0"/>
                </a:lnTo>
                <a:lnTo>
                  <a:pt x="1881199" y="1267458"/>
                </a:lnTo>
                <a:lnTo>
                  <a:pt x="0" y="1267458"/>
                </a:lnTo>
                <a:lnTo>
                  <a:pt x="0" y="0"/>
                </a:lnTo>
                <a:close/>
              </a:path>
            </a:pathLst>
          </a:custGeom>
          <a:blipFill>
            <a:blip r:embed="rId2">
              <a:extLst>
                <a:ext uri="{96DAC541-7B7A-43D3-8B79-37D633B846F1}">
                  <asvg:svgBlip xmlns="" xmlns:asvg="http://schemas.microsoft.com/office/drawing/2016/SVG/main" r:embed=""/>
                </a:ext>
              </a:extLst>
            </a:blip>
            <a:stretch>
              <a:fillRect/>
            </a:stretch>
          </a:blipFill>
        </p:spPr>
      </p:sp>
      <p:grpSp>
        <p:nvGrpSpPr>
          <p:cNvPr id="3" name="Group 3"/>
          <p:cNvGrpSpPr/>
          <p:nvPr/>
        </p:nvGrpSpPr>
        <p:grpSpPr>
          <a:xfrm>
            <a:off x="867599" y="2607846"/>
            <a:ext cx="6827058" cy="1980375"/>
            <a:chOff x="0" y="0"/>
            <a:chExt cx="4794861" cy="1043161"/>
          </a:xfrm>
        </p:grpSpPr>
        <p:sp>
          <p:nvSpPr>
            <p:cNvPr id="4" name="Freeform 4"/>
            <p:cNvSpPr/>
            <p:nvPr/>
          </p:nvSpPr>
          <p:spPr>
            <a:xfrm>
              <a:off x="0" y="0"/>
              <a:ext cx="4794861" cy="1043161"/>
            </a:xfrm>
            <a:custGeom>
              <a:avLst/>
              <a:gdLst/>
              <a:ahLst/>
              <a:cxnLst/>
              <a:rect l="l" t="t" r="r" b="b"/>
              <a:pathLst>
                <a:path w="4794861" h="1043161">
                  <a:moveTo>
                    <a:pt x="4794861" y="521580"/>
                  </a:moveTo>
                  <a:lnTo>
                    <a:pt x="4388461" y="0"/>
                  </a:lnTo>
                  <a:lnTo>
                    <a:pt x="4388461" y="203200"/>
                  </a:lnTo>
                  <a:lnTo>
                    <a:pt x="0" y="203200"/>
                  </a:lnTo>
                  <a:lnTo>
                    <a:pt x="0" y="839961"/>
                  </a:lnTo>
                  <a:lnTo>
                    <a:pt x="4388461" y="839961"/>
                  </a:lnTo>
                  <a:lnTo>
                    <a:pt x="4388461" y="1043161"/>
                  </a:lnTo>
                  <a:lnTo>
                    <a:pt x="4794861" y="521580"/>
                  </a:lnTo>
                  <a:close/>
                </a:path>
              </a:pathLst>
            </a:custGeom>
            <a:solidFill>
              <a:srgbClr val="4A0638"/>
            </a:solidFill>
          </p:spPr>
        </p:sp>
        <p:sp>
          <p:nvSpPr>
            <p:cNvPr id="5" name="TextBox 5"/>
            <p:cNvSpPr txBox="1"/>
            <p:nvPr/>
          </p:nvSpPr>
          <p:spPr>
            <a:xfrm>
              <a:off x="0" y="241300"/>
              <a:ext cx="4693261" cy="598661"/>
            </a:xfrm>
            <a:prstGeom prst="rect">
              <a:avLst/>
            </a:prstGeom>
          </p:spPr>
          <p:txBody>
            <a:bodyPr lIns="38100" tIns="38100" rIns="38100" bIns="38100" rtlCol="0" anchor="ctr"/>
            <a:lstStyle/>
            <a:p>
              <a:pPr algn="ctr">
                <a:lnSpc>
                  <a:spcPts val="945"/>
                </a:lnSpc>
              </a:pPr>
              <a:endParaRPr/>
            </a:p>
          </p:txBody>
        </p:sp>
      </p:grpSp>
      <p:sp>
        <p:nvSpPr>
          <p:cNvPr id="6" name="TextBox 6"/>
          <p:cNvSpPr txBox="1"/>
          <p:nvPr/>
        </p:nvSpPr>
        <p:spPr>
          <a:xfrm>
            <a:off x="1528763" y="2006361"/>
            <a:ext cx="5504731" cy="628377"/>
          </a:xfrm>
          <a:prstGeom prst="rect">
            <a:avLst/>
          </a:prstGeom>
        </p:spPr>
        <p:txBody>
          <a:bodyPr lIns="0" tIns="0" rIns="0" bIns="0" rtlCol="0" anchor="t">
            <a:spAutoFit/>
          </a:bodyPr>
          <a:lstStyle/>
          <a:p>
            <a:pPr algn="ctr">
              <a:lnSpc>
                <a:spcPts val="4927"/>
              </a:lnSpc>
            </a:pPr>
            <a:r>
              <a:rPr lang="en-US" sz="3500" b="1" dirty="0">
                <a:solidFill>
                  <a:schemeClr val="accent2">
                    <a:lumMod val="50000"/>
                  </a:schemeClr>
                </a:solidFill>
                <a:latin typeface="League Spartan"/>
              </a:rPr>
              <a:t>Lecture: </a:t>
            </a:r>
            <a:r>
              <a:rPr lang="en-US" sz="3500" b="1" dirty="0" smtClean="0">
                <a:solidFill>
                  <a:schemeClr val="accent2">
                    <a:lumMod val="50000"/>
                  </a:schemeClr>
                </a:solidFill>
                <a:latin typeface="League Spartan"/>
              </a:rPr>
              <a:t>06</a:t>
            </a:r>
            <a:endParaRPr lang="en-US" sz="3500" b="1" dirty="0">
              <a:solidFill>
                <a:schemeClr val="accent2">
                  <a:lumMod val="50000"/>
                </a:schemeClr>
              </a:solidFill>
              <a:latin typeface="League Spartan"/>
            </a:endParaRPr>
          </a:p>
        </p:txBody>
      </p:sp>
      <p:sp>
        <p:nvSpPr>
          <p:cNvPr id="7" name="TextBox 7"/>
          <p:cNvSpPr txBox="1"/>
          <p:nvPr/>
        </p:nvSpPr>
        <p:spPr>
          <a:xfrm>
            <a:off x="867599" y="3353426"/>
            <a:ext cx="6673224" cy="726674"/>
          </a:xfrm>
          <a:prstGeom prst="rect">
            <a:avLst/>
          </a:prstGeom>
        </p:spPr>
        <p:txBody>
          <a:bodyPr lIns="0" tIns="0" rIns="0" bIns="0" rtlCol="0" anchor="t">
            <a:spAutoFit/>
          </a:bodyPr>
          <a:lstStyle/>
          <a:p>
            <a:pPr algn="ctr">
              <a:lnSpc>
                <a:spcPts val="3045"/>
              </a:lnSpc>
            </a:pPr>
            <a:r>
              <a:rPr lang="en-US" sz="3000" dirty="0" smtClean="0">
                <a:solidFill>
                  <a:srgbClr val="FFFFFF"/>
                </a:solidFill>
                <a:latin typeface="League Spartan"/>
              </a:rPr>
              <a:t>SCIENTIFIC RESEARCH METHODS</a:t>
            </a:r>
            <a:endParaRPr lang="en-US" sz="3000" dirty="0">
              <a:solidFill>
                <a:srgbClr val="FFFFFF"/>
              </a:solidFill>
              <a:latin typeface="League Spartan"/>
            </a:endParaRPr>
          </a:p>
          <a:p>
            <a:pPr algn="ctr">
              <a:lnSpc>
                <a:spcPts val="3045"/>
              </a:lnSpc>
              <a:spcBef>
                <a:spcPct val="0"/>
              </a:spcBef>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solidFill>
                  <a:schemeClr val="tx1"/>
                </a:solidFill>
              </a:rPr>
              <a:t>Descriptive </a:t>
            </a:r>
            <a:r>
              <a:rPr lang="en-US" dirty="0" smtClean="0">
                <a:solidFill>
                  <a:schemeClr val="tx1"/>
                </a:solidFill>
              </a:rPr>
              <a:t>Method</a:t>
            </a:r>
            <a:endParaRPr lang="en-US" dirty="0" smtClean="0">
              <a:solidFill>
                <a:schemeClr val="tx1"/>
              </a:solidFill>
            </a:endParaRPr>
          </a:p>
        </p:txBody>
      </p:sp>
      <p:sp>
        <p:nvSpPr>
          <p:cNvPr id="11267" name="Rectangle 3"/>
          <p:cNvSpPr>
            <a:spLocks noGrp="1" noChangeArrowheads="1"/>
          </p:cNvSpPr>
          <p:nvPr>
            <p:ph idx="1"/>
          </p:nvPr>
        </p:nvSpPr>
        <p:spPr/>
        <p:txBody>
          <a:bodyPr>
            <a:normAutofit/>
          </a:bodyPr>
          <a:lstStyle/>
          <a:p>
            <a:pPr algn="just" eaLnBrk="1" hangingPunct="1"/>
            <a:r>
              <a:rPr lang="en-US" sz="2800" dirty="0" smtClean="0"/>
              <a:t>Descriptive study is a fact- finding investigation with adequate interpretation.  </a:t>
            </a:r>
          </a:p>
          <a:p>
            <a:pPr algn="just" eaLnBrk="1" hangingPunct="1"/>
            <a:r>
              <a:rPr lang="en-US" sz="2800" dirty="0" smtClean="0"/>
              <a:t>It is the simplest type of research. </a:t>
            </a:r>
          </a:p>
          <a:p>
            <a:pPr algn="just" eaLnBrk="1" hangingPunct="1"/>
            <a:r>
              <a:rPr lang="en-US" sz="2800" dirty="0" smtClean="0"/>
              <a:t>It is designed to gather descriptive information and provides information for formulating more sophisticated studies</a:t>
            </a:r>
          </a:p>
          <a:p>
            <a:pPr algn="just" eaLnBrk="1" hangingPunct="1"/>
            <a:r>
              <a:rPr lang="en-US" sz="2800" dirty="0" smtClean="0"/>
              <a:t>Data are collected using observation, interview and mail questionnaire.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chemeClr val="tx1"/>
                </a:solidFill>
              </a:rPr>
              <a:t>Purpose</a:t>
            </a:r>
            <a:r>
              <a:rPr lang="en-US" dirty="0" smtClean="0"/>
              <a:t>	</a:t>
            </a:r>
          </a:p>
        </p:txBody>
      </p:sp>
      <p:sp>
        <p:nvSpPr>
          <p:cNvPr id="12291" name="Rectangle 3"/>
          <p:cNvSpPr>
            <a:spLocks noGrp="1" noChangeArrowheads="1"/>
          </p:cNvSpPr>
          <p:nvPr>
            <p:ph idx="1"/>
          </p:nvPr>
        </p:nvSpPr>
        <p:spPr/>
        <p:txBody>
          <a:bodyPr/>
          <a:lstStyle/>
          <a:p>
            <a:pPr algn="just" eaLnBrk="1" hangingPunct="1">
              <a:lnSpc>
                <a:spcPct val="90000"/>
              </a:lnSpc>
            </a:pPr>
            <a:r>
              <a:rPr lang="en-US" sz="2800" dirty="0" smtClean="0"/>
              <a:t>It can focus directly on a theoretical point.</a:t>
            </a:r>
          </a:p>
          <a:p>
            <a:pPr algn="just" eaLnBrk="1" hangingPunct="1">
              <a:lnSpc>
                <a:spcPct val="90000"/>
              </a:lnSpc>
            </a:pPr>
            <a:r>
              <a:rPr lang="en-US" sz="2800" dirty="0" smtClean="0"/>
              <a:t>It can highlight important methodological aspects of data collection and interpretation.</a:t>
            </a:r>
          </a:p>
          <a:p>
            <a:pPr algn="just" eaLnBrk="1" hangingPunct="1">
              <a:lnSpc>
                <a:spcPct val="90000"/>
              </a:lnSpc>
            </a:pPr>
            <a:r>
              <a:rPr lang="en-US" sz="2800" dirty="0" smtClean="0"/>
              <a:t>It obtained in a research may be useful for prediction about areas of social life outside in the boundaries of research.</a:t>
            </a:r>
          </a:p>
          <a:p>
            <a:pPr algn="just" eaLnBrk="1" hangingPunct="1">
              <a:lnSpc>
                <a:spcPct val="90000"/>
              </a:lnSpc>
            </a:pPr>
            <a:r>
              <a:rPr lang="en-US" sz="2800" dirty="0" smtClean="0"/>
              <a:t>Descriptive studies are valuable in providing facts needed for planning social action </a:t>
            </a:r>
            <a:r>
              <a:rPr lang="en-US" sz="2800" dirty="0" err="1" smtClean="0"/>
              <a:t>programmes</a:t>
            </a:r>
            <a:r>
              <a:rPr lang="en-US" sz="2600"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dirty="0" smtClean="0">
                <a:solidFill>
                  <a:schemeClr val="tx1"/>
                </a:solidFill>
              </a:rPr>
              <a:t>Co</a:t>
            </a:r>
            <a:r>
              <a:rPr lang="fr-FR" dirty="0" err="1" smtClean="0">
                <a:solidFill>
                  <a:schemeClr val="tx1"/>
                </a:solidFill>
              </a:rPr>
              <a:t>mparative</a:t>
            </a:r>
            <a:r>
              <a:rPr lang="fr-FR" dirty="0" smtClean="0">
                <a:solidFill>
                  <a:schemeClr val="tx1"/>
                </a:solidFill>
              </a:rPr>
              <a:t> </a:t>
            </a:r>
            <a:r>
              <a:rPr lang="en-US" dirty="0" smtClean="0">
                <a:solidFill>
                  <a:schemeClr val="tx1"/>
                </a:solidFill>
              </a:rPr>
              <a:t>Study</a:t>
            </a:r>
            <a:endParaRPr lang="en-US" dirty="0" smtClean="0">
              <a:solidFill>
                <a:schemeClr val="tx1"/>
              </a:solidFill>
            </a:endParaRPr>
          </a:p>
        </p:txBody>
      </p:sp>
      <p:sp>
        <p:nvSpPr>
          <p:cNvPr id="13315" name="Rectangle 3"/>
          <p:cNvSpPr>
            <a:spLocks noGrp="1" noChangeArrowheads="1"/>
          </p:cNvSpPr>
          <p:nvPr>
            <p:ph idx="1"/>
          </p:nvPr>
        </p:nvSpPr>
        <p:spPr/>
        <p:txBody>
          <a:bodyPr>
            <a:normAutofit/>
          </a:bodyPr>
          <a:lstStyle/>
          <a:p>
            <a:pPr algn="just" eaLnBrk="1" hangingPunct="1"/>
            <a:r>
              <a:rPr lang="en-US" sz="3200" dirty="0" smtClean="0"/>
              <a:t>In this type of </a:t>
            </a:r>
            <a:r>
              <a:rPr lang="en-US" sz="3200" dirty="0" err="1" smtClean="0"/>
              <a:t>research,researchers</a:t>
            </a:r>
            <a:r>
              <a:rPr lang="en-US" sz="3200" dirty="0" smtClean="0"/>
              <a:t> may compare people’s experience in the past or in the present. They may conduct studies on classes groups of </a:t>
            </a:r>
            <a:r>
              <a:rPr lang="en-US" sz="3200" dirty="0" err="1" smtClean="0"/>
              <a:t>people.or</a:t>
            </a:r>
            <a:r>
              <a:rPr lang="en-US" sz="3200" dirty="0" smtClean="0"/>
              <a:t> in individual experiences.</a:t>
            </a:r>
            <a:endParaRPr lang="en-US" sz="3200" dirty="0" smtClean="0"/>
          </a:p>
          <a:p>
            <a:pPr algn="just" eaLnBrk="1" hangingPunct="1"/>
            <a:r>
              <a:rPr lang="en-US" sz="3200" dirty="0" smtClean="0"/>
              <a:t>This type of research is based on the belief that phenomena because it becomes easy to reveal their origins and development.</a:t>
            </a:r>
            <a:endParaRPr lang="en-US" sz="3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chemeClr val="tx1"/>
                </a:solidFill>
              </a:rPr>
              <a:t>Action Research</a:t>
            </a:r>
          </a:p>
        </p:txBody>
      </p:sp>
      <p:sp>
        <p:nvSpPr>
          <p:cNvPr id="17411" name="Rectangle 3"/>
          <p:cNvSpPr>
            <a:spLocks noGrp="1" noChangeArrowheads="1"/>
          </p:cNvSpPr>
          <p:nvPr>
            <p:ph idx="1"/>
          </p:nvPr>
        </p:nvSpPr>
        <p:spPr/>
        <p:txBody>
          <a:bodyPr/>
          <a:lstStyle/>
          <a:p>
            <a:pPr eaLnBrk="1" hangingPunct="1"/>
            <a:r>
              <a:rPr lang="en-US" dirty="0" smtClean="0"/>
              <a:t>This type </a:t>
            </a:r>
            <a:r>
              <a:rPr lang="en-US" dirty="0" smtClean="0"/>
              <a:t>looks like the experimental </a:t>
            </a:r>
            <a:r>
              <a:rPr lang="en-US" dirty="0" err="1" smtClean="0"/>
              <a:t>researche,except</a:t>
            </a:r>
            <a:r>
              <a:rPr lang="en-US" dirty="0" smtClean="0"/>
              <a:t> for the fact  that is conducted in a real world situation, and not in a laboratory.  </a:t>
            </a:r>
            <a:endParaRPr lang="en-US" dirty="0" smtClean="0"/>
          </a:p>
          <a:p>
            <a:pPr algn="just" eaLnBrk="1" hangingPunct="1"/>
            <a:r>
              <a:rPr lang="en-US" dirty="0" smtClean="0"/>
              <a:t>Action research is a reflective process of progressive problem solving led by individuals working with others in teams or as part of a "community of practice" to improve the way they address issues and solve problems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chemeClr val="tx1"/>
                </a:solidFill>
              </a:rPr>
              <a:t>Experimental Research</a:t>
            </a:r>
          </a:p>
        </p:txBody>
      </p:sp>
      <p:sp>
        <p:nvSpPr>
          <p:cNvPr id="19459" name="Rectangle 3"/>
          <p:cNvSpPr>
            <a:spLocks noGrp="1" noChangeArrowheads="1"/>
          </p:cNvSpPr>
          <p:nvPr>
            <p:ph idx="1"/>
          </p:nvPr>
        </p:nvSpPr>
        <p:spPr/>
        <p:txBody>
          <a:bodyPr/>
          <a:lstStyle/>
          <a:p>
            <a:pPr eaLnBrk="1" hangingPunct="1">
              <a:lnSpc>
                <a:spcPct val="90000"/>
              </a:lnSpc>
            </a:pPr>
            <a:r>
              <a:rPr lang="en-US" sz="2600" dirty="0" smtClean="0">
                <a:latin typeface="Times New Roman" pitchFamily="18" charset="0"/>
                <a:cs typeface="Times New Roman" pitchFamily="18" charset="0"/>
              </a:rPr>
              <a:t>Experimental research is commonly used in sciences such as sociology and psychology, physics, chemistry, biology and medicine etc.</a:t>
            </a:r>
            <a:br>
              <a:rPr lang="en-US" sz="2600" dirty="0" smtClean="0">
                <a:latin typeface="Times New Roman" pitchFamily="18" charset="0"/>
                <a:cs typeface="Times New Roman" pitchFamily="18" charset="0"/>
              </a:rPr>
            </a:br>
            <a:endParaRPr lang="en-US" sz="2600" dirty="0" smtClean="0">
              <a:latin typeface="Times New Roman" pitchFamily="18" charset="0"/>
              <a:cs typeface="Times New Roman" pitchFamily="18" charset="0"/>
            </a:endParaRPr>
          </a:p>
          <a:p>
            <a:pPr eaLnBrk="1" hangingPunct="1">
              <a:lnSpc>
                <a:spcPct val="90000"/>
              </a:lnSpc>
            </a:pPr>
            <a:r>
              <a:rPr lang="en-US" sz="2600" dirty="0" smtClean="0">
                <a:latin typeface="Times New Roman" pitchFamily="18" charset="0"/>
                <a:cs typeface="Times New Roman" pitchFamily="18" charset="0"/>
              </a:rPr>
              <a:t>It is a systematic and scientific approach to research in which the researcher manipulates one or more variables, and controls and measures any change in other variables.</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endParaRPr lang="en-US" sz="2600"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solidFill>
                  <a:schemeClr val="tx1"/>
                </a:solidFill>
              </a:rPr>
              <a:t>Purpose</a:t>
            </a:r>
          </a:p>
        </p:txBody>
      </p:sp>
      <p:sp>
        <p:nvSpPr>
          <p:cNvPr id="20483" name="Rectangle 3"/>
          <p:cNvSpPr>
            <a:spLocks noGrp="1" noChangeArrowheads="1"/>
          </p:cNvSpPr>
          <p:nvPr>
            <p:ph idx="1"/>
          </p:nvPr>
        </p:nvSpPr>
        <p:spPr/>
        <p:txBody>
          <a:bodyPr/>
          <a:lstStyle/>
          <a:p>
            <a:pPr algn="just" eaLnBrk="1" hangingPunct="1"/>
            <a:r>
              <a:rPr lang="en-US" dirty="0" smtClean="0">
                <a:latin typeface="Times New Roman" pitchFamily="18" charset="0"/>
                <a:cs typeface="Times New Roman" pitchFamily="18" charset="0"/>
              </a:rPr>
              <a:t>Experiments are conducted to be able to predict </a:t>
            </a:r>
            <a:r>
              <a:rPr lang="en-US" dirty="0" err="1" smtClean="0">
                <a:latin typeface="Times New Roman" pitchFamily="18" charset="0"/>
                <a:cs typeface="Times New Roman" pitchFamily="18" charset="0"/>
              </a:rPr>
              <a:t>phenomenons</a:t>
            </a:r>
            <a:r>
              <a:rPr lang="en-US" dirty="0" smtClean="0">
                <a:latin typeface="Times New Roman" pitchFamily="18" charset="0"/>
                <a:cs typeface="Times New Roman" pitchFamily="18" charset="0"/>
              </a:rPr>
              <a:t>.</a:t>
            </a:r>
          </a:p>
          <a:p>
            <a:pPr algn="just" eaLnBrk="1" hangingPunct="1"/>
            <a:r>
              <a:rPr lang="en-US" dirty="0" smtClean="0">
                <a:latin typeface="Times New Roman" pitchFamily="18" charset="0"/>
                <a:cs typeface="Times New Roman" pitchFamily="18" charset="0"/>
              </a:rPr>
              <a:t>To maintain control over all factors </a:t>
            </a:r>
          </a:p>
          <a:p>
            <a:pPr algn="just" eaLnBrk="1" hangingPunct="1"/>
            <a:r>
              <a:rPr lang="en-US" dirty="0" smtClean="0">
                <a:latin typeface="Times New Roman" pitchFamily="18" charset="0"/>
                <a:cs typeface="Times New Roman" pitchFamily="18" charset="0"/>
              </a:rPr>
              <a:t>A blueprint of the procedure that enables the researcher to test his hypothesis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solidFill>
                  <a:schemeClr val="tx1"/>
                </a:solidFill>
              </a:rPr>
              <a:t>Analytical Study</a:t>
            </a:r>
          </a:p>
        </p:txBody>
      </p:sp>
      <p:sp>
        <p:nvSpPr>
          <p:cNvPr id="21507" name="Rectangle 3"/>
          <p:cNvSpPr>
            <a:spLocks noGrp="1" noChangeArrowheads="1"/>
          </p:cNvSpPr>
          <p:nvPr>
            <p:ph idx="1"/>
          </p:nvPr>
        </p:nvSpPr>
        <p:spPr/>
        <p:txBody>
          <a:bodyPr/>
          <a:lstStyle/>
          <a:p>
            <a:pPr eaLnBrk="1" hangingPunct="1"/>
            <a:r>
              <a:rPr lang="en-US" dirty="0" smtClean="0"/>
              <a:t>Analytical study is a system of procedures and techniques of analysis applied to quantitative data.</a:t>
            </a:r>
          </a:p>
          <a:p>
            <a:pPr eaLnBrk="1" hangingPunct="1"/>
            <a:r>
              <a:rPr lang="en-US" dirty="0" smtClean="0"/>
              <a:t>A system of mathematical models or statistical techniques applicable to numerical data.</a:t>
            </a:r>
          </a:p>
          <a:p>
            <a:pPr eaLnBrk="1" hangingPunct="1">
              <a:buFont typeface="Wingdings" pitchFamily="2" charset="2"/>
              <a:buNone/>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411</TotalTime>
  <Words>753</Words>
  <Application>Microsoft Office PowerPoint</Application>
  <PresentationFormat>Affichage à l'écran (4:3)</PresentationFormat>
  <Paragraphs>65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Débit</vt:lpstr>
      <vt:lpstr>Diapositive 1</vt:lpstr>
      <vt:lpstr>Diapositive 2</vt:lpstr>
      <vt:lpstr>Descriptive Method</vt:lpstr>
      <vt:lpstr>Purpose </vt:lpstr>
      <vt:lpstr>Comparative Study</vt:lpstr>
      <vt:lpstr>Action Research</vt:lpstr>
      <vt:lpstr>Experimental Research</vt:lpstr>
      <vt:lpstr>Purpose</vt:lpstr>
      <vt:lpstr>Analytical Study</vt:lpstr>
      <vt:lpstr>Purpose</vt:lpstr>
      <vt:lpstr>Historical Research </vt:lpstr>
      <vt:lpstr>Purpose </vt:lpstr>
      <vt:lpstr>Survey Research</vt:lpstr>
      <vt:lpstr>Purpose</vt:lpstr>
      <vt:lpstr>Case Study</vt:lpstr>
      <vt:lpstr>Purpose</vt:lpstr>
      <vt:lpstr>Correlation Study</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SONYVAIO</cp:lastModifiedBy>
  <cp:revision>69</cp:revision>
  <dcterms:created xsi:type="dcterms:W3CDTF">2018-01-25T08:38:25Z</dcterms:created>
  <dcterms:modified xsi:type="dcterms:W3CDTF">2023-12-16T21:26:31Z</dcterms:modified>
</cp:coreProperties>
</file>