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8" r:id="rId9"/>
  </p:sldIdLst>
  <p:sldSz cx="18288000" cy="10287000"/>
  <p:notesSz cx="6858000" cy="9144000"/>
  <p:embeddedFontLst>
    <p:embeddedFont>
      <p:font typeface="Calibri" pitchFamily="34" charset="0"/>
      <p:regular r:id="rId10"/>
      <p:bold r:id="rId11"/>
      <p:italic r:id="rId12"/>
      <p:boldItalic r:id="rId13"/>
    </p:embeddedFont>
    <p:embeddedFont>
      <p:font typeface="League Spartan" charset="0"/>
      <p:regular r:id="rId14"/>
    </p:embeddedFont>
    <p:embeddedFont>
      <p:font typeface="Aileron Bold" charset="0"/>
      <p:regular r:id="rId15"/>
    </p:embeddedFont>
    <p:embeddedFont>
      <p:font typeface="Open Sans Bold" charset="0"/>
      <p:regular r:id="rId16"/>
    </p:embeddedFont>
    <p:embeddedFont>
      <p:font typeface="Canva Sans Bold"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22" autoAdjust="0"/>
  </p:normalViewPr>
  <p:slideViewPr>
    <p:cSldViewPr>
      <p:cViewPr varScale="1">
        <p:scale>
          <a:sx n="44" d="100"/>
          <a:sy n="44" d="100"/>
        </p:scale>
        <p:origin x="-87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0646" r="-10646"/>
            </a:stretch>
          </a:blipFill>
        </p:spPr>
      </p:sp>
      <p:grpSp>
        <p:nvGrpSpPr>
          <p:cNvPr id="3" name="Group 3"/>
          <p:cNvGrpSpPr/>
          <p:nvPr/>
        </p:nvGrpSpPr>
        <p:grpSpPr>
          <a:xfrm rot="-175539">
            <a:off x="9567953" y="777804"/>
            <a:ext cx="11325044" cy="8226512"/>
            <a:chOff x="0" y="0"/>
            <a:chExt cx="6350000" cy="4612640"/>
          </a:xfrm>
        </p:grpSpPr>
        <p:sp>
          <p:nvSpPr>
            <p:cNvPr id="4" name="Freeform 4"/>
            <p:cNvSpPr/>
            <p:nvPr/>
          </p:nvSpPr>
          <p:spPr>
            <a:xfrm>
              <a:off x="0" y="0"/>
              <a:ext cx="6350000" cy="4612640"/>
            </a:xfrm>
            <a:custGeom>
              <a:avLst/>
              <a:gdLst/>
              <a:ahLst/>
              <a:cxnLst/>
              <a:rect l="l" t="t" r="r" b="b"/>
              <a:pathLst>
                <a:path w="6350000" h="4612640">
                  <a:moveTo>
                    <a:pt x="0" y="2670810"/>
                  </a:moveTo>
                  <a:lnTo>
                    <a:pt x="1606550" y="4612640"/>
                  </a:lnTo>
                  <a:lnTo>
                    <a:pt x="4968240" y="4612640"/>
                  </a:lnTo>
                  <a:lnTo>
                    <a:pt x="4968240" y="2670810"/>
                  </a:lnTo>
                  <a:lnTo>
                    <a:pt x="6350000" y="0"/>
                  </a:lnTo>
                  <a:lnTo>
                    <a:pt x="0" y="0"/>
                  </a:lnTo>
                  <a:close/>
                </a:path>
              </a:pathLst>
            </a:custGeom>
            <a:blipFill>
              <a:blip r:embed="rId3" cstate="print"/>
              <a:stretch>
                <a:fillRect l="-4462" r="-4462"/>
              </a:stretch>
            </a:blipFill>
          </p:spPr>
        </p:sp>
      </p:grpSp>
      <p:grpSp>
        <p:nvGrpSpPr>
          <p:cNvPr id="5" name="Group 5"/>
          <p:cNvGrpSpPr/>
          <p:nvPr/>
        </p:nvGrpSpPr>
        <p:grpSpPr>
          <a:xfrm>
            <a:off x="9919868" y="1285875"/>
            <a:ext cx="10621214" cy="7715250"/>
            <a:chOff x="0" y="0"/>
            <a:chExt cx="6350000" cy="4612640"/>
          </a:xfrm>
        </p:grpSpPr>
        <p:sp>
          <p:nvSpPr>
            <p:cNvPr id="6" name="Freeform 6"/>
            <p:cNvSpPr/>
            <p:nvPr/>
          </p:nvSpPr>
          <p:spPr>
            <a:xfrm>
              <a:off x="0" y="0"/>
              <a:ext cx="6350000" cy="4612640"/>
            </a:xfrm>
            <a:custGeom>
              <a:avLst/>
              <a:gdLst/>
              <a:ahLst/>
              <a:cxnLst/>
              <a:rect l="l" t="t" r="r" b="b"/>
              <a:pathLst>
                <a:path w="6350000" h="4612640">
                  <a:moveTo>
                    <a:pt x="0" y="2670810"/>
                  </a:moveTo>
                  <a:lnTo>
                    <a:pt x="1606550" y="4612640"/>
                  </a:lnTo>
                  <a:lnTo>
                    <a:pt x="4968240" y="4612640"/>
                  </a:lnTo>
                  <a:lnTo>
                    <a:pt x="4968240" y="2670810"/>
                  </a:lnTo>
                  <a:lnTo>
                    <a:pt x="6350000" y="0"/>
                  </a:lnTo>
                  <a:lnTo>
                    <a:pt x="0" y="0"/>
                  </a:lnTo>
                  <a:close/>
                </a:path>
              </a:pathLst>
            </a:custGeom>
            <a:blipFill>
              <a:blip r:embed="rId4"/>
              <a:stretch>
                <a:fillRect l="-4462" r="-4462"/>
              </a:stretch>
            </a:blipFill>
          </p:spPr>
        </p:sp>
      </p:grpSp>
      <p:grpSp>
        <p:nvGrpSpPr>
          <p:cNvPr id="7" name="Group 7"/>
          <p:cNvGrpSpPr/>
          <p:nvPr/>
        </p:nvGrpSpPr>
        <p:grpSpPr>
          <a:xfrm rot="-1342433">
            <a:off x="554600" y="2078746"/>
            <a:ext cx="3865678" cy="156749"/>
            <a:chOff x="0" y="0"/>
            <a:chExt cx="1357495" cy="55045"/>
          </a:xfrm>
        </p:grpSpPr>
        <p:sp>
          <p:nvSpPr>
            <p:cNvPr id="8" name="Freeform 8"/>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F5F5F5"/>
            </a:solidFill>
          </p:spPr>
        </p:sp>
        <p:sp>
          <p:nvSpPr>
            <p:cNvPr id="9" name="TextBox 9"/>
            <p:cNvSpPr txBox="1"/>
            <p:nvPr/>
          </p:nvSpPr>
          <p:spPr>
            <a:xfrm>
              <a:off x="0" y="-19050"/>
              <a:ext cx="1357495" cy="74095"/>
            </a:xfrm>
            <a:prstGeom prst="rect">
              <a:avLst/>
            </a:prstGeom>
          </p:spPr>
          <p:txBody>
            <a:bodyPr lIns="38100" tIns="38100" rIns="38100" bIns="38100" rtlCol="0" anchor="ctr"/>
            <a:lstStyle/>
            <a:p>
              <a:pPr algn="ctr">
                <a:lnSpc>
                  <a:spcPts val="1995"/>
                </a:lnSpc>
                <a:spcBef>
                  <a:spcPct val="0"/>
                </a:spcBef>
              </a:pPr>
              <a:endParaRPr/>
            </a:p>
          </p:txBody>
        </p:sp>
      </p:grpSp>
      <p:grpSp>
        <p:nvGrpSpPr>
          <p:cNvPr id="10" name="Group 10"/>
          <p:cNvGrpSpPr/>
          <p:nvPr/>
        </p:nvGrpSpPr>
        <p:grpSpPr>
          <a:xfrm rot="-1657338">
            <a:off x="6238151" y="8576010"/>
            <a:ext cx="3865678" cy="156749"/>
            <a:chOff x="0" y="0"/>
            <a:chExt cx="1357495" cy="55045"/>
          </a:xfrm>
        </p:grpSpPr>
        <p:sp>
          <p:nvSpPr>
            <p:cNvPr id="11" name="Freeform 11"/>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F5F5F5"/>
            </a:solidFill>
          </p:spPr>
        </p:sp>
        <p:sp>
          <p:nvSpPr>
            <p:cNvPr id="12" name="TextBox 12"/>
            <p:cNvSpPr txBox="1"/>
            <p:nvPr/>
          </p:nvSpPr>
          <p:spPr>
            <a:xfrm>
              <a:off x="0" y="-19050"/>
              <a:ext cx="1357495" cy="74095"/>
            </a:xfrm>
            <a:prstGeom prst="rect">
              <a:avLst/>
            </a:prstGeom>
          </p:spPr>
          <p:txBody>
            <a:bodyPr lIns="38100" tIns="38100" rIns="38100" bIns="38100" rtlCol="0" anchor="ctr"/>
            <a:lstStyle/>
            <a:p>
              <a:pPr algn="ctr">
                <a:lnSpc>
                  <a:spcPts val="1995"/>
                </a:lnSpc>
                <a:spcBef>
                  <a:spcPct val="0"/>
                </a:spcBef>
              </a:pPr>
              <a:endParaRPr/>
            </a:p>
          </p:txBody>
        </p:sp>
      </p:grpSp>
      <p:grpSp>
        <p:nvGrpSpPr>
          <p:cNvPr id="13" name="Group 13"/>
          <p:cNvGrpSpPr/>
          <p:nvPr/>
        </p:nvGrpSpPr>
        <p:grpSpPr>
          <a:xfrm rot="-1342433">
            <a:off x="-554761" y="2886954"/>
            <a:ext cx="3865678" cy="156749"/>
            <a:chOff x="0" y="0"/>
            <a:chExt cx="1357495" cy="55045"/>
          </a:xfrm>
        </p:grpSpPr>
        <p:sp>
          <p:nvSpPr>
            <p:cNvPr id="14" name="Freeform 14"/>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F5F5F5"/>
            </a:solidFill>
          </p:spPr>
        </p:sp>
        <p:sp>
          <p:nvSpPr>
            <p:cNvPr id="15" name="TextBox 15"/>
            <p:cNvSpPr txBox="1"/>
            <p:nvPr/>
          </p:nvSpPr>
          <p:spPr>
            <a:xfrm>
              <a:off x="0" y="-19050"/>
              <a:ext cx="1357495" cy="74095"/>
            </a:xfrm>
            <a:prstGeom prst="rect">
              <a:avLst/>
            </a:prstGeom>
          </p:spPr>
          <p:txBody>
            <a:bodyPr lIns="38100" tIns="38100" rIns="38100" bIns="38100" rtlCol="0" anchor="ctr"/>
            <a:lstStyle/>
            <a:p>
              <a:pPr algn="ctr">
                <a:lnSpc>
                  <a:spcPts val="1995"/>
                </a:lnSpc>
                <a:spcBef>
                  <a:spcPct val="0"/>
                </a:spcBef>
              </a:pPr>
              <a:endParaRPr/>
            </a:p>
          </p:txBody>
        </p:sp>
      </p:grpSp>
      <p:grpSp>
        <p:nvGrpSpPr>
          <p:cNvPr id="16" name="Group 16"/>
          <p:cNvGrpSpPr/>
          <p:nvPr/>
        </p:nvGrpSpPr>
        <p:grpSpPr>
          <a:xfrm rot="-1657338">
            <a:off x="5927768" y="9288931"/>
            <a:ext cx="3865678" cy="156749"/>
            <a:chOff x="0" y="0"/>
            <a:chExt cx="1357495" cy="55045"/>
          </a:xfrm>
        </p:grpSpPr>
        <p:sp>
          <p:nvSpPr>
            <p:cNvPr id="17" name="Freeform 17"/>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F5F5F5"/>
            </a:solidFill>
          </p:spPr>
        </p:sp>
        <p:sp>
          <p:nvSpPr>
            <p:cNvPr id="18" name="TextBox 18"/>
            <p:cNvSpPr txBox="1"/>
            <p:nvPr/>
          </p:nvSpPr>
          <p:spPr>
            <a:xfrm>
              <a:off x="0" y="-19050"/>
              <a:ext cx="1357495" cy="74095"/>
            </a:xfrm>
            <a:prstGeom prst="rect">
              <a:avLst/>
            </a:prstGeom>
          </p:spPr>
          <p:txBody>
            <a:bodyPr lIns="38100" tIns="38100" rIns="38100" bIns="38100" rtlCol="0" anchor="ctr"/>
            <a:lstStyle/>
            <a:p>
              <a:pPr algn="ctr">
                <a:lnSpc>
                  <a:spcPts val="1995"/>
                </a:lnSpc>
                <a:spcBef>
                  <a:spcPct val="0"/>
                </a:spcBef>
              </a:pPr>
              <a:endParaRPr/>
            </a:p>
          </p:txBody>
        </p:sp>
      </p:grpSp>
      <p:sp>
        <p:nvSpPr>
          <p:cNvPr id="19" name="TextBox 19"/>
          <p:cNvSpPr txBox="1"/>
          <p:nvPr/>
        </p:nvSpPr>
        <p:spPr>
          <a:xfrm>
            <a:off x="3057525" y="4420008"/>
            <a:ext cx="6086475" cy="1121160"/>
          </a:xfrm>
          <a:prstGeom prst="rect">
            <a:avLst/>
          </a:prstGeom>
        </p:spPr>
        <p:txBody>
          <a:bodyPr lIns="0" tIns="0" rIns="0" bIns="0" rtlCol="0" anchor="t">
            <a:spAutoFit/>
          </a:bodyPr>
          <a:lstStyle/>
          <a:p>
            <a:pPr>
              <a:lnSpc>
                <a:spcPts val="9210"/>
              </a:lnSpc>
              <a:spcBef>
                <a:spcPct val="0"/>
              </a:spcBef>
            </a:pPr>
            <a:r>
              <a:rPr lang="en-US" sz="6578">
                <a:solidFill>
                  <a:srgbClr val="F5F5F5"/>
                </a:solidFill>
                <a:latin typeface="League Spartan"/>
              </a:rPr>
              <a:t>RESEARCH</a:t>
            </a:r>
          </a:p>
        </p:txBody>
      </p:sp>
      <p:sp>
        <p:nvSpPr>
          <p:cNvPr id="20" name="TextBox 20"/>
          <p:cNvSpPr txBox="1"/>
          <p:nvPr/>
        </p:nvSpPr>
        <p:spPr>
          <a:xfrm>
            <a:off x="3057525" y="3417974"/>
            <a:ext cx="5691346" cy="1176678"/>
          </a:xfrm>
          <a:prstGeom prst="rect">
            <a:avLst/>
          </a:prstGeom>
        </p:spPr>
        <p:txBody>
          <a:bodyPr lIns="0" tIns="0" rIns="0" bIns="0" rtlCol="0" anchor="t">
            <a:spAutoFit/>
          </a:bodyPr>
          <a:lstStyle/>
          <a:p>
            <a:pPr>
              <a:lnSpc>
                <a:spcPts val="9693"/>
              </a:lnSpc>
              <a:spcBef>
                <a:spcPct val="0"/>
              </a:spcBef>
            </a:pPr>
            <a:r>
              <a:rPr lang="en-US" sz="6924">
                <a:solidFill>
                  <a:srgbClr val="F5F5F5"/>
                </a:solidFill>
                <a:latin typeface="League Spartan"/>
              </a:rPr>
              <a:t>SCIENTIFIC</a:t>
            </a:r>
          </a:p>
        </p:txBody>
      </p:sp>
      <p:sp>
        <p:nvSpPr>
          <p:cNvPr id="21" name="TextBox 21"/>
          <p:cNvSpPr txBox="1"/>
          <p:nvPr/>
        </p:nvSpPr>
        <p:spPr>
          <a:xfrm>
            <a:off x="3057525" y="7243505"/>
            <a:ext cx="5691346" cy="445294"/>
          </a:xfrm>
          <a:prstGeom prst="rect">
            <a:avLst/>
          </a:prstGeom>
        </p:spPr>
        <p:txBody>
          <a:bodyPr lIns="0" tIns="0" rIns="0" bIns="0" rtlCol="0" anchor="t">
            <a:spAutoFit/>
          </a:bodyPr>
          <a:lstStyle/>
          <a:p>
            <a:pPr algn="just">
              <a:lnSpc>
                <a:spcPts val="3674"/>
              </a:lnSpc>
              <a:spcBef>
                <a:spcPct val="0"/>
              </a:spcBef>
            </a:pPr>
            <a:r>
              <a:rPr lang="en-US" sz="2624" dirty="0">
                <a:solidFill>
                  <a:srgbClr val="F5F5F5"/>
                </a:solidFill>
                <a:latin typeface="Aileron Bold"/>
              </a:rPr>
              <a:t>Created By: Dr </a:t>
            </a:r>
            <a:r>
              <a:rPr lang="en-US" sz="2624" dirty="0" err="1">
                <a:solidFill>
                  <a:srgbClr val="F5F5F5"/>
                </a:solidFill>
                <a:latin typeface="Aileron Bold"/>
              </a:rPr>
              <a:t>Rafika</a:t>
            </a:r>
            <a:r>
              <a:rPr lang="en-US" sz="2624" dirty="0">
                <a:solidFill>
                  <a:srgbClr val="F5F5F5"/>
                </a:solidFill>
                <a:latin typeface="Aileron Bold"/>
              </a:rPr>
              <a:t> </a:t>
            </a:r>
            <a:r>
              <a:rPr lang="en-US" sz="2624" dirty="0" err="1" smtClean="0">
                <a:solidFill>
                  <a:srgbClr val="F5F5F5"/>
                </a:solidFill>
                <a:latin typeface="Aileron Bold"/>
              </a:rPr>
              <a:t>Cherabcha</a:t>
            </a:r>
            <a:endParaRPr lang="en-US" sz="2624" dirty="0">
              <a:solidFill>
                <a:srgbClr val="F5F5F5"/>
              </a:solidFill>
              <a:latin typeface="Aileron Bold"/>
            </a:endParaRPr>
          </a:p>
        </p:txBody>
      </p:sp>
      <p:sp>
        <p:nvSpPr>
          <p:cNvPr id="22" name="TextBox 22"/>
          <p:cNvSpPr txBox="1"/>
          <p:nvPr/>
        </p:nvSpPr>
        <p:spPr>
          <a:xfrm>
            <a:off x="3057525" y="5565501"/>
            <a:ext cx="5691346" cy="805195"/>
          </a:xfrm>
          <a:prstGeom prst="rect">
            <a:avLst/>
          </a:prstGeom>
        </p:spPr>
        <p:txBody>
          <a:bodyPr lIns="0" tIns="0" rIns="0" bIns="0" rtlCol="0" anchor="t">
            <a:spAutoFit/>
          </a:bodyPr>
          <a:lstStyle/>
          <a:p>
            <a:pPr>
              <a:lnSpc>
                <a:spcPts val="6544"/>
              </a:lnSpc>
              <a:spcBef>
                <a:spcPct val="0"/>
              </a:spcBef>
            </a:pPr>
            <a:r>
              <a:rPr lang="en-US" sz="4674">
                <a:solidFill>
                  <a:srgbClr val="F5F5F5"/>
                </a:solidFill>
                <a:latin typeface="Aileron Bold"/>
              </a:rPr>
              <a:t>METHODOLOGY</a:t>
            </a:r>
          </a:p>
        </p:txBody>
      </p:sp>
      <p:sp>
        <p:nvSpPr>
          <p:cNvPr id="23" name="TextBox 23"/>
          <p:cNvSpPr txBox="1"/>
          <p:nvPr/>
        </p:nvSpPr>
        <p:spPr>
          <a:xfrm>
            <a:off x="3593020" y="1795939"/>
            <a:ext cx="5658185" cy="856298"/>
          </a:xfrm>
          <a:prstGeom prst="rect">
            <a:avLst/>
          </a:prstGeom>
        </p:spPr>
        <p:txBody>
          <a:bodyPr lIns="0" tIns="0" rIns="0" bIns="0" rtlCol="0" anchor="t">
            <a:spAutoFit/>
          </a:bodyPr>
          <a:lstStyle/>
          <a:p>
            <a:pPr algn="ctr">
              <a:lnSpc>
                <a:spcPts val="3464"/>
              </a:lnSpc>
              <a:spcBef>
                <a:spcPct val="0"/>
              </a:spcBef>
            </a:pPr>
            <a:r>
              <a:rPr lang="en-US" sz="2474">
                <a:solidFill>
                  <a:srgbClr val="F5F5F5"/>
                </a:solidFill>
                <a:latin typeface="League Spartan"/>
              </a:rPr>
              <a:t>Institute of Science and techniques </a:t>
            </a:r>
          </a:p>
          <a:p>
            <a:pPr algn="ctr">
              <a:lnSpc>
                <a:spcPts val="3464"/>
              </a:lnSpc>
              <a:spcBef>
                <a:spcPct val="0"/>
              </a:spcBef>
            </a:pPr>
            <a:r>
              <a:rPr lang="en-US" sz="2474">
                <a:solidFill>
                  <a:srgbClr val="F5F5F5"/>
                </a:solidFill>
                <a:latin typeface="League Spartan"/>
              </a:rPr>
              <a:t>of Physical Activities and Sports</a:t>
            </a:r>
          </a:p>
        </p:txBody>
      </p:sp>
      <p:sp>
        <p:nvSpPr>
          <p:cNvPr id="24" name="TextBox 24"/>
          <p:cNvSpPr txBox="1"/>
          <p:nvPr/>
        </p:nvSpPr>
        <p:spPr>
          <a:xfrm>
            <a:off x="4342074" y="2703867"/>
            <a:ext cx="3876489" cy="365760"/>
          </a:xfrm>
          <a:prstGeom prst="rect">
            <a:avLst/>
          </a:prstGeom>
        </p:spPr>
        <p:txBody>
          <a:bodyPr lIns="0" tIns="0" rIns="0" bIns="0" rtlCol="0" anchor="t">
            <a:spAutoFit/>
          </a:bodyPr>
          <a:lstStyle/>
          <a:p>
            <a:pPr algn="ctr">
              <a:lnSpc>
                <a:spcPts val="2939"/>
              </a:lnSpc>
              <a:spcBef>
                <a:spcPct val="0"/>
              </a:spcBef>
            </a:pPr>
            <a:r>
              <a:rPr lang="en-US" sz="2099">
                <a:solidFill>
                  <a:srgbClr val="F5F5F5"/>
                </a:solidFill>
                <a:latin typeface="League Spartan"/>
              </a:rPr>
              <a:t>Basic Education Department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53F76"/>
        </a:solidFill>
        <a:effectLst/>
      </p:bgPr>
    </p:bg>
    <p:spTree>
      <p:nvGrpSpPr>
        <p:cNvPr id="1" name=""/>
        <p:cNvGrpSpPr/>
        <p:nvPr/>
      </p:nvGrpSpPr>
      <p:grpSpPr>
        <a:xfrm>
          <a:off x="0" y="0"/>
          <a:ext cx="0" cy="0"/>
          <a:chOff x="0" y="0"/>
          <a:chExt cx="0" cy="0"/>
        </a:xfrm>
      </p:grpSpPr>
      <p:sp>
        <p:nvSpPr>
          <p:cNvPr id="2" name="Freeform 2"/>
          <p:cNvSpPr/>
          <p:nvPr/>
        </p:nvSpPr>
        <p:spPr>
          <a:xfrm>
            <a:off x="7887994" y="1028700"/>
            <a:ext cx="1881199" cy="1267458"/>
          </a:xfrm>
          <a:custGeom>
            <a:avLst/>
            <a:gdLst/>
            <a:ahLst/>
            <a:cxnLst/>
            <a:rect l="l" t="t" r="r" b="b"/>
            <a:pathLst>
              <a:path w="1881199" h="1267458">
                <a:moveTo>
                  <a:pt x="0" y="0"/>
                </a:moveTo>
                <a:lnTo>
                  <a:pt x="1881199" y="0"/>
                </a:lnTo>
                <a:lnTo>
                  <a:pt x="1881199" y="1267458"/>
                </a:lnTo>
                <a:lnTo>
                  <a:pt x="0" y="126745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1735198" y="3911768"/>
            <a:ext cx="13654115" cy="3209104"/>
            <a:chOff x="0" y="0"/>
            <a:chExt cx="4794861" cy="1126928"/>
          </a:xfrm>
        </p:grpSpPr>
        <p:sp>
          <p:nvSpPr>
            <p:cNvPr id="4" name="Freeform 4"/>
            <p:cNvSpPr/>
            <p:nvPr/>
          </p:nvSpPr>
          <p:spPr>
            <a:xfrm>
              <a:off x="0" y="0"/>
              <a:ext cx="4794861" cy="1126928"/>
            </a:xfrm>
            <a:custGeom>
              <a:avLst/>
              <a:gdLst/>
              <a:ahLst/>
              <a:cxnLst/>
              <a:rect l="l" t="t" r="r" b="b"/>
              <a:pathLst>
                <a:path w="4794861" h="1126928">
                  <a:moveTo>
                    <a:pt x="4794861" y="563464"/>
                  </a:moveTo>
                  <a:lnTo>
                    <a:pt x="4388461" y="0"/>
                  </a:lnTo>
                  <a:lnTo>
                    <a:pt x="4388461" y="203200"/>
                  </a:lnTo>
                  <a:lnTo>
                    <a:pt x="0" y="203200"/>
                  </a:lnTo>
                  <a:lnTo>
                    <a:pt x="0" y="923728"/>
                  </a:lnTo>
                  <a:lnTo>
                    <a:pt x="4388461" y="923728"/>
                  </a:lnTo>
                  <a:lnTo>
                    <a:pt x="4388461" y="1126928"/>
                  </a:lnTo>
                  <a:lnTo>
                    <a:pt x="4794861" y="563464"/>
                  </a:lnTo>
                  <a:close/>
                </a:path>
              </a:pathLst>
            </a:custGeom>
            <a:solidFill>
              <a:srgbClr val="4A0638"/>
            </a:solidFill>
          </p:spPr>
        </p:sp>
        <p:sp>
          <p:nvSpPr>
            <p:cNvPr id="5" name="TextBox 5"/>
            <p:cNvSpPr txBox="1"/>
            <p:nvPr/>
          </p:nvSpPr>
          <p:spPr>
            <a:xfrm>
              <a:off x="0" y="241300"/>
              <a:ext cx="4693261" cy="682428"/>
            </a:xfrm>
            <a:prstGeom prst="rect">
              <a:avLst/>
            </a:prstGeom>
          </p:spPr>
          <p:txBody>
            <a:bodyPr lIns="38100" tIns="38100" rIns="38100" bIns="38100" rtlCol="0" anchor="ctr"/>
            <a:lstStyle/>
            <a:p>
              <a:pPr algn="ctr">
                <a:lnSpc>
                  <a:spcPts val="1687"/>
                </a:lnSpc>
              </a:pPr>
              <a:endParaRPr/>
            </a:p>
          </p:txBody>
        </p:sp>
      </p:grpSp>
      <p:sp>
        <p:nvSpPr>
          <p:cNvPr id="6" name="TextBox 6"/>
          <p:cNvSpPr txBox="1"/>
          <p:nvPr/>
        </p:nvSpPr>
        <p:spPr>
          <a:xfrm>
            <a:off x="3057525" y="3009541"/>
            <a:ext cx="11009461" cy="1078614"/>
          </a:xfrm>
          <a:prstGeom prst="rect">
            <a:avLst/>
          </a:prstGeom>
        </p:spPr>
        <p:txBody>
          <a:bodyPr lIns="0" tIns="0" rIns="0" bIns="0" rtlCol="0" anchor="t">
            <a:spAutoFit/>
          </a:bodyPr>
          <a:lstStyle/>
          <a:p>
            <a:pPr algn="ctr">
              <a:lnSpc>
                <a:spcPts val="8798"/>
              </a:lnSpc>
            </a:pPr>
            <a:r>
              <a:rPr lang="en-US" sz="6284">
                <a:solidFill>
                  <a:srgbClr val="FFFFFF"/>
                </a:solidFill>
                <a:latin typeface="League Spartan"/>
              </a:rPr>
              <a:t>Lecture: 03</a:t>
            </a:r>
          </a:p>
        </p:txBody>
      </p:sp>
      <p:sp>
        <p:nvSpPr>
          <p:cNvPr id="7" name="TextBox 7"/>
          <p:cNvSpPr txBox="1"/>
          <p:nvPr/>
        </p:nvSpPr>
        <p:spPr>
          <a:xfrm>
            <a:off x="1735198" y="5030138"/>
            <a:ext cx="13346448" cy="1404935"/>
          </a:xfrm>
          <a:prstGeom prst="rect">
            <a:avLst/>
          </a:prstGeom>
        </p:spPr>
        <p:txBody>
          <a:bodyPr lIns="0" tIns="0" rIns="0" bIns="0" rtlCol="0" anchor="t">
            <a:spAutoFit/>
          </a:bodyPr>
          <a:lstStyle/>
          <a:p>
            <a:pPr algn="ctr">
              <a:lnSpc>
                <a:spcPts val="5437"/>
              </a:lnSpc>
              <a:spcBef>
                <a:spcPct val="0"/>
              </a:spcBef>
            </a:pPr>
            <a:r>
              <a:rPr lang="en-US" sz="5437" dirty="0">
                <a:solidFill>
                  <a:srgbClr val="FFFFFF"/>
                </a:solidFill>
                <a:latin typeface="League Spartan"/>
              </a:rPr>
              <a:t>THE ORIGINS AND NATURE OF SCIENTIFIC RESEARCH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53F76"/>
        </a:solidFill>
        <a:effectLst/>
      </p:bgPr>
    </p:bg>
    <p:spTree>
      <p:nvGrpSpPr>
        <p:cNvPr id="1" name=""/>
        <p:cNvGrpSpPr/>
        <p:nvPr/>
      </p:nvGrpSpPr>
      <p:grpSpPr>
        <a:xfrm>
          <a:off x="0" y="0"/>
          <a:ext cx="0" cy="0"/>
          <a:chOff x="0" y="0"/>
          <a:chExt cx="0" cy="0"/>
        </a:xfrm>
      </p:grpSpPr>
      <p:sp>
        <p:nvSpPr>
          <p:cNvPr id="2" name="TextBox 2"/>
          <p:cNvSpPr txBox="1"/>
          <p:nvPr/>
        </p:nvSpPr>
        <p:spPr>
          <a:xfrm>
            <a:off x="178906" y="-114300"/>
            <a:ext cx="17810918" cy="11141075"/>
          </a:xfrm>
          <a:prstGeom prst="rect">
            <a:avLst/>
          </a:prstGeom>
        </p:spPr>
        <p:txBody>
          <a:bodyPr lIns="0" tIns="0" rIns="0" bIns="0" rtlCol="0" anchor="t">
            <a:spAutoFit/>
          </a:bodyPr>
          <a:lstStyle/>
          <a:p>
            <a:pPr algn="just">
              <a:lnSpc>
                <a:spcPts val="5999"/>
              </a:lnSpc>
            </a:pPr>
            <a:r>
              <a:rPr lang="en-US" sz="3999" dirty="0">
                <a:solidFill>
                  <a:srgbClr val="FFFFFF"/>
                </a:solidFill>
                <a:latin typeface="Open Sans Bold"/>
              </a:rPr>
              <a:t>Research is a process of collecting, analyzing and interpreting information to answer questions. </a:t>
            </a:r>
          </a:p>
          <a:p>
            <a:pPr algn="just">
              <a:lnSpc>
                <a:spcPts val="5999"/>
              </a:lnSpc>
            </a:pPr>
            <a:r>
              <a:rPr lang="en-US" sz="3999" dirty="0">
                <a:solidFill>
                  <a:srgbClr val="FFFFFF"/>
                </a:solidFill>
                <a:latin typeface="Open Sans Bold"/>
              </a:rPr>
              <a:t>But to qualify as research, the process must have certain characteristics: it must, as far as possible, be controlled, rigorous, systematic, valid and verifiable, empirical and critical. </a:t>
            </a:r>
          </a:p>
          <a:p>
            <a:pPr algn="just">
              <a:lnSpc>
                <a:spcPts val="5999"/>
              </a:lnSpc>
            </a:pPr>
            <a:r>
              <a:rPr lang="en-US" sz="3999" dirty="0">
                <a:solidFill>
                  <a:srgbClr val="FFFFFF"/>
                </a:solidFill>
                <a:latin typeface="Open Sans Bold"/>
              </a:rPr>
              <a:t>1. </a:t>
            </a:r>
            <a:r>
              <a:rPr lang="en-US" sz="3999" dirty="0">
                <a:solidFill>
                  <a:srgbClr val="CB6CE6"/>
                </a:solidFill>
                <a:latin typeface="Open Sans Bold"/>
              </a:rPr>
              <a:t>Controlled</a:t>
            </a:r>
            <a:r>
              <a:rPr lang="en-US" sz="3999" dirty="0">
                <a:solidFill>
                  <a:srgbClr val="9F5A49"/>
                </a:solidFill>
                <a:latin typeface="Open Sans Bold"/>
              </a:rPr>
              <a:t> </a:t>
            </a:r>
            <a:r>
              <a:rPr lang="en-US" sz="3999" dirty="0">
                <a:solidFill>
                  <a:srgbClr val="FFFFFF"/>
                </a:solidFill>
                <a:latin typeface="Open Sans Bold"/>
              </a:rPr>
              <a:t>- in real life there are many factors that affect an outcome. The concept of </a:t>
            </a:r>
          </a:p>
          <a:p>
            <a:pPr algn="just">
              <a:lnSpc>
                <a:spcPts val="5999"/>
              </a:lnSpc>
            </a:pPr>
            <a:r>
              <a:rPr lang="en-US" sz="3999" dirty="0">
                <a:solidFill>
                  <a:srgbClr val="FFFFFF"/>
                </a:solidFill>
                <a:latin typeface="Open Sans Bold"/>
              </a:rPr>
              <a:t>control implies that, in exploring causality in relation to two variables (factors), you set up </a:t>
            </a:r>
          </a:p>
          <a:p>
            <a:pPr algn="just">
              <a:lnSpc>
                <a:spcPts val="5999"/>
              </a:lnSpc>
            </a:pPr>
            <a:r>
              <a:rPr lang="en-US" sz="3999" dirty="0">
                <a:solidFill>
                  <a:srgbClr val="FFFFFF"/>
                </a:solidFill>
                <a:latin typeface="Open Sans Bold"/>
              </a:rPr>
              <a:t>your study in a way that minimizes the effects of other factors affecting the relationship. </a:t>
            </a:r>
          </a:p>
          <a:p>
            <a:pPr algn="just">
              <a:lnSpc>
                <a:spcPts val="7999"/>
              </a:lnSpc>
            </a:pPr>
            <a:r>
              <a:rPr lang="en-US" sz="3999" dirty="0">
                <a:solidFill>
                  <a:srgbClr val="FFFFFF"/>
                </a:solidFill>
                <a:latin typeface="Open Sans Bold"/>
              </a:rPr>
              <a:t>This can be achieved to a large extent in the physical sciences (cookery, bakery), as most of the research is done in a laboratory. </a:t>
            </a:r>
          </a:p>
          <a:p>
            <a:pPr algn="just">
              <a:lnSpc>
                <a:spcPts val="7999"/>
              </a:lnSpc>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53F76"/>
        </a:solidFill>
        <a:effectLst/>
      </p:bgPr>
    </p:bg>
    <p:spTree>
      <p:nvGrpSpPr>
        <p:cNvPr id="1" name=""/>
        <p:cNvGrpSpPr/>
        <p:nvPr/>
      </p:nvGrpSpPr>
      <p:grpSpPr>
        <a:xfrm>
          <a:off x="0" y="0"/>
          <a:ext cx="0" cy="0"/>
          <a:chOff x="0" y="0"/>
          <a:chExt cx="0" cy="0"/>
        </a:xfrm>
      </p:grpSpPr>
      <p:sp>
        <p:nvSpPr>
          <p:cNvPr id="2" name="TextBox 2"/>
          <p:cNvSpPr txBox="1"/>
          <p:nvPr/>
        </p:nvSpPr>
        <p:spPr>
          <a:xfrm>
            <a:off x="0" y="-114300"/>
            <a:ext cx="18288000" cy="10496550"/>
          </a:xfrm>
          <a:prstGeom prst="rect">
            <a:avLst/>
          </a:prstGeom>
        </p:spPr>
        <p:txBody>
          <a:bodyPr lIns="0" tIns="0" rIns="0" bIns="0" rtlCol="0" anchor="t">
            <a:spAutoFit/>
          </a:bodyPr>
          <a:lstStyle/>
          <a:p>
            <a:pPr algn="just">
              <a:lnSpc>
                <a:spcPts val="5999"/>
              </a:lnSpc>
            </a:pPr>
            <a:r>
              <a:rPr lang="en-US" sz="3999" dirty="0">
                <a:solidFill>
                  <a:srgbClr val="FFFFFF"/>
                </a:solidFill>
                <a:latin typeface="Open Sans Bold"/>
              </a:rPr>
              <a:t>However, in the social sciences (Hospitality and </a:t>
            </a:r>
          </a:p>
          <a:p>
            <a:pPr algn="just">
              <a:lnSpc>
                <a:spcPts val="5999"/>
              </a:lnSpc>
            </a:pPr>
            <a:r>
              <a:rPr lang="en-US" sz="3999" dirty="0">
                <a:solidFill>
                  <a:srgbClr val="FFFFFF"/>
                </a:solidFill>
                <a:latin typeface="Open Sans Bold"/>
              </a:rPr>
              <a:t>Tourism) it is extremely difficult as research is carried out on issues related to human </a:t>
            </a:r>
          </a:p>
          <a:p>
            <a:pPr algn="just">
              <a:lnSpc>
                <a:spcPts val="5999"/>
              </a:lnSpc>
            </a:pPr>
            <a:r>
              <a:rPr lang="en-US" sz="3999" dirty="0">
                <a:solidFill>
                  <a:srgbClr val="FFFFFF"/>
                </a:solidFill>
                <a:latin typeface="Open Sans Bold"/>
              </a:rPr>
              <a:t>beings living in society, where such controls are not possible. Therefore in Hospitality and </a:t>
            </a:r>
          </a:p>
          <a:p>
            <a:pPr algn="just">
              <a:lnSpc>
                <a:spcPts val="5999"/>
              </a:lnSpc>
            </a:pPr>
            <a:r>
              <a:rPr lang="en-US" sz="3999" dirty="0">
                <a:solidFill>
                  <a:srgbClr val="FFFFFF"/>
                </a:solidFill>
                <a:latin typeface="Open Sans Bold"/>
              </a:rPr>
              <a:t>Tourism, as you cannot control external factors, you attempt to quantify their impact. </a:t>
            </a:r>
          </a:p>
          <a:p>
            <a:pPr algn="just">
              <a:lnSpc>
                <a:spcPts val="5999"/>
              </a:lnSpc>
            </a:pPr>
            <a:r>
              <a:rPr lang="en-US" sz="3999" dirty="0">
                <a:solidFill>
                  <a:srgbClr val="FFFFFF"/>
                </a:solidFill>
                <a:latin typeface="Open Sans Bold"/>
              </a:rPr>
              <a:t>2. </a:t>
            </a:r>
            <a:r>
              <a:rPr lang="en-US" sz="3999" dirty="0">
                <a:solidFill>
                  <a:srgbClr val="CB6CE6"/>
                </a:solidFill>
                <a:latin typeface="Open Sans Bold"/>
              </a:rPr>
              <a:t>Valid and verifiable</a:t>
            </a:r>
            <a:r>
              <a:rPr lang="en-US" sz="3999" dirty="0">
                <a:solidFill>
                  <a:srgbClr val="FFFFFF"/>
                </a:solidFill>
                <a:latin typeface="Open Sans Bold"/>
              </a:rPr>
              <a:t> - this concept implies that whatever you conclude on the basis of your </a:t>
            </a:r>
          </a:p>
          <a:p>
            <a:pPr algn="just">
              <a:lnSpc>
                <a:spcPts val="5999"/>
              </a:lnSpc>
            </a:pPr>
            <a:r>
              <a:rPr lang="en-US" sz="3999" dirty="0">
                <a:solidFill>
                  <a:srgbClr val="FFFFFF"/>
                </a:solidFill>
                <a:latin typeface="Open Sans Bold"/>
              </a:rPr>
              <a:t>findings is correct and can be verified by you and others. </a:t>
            </a:r>
          </a:p>
          <a:p>
            <a:pPr algn="just">
              <a:lnSpc>
                <a:spcPts val="5999"/>
              </a:lnSpc>
            </a:pPr>
            <a:r>
              <a:rPr lang="en-US" sz="3999" dirty="0">
                <a:solidFill>
                  <a:srgbClr val="FFFFFF"/>
                </a:solidFill>
                <a:latin typeface="Open Sans Bold"/>
              </a:rPr>
              <a:t>3. </a:t>
            </a:r>
            <a:r>
              <a:rPr lang="en-US" sz="3999" dirty="0">
                <a:solidFill>
                  <a:srgbClr val="CB6CE6"/>
                </a:solidFill>
                <a:latin typeface="Open Sans Bold"/>
              </a:rPr>
              <a:t>Empirical</a:t>
            </a:r>
            <a:r>
              <a:rPr lang="en-US" sz="3999" dirty="0">
                <a:solidFill>
                  <a:srgbClr val="FFFFFF"/>
                </a:solidFill>
                <a:latin typeface="Open Sans Bold"/>
              </a:rPr>
              <a:t> - this means that any conclusions drawn are based upon hard evidence gathered </a:t>
            </a:r>
          </a:p>
          <a:p>
            <a:pPr algn="just">
              <a:lnSpc>
                <a:spcPts val="5999"/>
              </a:lnSpc>
            </a:pPr>
            <a:r>
              <a:rPr lang="en-US" sz="3999" dirty="0">
                <a:solidFill>
                  <a:srgbClr val="FFFFFF"/>
                </a:solidFill>
                <a:latin typeface="Open Sans Bold"/>
              </a:rPr>
              <a:t>from information collected from real life experiences or observations. </a:t>
            </a:r>
          </a:p>
          <a:p>
            <a:pPr algn="just">
              <a:lnSpc>
                <a:spcPts val="5999"/>
              </a:lnSpc>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53F76"/>
        </a:solidFill>
        <a:effectLst/>
      </p:bgPr>
    </p:bg>
    <p:spTree>
      <p:nvGrpSpPr>
        <p:cNvPr id="1" name=""/>
        <p:cNvGrpSpPr/>
        <p:nvPr/>
      </p:nvGrpSpPr>
      <p:grpSpPr>
        <a:xfrm>
          <a:off x="0" y="0"/>
          <a:ext cx="0" cy="0"/>
          <a:chOff x="0" y="0"/>
          <a:chExt cx="0" cy="0"/>
        </a:xfrm>
      </p:grpSpPr>
      <p:sp>
        <p:nvSpPr>
          <p:cNvPr id="2" name="TextBox 2"/>
          <p:cNvSpPr txBox="1"/>
          <p:nvPr/>
        </p:nvSpPr>
        <p:spPr>
          <a:xfrm>
            <a:off x="268350" y="-114300"/>
            <a:ext cx="17751300" cy="11249025"/>
          </a:xfrm>
          <a:prstGeom prst="rect">
            <a:avLst/>
          </a:prstGeom>
        </p:spPr>
        <p:txBody>
          <a:bodyPr lIns="0" tIns="0" rIns="0" bIns="0" rtlCol="0" anchor="t">
            <a:spAutoFit/>
          </a:bodyPr>
          <a:lstStyle/>
          <a:p>
            <a:pPr algn="just">
              <a:lnSpc>
                <a:spcPts val="5999"/>
              </a:lnSpc>
            </a:pPr>
            <a:r>
              <a:rPr lang="en-US" sz="3999" dirty="0">
                <a:solidFill>
                  <a:srgbClr val="CB6CE6"/>
                </a:solidFill>
                <a:latin typeface="Open Sans Bold"/>
              </a:rPr>
              <a:t>4. Critical</a:t>
            </a:r>
            <a:r>
              <a:rPr lang="en-US" sz="3999" dirty="0">
                <a:solidFill>
                  <a:srgbClr val="FFFFFF"/>
                </a:solidFill>
                <a:latin typeface="Open Sans Bold"/>
              </a:rPr>
              <a:t> - critical scrutiny of the procedures used and the methods employed is crucial to a </a:t>
            </a:r>
          </a:p>
          <a:p>
            <a:pPr algn="just">
              <a:lnSpc>
                <a:spcPts val="5999"/>
              </a:lnSpc>
            </a:pPr>
            <a:r>
              <a:rPr lang="en-US" sz="3999" dirty="0">
                <a:solidFill>
                  <a:srgbClr val="FFFFFF"/>
                </a:solidFill>
                <a:latin typeface="Open Sans Bold"/>
              </a:rPr>
              <a:t>research enquiry. The process of investigation must be foolproof and free from drawbacks. </a:t>
            </a:r>
          </a:p>
          <a:p>
            <a:pPr algn="just">
              <a:lnSpc>
                <a:spcPts val="5999"/>
              </a:lnSpc>
            </a:pPr>
            <a:r>
              <a:rPr lang="en-US" sz="3999" dirty="0">
                <a:solidFill>
                  <a:srgbClr val="FFFFFF"/>
                </a:solidFill>
                <a:latin typeface="Open Sans Bold"/>
              </a:rPr>
              <a:t>The process adopted and the procedures used must be able to withstand critical scrutiny. </a:t>
            </a:r>
          </a:p>
          <a:p>
            <a:pPr algn="just">
              <a:lnSpc>
                <a:spcPts val="5999"/>
              </a:lnSpc>
            </a:pPr>
            <a:r>
              <a:rPr lang="en-US" sz="3999" dirty="0">
                <a:solidFill>
                  <a:srgbClr val="CB6CE6"/>
                </a:solidFill>
                <a:latin typeface="Open Sans Bold"/>
              </a:rPr>
              <a:t>5. Rigorous</a:t>
            </a:r>
            <a:r>
              <a:rPr lang="en-US" sz="3999" dirty="0">
                <a:solidFill>
                  <a:srgbClr val="FFFFFF"/>
                </a:solidFill>
                <a:latin typeface="Open Sans Bold"/>
              </a:rPr>
              <a:t> - you must be scrupulous in ensuring that the procedures followed to find </a:t>
            </a:r>
          </a:p>
          <a:p>
            <a:pPr algn="just">
              <a:lnSpc>
                <a:spcPts val="5999"/>
              </a:lnSpc>
            </a:pPr>
            <a:r>
              <a:rPr lang="en-US" sz="3999" dirty="0">
                <a:solidFill>
                  <a:srgbClr val="FFFFFF"/>
                </a:solidFill>
                <a:latin typeface="Open Sans Bold"/>
              </a:rPr>
              <a:t>answers to questions are relevant, appropriate and justified. Again, the degree of rigor </a:t>
            </a:r>
          </a:p>
          <a:p>
            <a:pPr algn="just">
              <a:lnSpc>
                <a:spcPts val="5999"/>
              </a:lnSpc>
            </a:pPr>
            <a:r>
              <a:rPr lang="en-US" sz="3999" dirty="0">
                <a:solidFill>
                  <a:srgbClr val="FFFFFF"/>
                </a:solidFill>
                <a:latin typeface="Open Sans Bold"/>
              </a:rPr>
              <a:t>varies markedly between the physical and social sciences and within the social sciences. </a:t>
            </a:r>
          </a:p>
          <a:p>
            <a:pPr algn="just">
              <a:lnSpc>
                <a:spcPts val="5999"/>
              </a:lnSpc>
            </a:pPr>
            <a:r>
              <a:rPr lang="en-US" sz="3999" dirty="0">
                <a:solidFill>
                  <a:srgbClr val="CB6CE6"/>
                </a:solidFill>
                <a:latin typeface="Open Sans Bold"/>
              </a:rPr>
              <a:t>6. Systematic</a:t>
            </a:r>
            <a:r>
              <a:rPr lang="en-US" sz="3999" dirty="0">
                <a:solidFill>
                  <a:srgbClr val="FFFFFF"/>
                </a:solidFill>
                <a:latin typeface="Open Sans Bold"/>
              </a:rPr>
              <a:t> - this implies that the procedure adopted to undertake an investigation follow a certain logical sequence</a:t>
            </a:r>
          </a:p>
          <a:p>
            <a:pPr algn="just">
              <a:lnSpc>
                <a:spcPts val="5999"/>
              </a:lnSpc>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53F76"/>
        </a:solidFill>
        <a:effectLst/>
      </p:bgPr>
    </p:bg>
    <p:spTree>
      <p:nvGrpSpPr>
        <p:cNvPr id="1" name=""/>
        <p:cNvGrpSpPr/>
        <p:nvPr/>
      </p:nvGrpSpPr>
      <p:grpSpPr>
        <a:xfrm>
          <a:off x="0" y="0"/>
          <a:ext cx="0" cy="0"/>
          <a:chOff x="0" y="0"/>
          <a:chExt cx="0" cy="0"/>
        </a:xfrm>
      </p:grpSpPr>
      <p:sp>
        <p:nvSpPr>
          <p:cNvPr id="2" name="TextBox 2"/>
          <p:cNvSpPr txBox="1"/>
          <p:nvPr/>
        </p:nvSpPr>
        <p:spPr>
          <a:xfrm>
            <a:off x="208724" y="-114300"/>
            <a:ext cx="17900371" cy="11249025"/>
          </a:xfrm>
          <a:prstGeom prst="rect">
            <a:avLst/>
          </a:prstGeom>
        </p:spPr>
        <p:txBody>
          <a:bodyPr lIns="0" tIns="0" rIns="0" bIns="0" rtlCol="0" anchor="t">
            <a:spAutoFit/>
          </a:bodyPr>
          <a:lstStyle/>
          <a:p>
            <a:pPr algn="just">
              <a:lnSpc>
                <a:spcPts val="5999"/>
              </a:lnSpc>
            </a:pPr>
            <a:r>
              <a:rPr lang="en-US" sz="3999" dirty="0">
                <a:solidFill>
                  <a:srgbClr val="FFFFFF"/>
                </a:solidFill>
                <a:latin typeface="Open Sans Bold"/>
              </a:rPr>
              <a:t>. The different steps cannot be taken in a haphazard way. Some </a:t>
            </a:r>
          </a:p>
          <a:p>
            <a:pPr>
              <a:lnSpc>
                <a:spcPts val="5999"/>
              </a:lnSpc>
            </a:pPr>
            <a:r>
              <a:rPr lang="en-US" sz="3999" dirty="0">
                <a:solidFill>
                  <a:srgbClr val="FFFFFF"/>
                </a:solidFill>
                <a:latin typeface="Open Sans Bold"/>
              </a:rPr>
              <a:t>procedures must follow others. </a:t>
            </a:r>
          </a:p>
          <a:p>
            <a:pPr algn="ctr">
              <a:lnSpc>
                <a:spcPts val="5999"/>
              </a:lnSpc>
            </a:pPr>
            <a:r>
              <a:rPr lang="en-US" sz="3999" dirty="0">
                <a:solidFill>
                  <a:srgbClr val="9F5A49"/>
                </a:solidFill>
                <a:latin typeface="Open Sans Bold"/>
              </a:rPr>
              <a:t>2/AIMS OF RESEARCH:</a:t>
            </a:r>
          </a:p>
          <a:p>
            <a:pPr algn="just">
              <a:lnSpc>
                <a:spcPts val="5999"/>
              </a:lnSpc>
            </a:pPr>
            <a:r>
              <a:rPr lang="en-US" sz="3999" spc="27" dirty="0">
                <a:solidFill>
                  <a:srgbClr val="FFFFFF"/>
                </a:solidFill>
                <a:latin typeface="Open Sans Bold"/>
              </a:rPr>
              <a:t>The purpose of research is to discover answers to questions through the application of scientific procedures. The main aim of research is to find out the truth which is hidden and which has not been discovered as yet. Though each research study has its own specific purpose, we may think of research objectives as falling into a number of following broad groupings: </a:t>
            </a:r>
          </a:p>
          <a:p>
            <a:pPr algn="just">
              <a:lnSpc>
                <a:spcPts val="5999"/>
              </a:lnSpc>
            </a:pPr>
            <a:r>
              <a:rPr lang="en-US" sz="3999" dirty="0">
                <a:solidFill>
                  <a:srgbClr val="FFFFFF"/>
                </a:solidFill>
                <a:latin typeface="Open Sans Bold"/>
              </a:rPr>
              <a:t>1. To gain familiarity with a phenomenon or to achieve new insights into it (Studies with this </a:t>
            </a:r>
          </a:p>
          <a:p>
            <a:pPr algn="just">
              <a:lnSpc>
                <a:spcPts val="5999"/>
              </a:lnSpc>
            </a:pPr>
            <a:r>
              <a:rPr lang="en-US" sz="3999" dirty="0">
                <a:solidFill>
                  <a:srgbClr val="FFFFFF"/>
                </a:solidFill>
                <a:latin typeface="Open Sans Bold"/>
              </a:rPr>
              <a:t>object in view are termed as exploratory or </a:t>
            </a:r>
            <a:r>
              <a:rPr lang="en-US" sz="3999" dirty="0" err="1">
                <a:solidFill>
                  <a:srgbClr val="FFFFFF"/>
                </a:solidFill>
                <a:latin typeface="Open Sans Bold"/>
              </a:rPr>
              <a:t>formulative</a:t>
            </a:r>
            <a:r>
              <a:rPr lang="en-US" sz="3999" dirty="0">
                <a:solidFill>
                  <a:srgbClr val="FFFFFF"/>
                </a:solidFill>
                <a:latin typeface="Open Sans Bold"/>
              </a:rPr>
              <a:t> research studies);</a:t>
            </a:r>
            <a:r>
              <a:rPr lang="en-US" sz="3999" dirty="0">
                <a:solidFill>
                  <a:srgbClr val="9F5A49"/>
                </a:solidFill>
                <a:latin typeface="Open Sans Bold"/>
              </a:rPr>
              <a:t> </a:t>
            </a:r>
          </a:p>
          <a:p>
            <a:pPr algn="ctr">
              <a:lnSpc>
                <a:spcPts val="5999"/>
              </a:lnSpc>
            </a:pPr>
            <a:endParaRPr/>
          </a:p>
          <a:p>
            <a:pPr algn="ctr">
              <a:lnSpc>
                <a:spcPts val="5999"/>
              </a:lnSpc>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53F76"/>
        </a:solidFill>
        <a:effectLst/>
      </p:bgPr>
    </p:bg>
    <p:spTree>
      <p:nvGrpSpPr>
        <p:cNvPr id="1" name=""/>
        <p:cNvGrpSpPr/>
        <p:nvPr/>
      </p:nvGrpSpPr>
      <p:grpSpPr>
        <a:xfrm>
          <a:off x="0" y="0"/>
          <a:ext cx="0" cy="0"/>
          <a:chOff x="0" y="0"/>
          <a:chExt cx="0" cy="0"/>
        </a:xfrm>
      </p:grpSpPr>
      <p:sp>
        <p:nvSpPr>
          <p:cNvPr id="2" name="TextBox 2"/>
          <p:cNvSpPr txBox="1"/>
          <p:nvPr/>
        </p:nvSpPr>
        <p:spPr>
          <a:xfrm>
            <a:off x="193815" y="596199"/>
            <a:ext cx="17900371" cy="7464425"/>
          </a:xfrm>
          <a:prstGeom prst="rect">
            <a:avLst/>
          </a:prstGeom>
        </p:spPr>
        <p:txBody>
          <a:bodyPr lIns="0" tIns="0" rIns="0" bIns="0" rtlCol="0" anchor="t">
            <a:spAutoFit/>
          </a:bodyPr>
          <a:lstStyle/>
          <a:p>
            <a:pPr algn="just">
              <a:lnSpc>
                <a:spcPts val="5999"/>
              </a:lnSpc>
            </a:pPr>
            <a:r>
              <a:rPr lang="en-US" sz="3999" dirty="0">
                <a:solidFill>
                  <a:srgbClr val="FFFFFF"/>
                </a:solidFill>
                <a:latin typeface="Open Sans Bold"/>
              </a:rPr>
              <a:t>2. To portray accurately the characteristics of a particular individual, situation or a group Studies with this object in view are known as</a:t>
            </a:r>
          </a:p>
          <a:p>
            <a:pPr algn="just">
              <a:lnSpc>
                <a:spcPts val="5999"/>
              </a:lnSpc>
            </a:pPr>
            <a:r>
              <a:rPr lang="en-US" sz="3999" dirty="0">
                <a:solidFill>
                  <a:srgbClr val="FFFFFF"/>
                </a:solidFill>
                <a:latin typeface="Open Sans Bold"/>
              </a:rPr>
              <a:t>( descriptive research studies); </a:t>
            </a:r>
          </a:p>
          <a:p>
            <a:pPr algn="just">
              <a:lnSpc>
                <a:spcPts val="5999"/>
              </a:lnSpc>
            </a:pPr>
            <a:r>
              <a:rPr lang="en-US" sz="3999" dirty="0">
                <a:solidFill>
                  <a:srgbClr val="FFFFFF"/>
                </a:solidFill>
                <a:latin typeface="Open Sans Bold"/>
              </a:rPr>
              <a:t>3. To determine the frequency with which something occurs or with which it is associated </a:t>
            </a:r>
          </a:p>
          <a:p>
            <a:pPr algn="just">
              <a:lnSpc>
                <a:spcPts val="5999"/>
              </a:lnSpc>
            </a:pPr>
            <a:r>
              <a:rPr lang="en-US" sz="3999" dirty="0">
                <a:solidFill>
                  <a:srgbClr val="FFFFFF"/>
                </a:solidFill>
                <a:latin typeface="Open Sans Bold"/>
              </a:rPr>
              <a:t>with something else (Studies with this object in view are known as diagnostic research studies); </a:t>
            </a:r>
          </a:p>
          <a:p>
            <a:pPr algn="just">
              <a:lnSpc>
                <a:spcPts val="5999"/>
              </a:lnSpc>
            </a:pPr>
            <a:r>
              <a:rPr lang="en-US" sz="3999" dirty="0">
                <a:solidFill>
                  <a:srgbClr val="FFFFFF"/>
                </a:solidFill>
                <a:latin typeface="Open Sans Bold"/>
              </a:rPr>
              <a:t>4. To test a hypothesis of a causal relationship between variables (Such studies are known as hypothesis-testing research studies) </a:t>
            </a:r>
          </a:p>
          <a:p>
            <a:pPr algn="ctr">
              <a:lnSpc>
                <a:spcPts val="5599"/>
              </a:lnSpc>
              <a:spcBef>
                <a:spcPct val="0"/>
              </a:spcBef>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l="-10646" r="-10646"/>
            </a:stretch>
          </a:blipFill>
        </p:spPr>
      </p:sp>
      <p:grpSp>
        <p:nvGrpSpPr>
          <p:cNvPr id="3" name="Group 3"/>
          <p:cNvGrpSpPr/>
          <p:nvPr/>
        </p:nvGrpSpPr>
        <p:grpSpPr>
          <a:xfrm>
            <a:off x="-4187561" y="-2308710"/>
            <a:ext cx="13331561" cy="14904419"/>
            <a:chOff x="0" y="0"/>
            <a:chExt cx="5608320" cy="6269990"/>
          </a:xfrm>
        </p:grpSpPr>
        <p:sp>
          <p:nvSpPr>
            <p:cNvPr id="4" name="Freeform 4"/>
            <p:cNvSpPr/>
            <p:nvPr/>
          </p:nvSpPr>
          <p:spPr>
            <a:xfrm>
              <a:off x="0" y="0"/>
              <a:ext cx="5608320" cy="6269990"/>
            </a:xfrm>
            <a:custGeom>
              <a:avLst/>
              <a:gdLst/>
              <a:ahLst/>
              <a:cxnLst/>
              <a:rect l="l" t="t" r="r" b="b"/>
              <a:pathLst>
                <a:path w="5608320" h="6269990">
                  <a:moveTo>
                    <a:pt x="167640" y="0"/>
                  </a:moveTo>
                  <a:lnTo>
                    <a:pt x="5608320" y="1976120"/>
                  </a:lnTo>
                  <a:lnTo>
                    <a:pt x="4323080" y="4546600"/>
                  </a:lnTo>
                  <a:lnTo>
                    <a:pt x="3837940" y="6269990"/>
                  </a:lnTo>
                  <a:lnTo>
                    <a:pt x="1267460" y="6269990"/>
                  </a:lnTo>
                  <a:lnTo>
                    <a:pt x="1546860" y="4117340"/>
                  </a:lnTo>
                  <a:lnTo>
                    <a:pt x="0" y="3596640"/>
                  </a:lnTo>
                  <a:close/>
                </a:path>
              </a:pathLst>
            </a:custGeom>
            <a:blipFill>
              <a:blip r:embed="rId3"/>
              <a:stretch>
                <a:fillRect l="-33822" r="-33822"/>
              </a:stretch>
            </a:blipFill>
          </p:spPr>
        </p:sp>
      </p:grpSp>
      <p:grpSp>
        <p:nvGrpSpPr>
          <p:cNvPr id="5" name="Group 5"/>
          <p:cNvGrpSpPr/>
          <p:nvPr/>
        </p:nvGrpSpPr>
        <p:grpSpPr>
          <a:xfrm>
            <a:off x="-2940858" y="-972068"/>
            <a:ext cx="10838156" cy="12116842"/>
            <a:chOff x="0" y="0"/>
            <a:chExt cx="5608320" cy="6269990"/>
          </a:xfrm>
        </p:grpSpPr>
        <p:sp>
          <p:nvSpPr>
            <p:cNvPr id="6" name="Freeform 6"/>
            <p:cNvSpPr/>
            <p:nvPr/>
          </p:nvSpPr>
          <p:spPr>
            <a:xfrm>
              <a:off x="0" y="0"/>
              <a:ext cx="5608320" cy="6269990"/>
            </a:xfrm>
            <a:custGeom>
              <a:avLst/>
              <a:gdLst/>
              <a:ahLst/>
              <a:cxnLst/>
              <a:rect l="l" t="t" r="r" b="b"/>
              <a:pathLst>
                <a:path w="5608320" h="6269990">
                  <a:moveTo>
                    <a:pt x="167640" y="0"/>
                  </a:moveTo>
                  <a:lnTo>
                    <a:pt x="5608320" y="1976120"/>
                  </a:lnTo>
                  <a:lnTo>
                    <a:pt x="4323080" y="4546600"/>
                  </a:lnTo>
                  <a:lnTo>
                    <a:pt x="3837940" y="6269990"/>
                  </a:lnTo>
                  <a:lnTo>
                    <a:pt x="1267460" y="6269990"/>
                  </a:lnTo>
                  <a:lnTo>
                    <a:pt x="1546860" y="4117340"/>
                  </a:lnTo>
                  <a:lnTo>
                    <a:pt x="0" y="3596640"/>
                  </a:lnTo>
                  <a:close/>
                </a:path>
              </a:pathLst>
            </a:custGeom>
            <a:blipFill>
              <a:blip r:embed="rId4"/>
              <a:stretch>
                <a:fillRect l="-31256" r="-36231"/>
              </a:stretch>
            </a:blipFill>
          </p:spPr>
        </p:sp>
      </p:grpSp>
      <p:sp>
        <p:nvSpPr>
          <p:cNvPr id="7" name="TextBox 7"/>
          <p:cNvSpPr txBox="1"/>
          <p:nvPr/>
        </p:nvSpPr>
        <p:spPr>
          <a:xfrm>
            <a:off x="7752089" y="4100883"/>
            <a:ext cx="9841178" cy="1717086"/>
          </a:xfrm>
          <a:prstGeom prst="rect">
            <a:avLst/>
          </a:prstGeom>
        </p:spPr>
        <p:txBody>
          <a:bodyPr lIns="0" tIns="0" rIns="0" bIns="0" rtlCol="0" anchor="t">
            <a:spAutoFit/>
          </a:bodyPr>
          <a:lstStyle/>
          <a:p>
            <a:pPr algn="ctr">
              <a:lnSpc>
                <a:spcPts val="14039"/>
              </a:lnSpc>
              <a:spcBef>
                <a:spcPct val="0"/>
              </a:spcBef>
            </a:pPr>
            <a:r>
              <a:rPr lang="en-US" sz="10028">
                <a:solidFill>
                  <a:srgbClr val="2E74B6"/>
                </a:solidFill>
                <a:latin typeface="League Spartan"/>
              </a:rPr>
              <a:t>THANK YOU</a:t>
            </a:r>
          </a:p>
        </p:txBody>
      </p:sp>
      <p:grpSp>
        <p:nvGrpSpPr>
          <p:cNvPr id="8" name="Group 8"/>
          <p:cNvGrpSpPr/>
          <p:nvPr/>
        </p:nvGrpSpPr>
        <p:grpSpPr>
          <a:xfrm rot="-802048">
            <a:off x="4860970" y="9758113"/>
            <a:ext cx="6231023" cy="252662"/>
            <a:chOff x="0" y="0"/>
            <a:chExt cx="1357495" cy="55045"/>
          </a:xfrm>
        </p:grpSpPr>
        <p:sp>
          <p:nvSpPr>
            <p:cNvPr id="9" name="Freeform 9"/>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0C2E5E"/>
            </a:solidFill>
          </p:spPr>
        </p:sp>
        <p:sp>
          <p:nvSpPr>
            <p:cNvPr id="10" name="TextBox 10"/>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802048">
            <a:off x="13668305" y="50459"/>
            <a:ext cx="6231023" cy="252662"/>
            <a:chOff x="0" y="0"/>
            <a:chExt cx="1357495" cy="55045"/>
          </a:xfrm>
        </p:grpSpPr>
        <p:sp>
          <p:nvSpPr>
            <p:cNvPr id="12" name="Freeform 12"/>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0C2E5E"/>
            </a:solidFill>
          </p:spPr>
        </p:sp>
        <p:sp>
          <p:nvSpPr>
            <p:cNvPr id="13" name="TextBox 13"/>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rot="-802048">
            <a:off x="3810142" y="10563225"/>
            <a:ext cx="6231023" cy="252662"/>
            <a:chOff x="0" y="0"/>
            <a:chExt cx="1357495" cy="55045"/>
          </a:xfrm>
        </p:grpSpPr>
        <p:sp>
          <p:nvSpPr>
            <p:cNvPr id="15" name="Freeform 15"/>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2E74B6"/>
            </a:solidFill>
          </p:spPr>
        </p:sp>
        <p:sp>
          <p:nvSpPr>
            <p:cNvPr id="16" name="TextBox 16"/>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rot="-802048">
            <a:off x="12617477" y="855571"/>
            <a:ext cx="6231023" cy="252662"/>
            <a:chOff x="0" y="0"/>
            <a:chExt cx="1357495" cy="55045"/>
          </a:xfrm>
        </p:grpSpPr>
        <p:sp>
          <p:nvSpPr>
            <p:cNvPr id="18" name="Freeform 18"/>
            <p:cNvSpPr/>
            <p:nvPr/>
          </p:nvSpPr>
          <p:spPr>
            <a:xfrm>
              <a:off x="0" y="0"/>
              <a:ext cx="1357495" cy="55045"/>
            </a:xfrm>
            <a:custGeom>
              <a:avLst/>
              <a:gdLst/>
              <a:ahLst/>
              <a:cxnLst/>
              <a:rect l="l" t="t" r="r" b="b"/>
              <a:pathLst>
                <a:path w="1357495" h="55045">
                  <a:moveTo>
                    <a:pt x="0" y="0"/>
                  </a:moveTo>
                  <a:lnTo>
                    <a:pt x="1357495" y="0"/>
                  </a:lnTo>
                  <a:lnTo>
                    <a:pt x="1357495" y="55045"/>
                  </a:lnTo>
                  <a:lnTo>
                    <a:pt x="0" y="55045"/>
                  </a:lnTo>
                  <a:close/>
                </a:path>
              </a:pathLst>
            </a:custGeom>
            <a:solidFill>
              <a:srgbClr val="2E74B6"/>
            </a:solidFill>
          </p:spPr>
        </p:sp>
        <p:sp>
          <p:nvSpPr>
            <p:cNvPr id="19" name="TextBox 19"/>
            <p:cNvSpPr txBox="1"/>
            <p:nvPr/>
          </p:nvSpPr>
          <p:spPr>
            <a:xfrm>
              <a:off x="0" y="-38100"/>
              <a:ext cx="1357495" cy="93145"/>
            </a:xfrm>
            <a:prstGeom prst="rect">
              <a:avLst/>
            </a:prstGeom>
          </p:spPr>
          <p:txBody>
            <a:bodyPr lIns="50800" tIns="50800" rIns="50800" bIns="50800" rtlCol="0" anchor="ctr"/>
            <a:lstStyle/>
            <a:p>
              <a:pPr algn="ctr">
                <a:lnSpc>
                  <a:spcPts val="2659"/>
                </a:lnSpc>
                <a:spcBef>
                  <a:spcPct val="0"/>
                </a:spcBef>
              </a:pPr>
              <a:endParaRPr/>
            </a:p>
          </p:txBody>
        </p:sp>
      </p:grpSp>
      <p:sp>
        <p:nvSpPr>
          <p:cNvPr id="20" name="TextBox 20"/>
          <p:cNvSpPr txBox="1"/>
          <p:nvPr/>
        </p:nvSpPr>
        <p:spPr>
          <a:xfrm>
            <a:off x="8328491" y="5439542"/>
            <a:ext cx="8276580" cy="1135421"/>
          </a:xfrm>
          <a:prstGeom prst="rect">
            <a:avLst/>
          </a:prstGeom>
        </p:spPr>
        <p:txBody>
          <a:bodyPr lIns="0" tIns="0" rIns="0" bIns="0" rtlCol="0" anchor="t">
            <a:spAutoFit/>
          </a:bodyPr>
          <a:lstStyle/>
          <a:p>
            <a:pPr algn="ctr">
              <a:lnSpc>
                <a:spcPts val="9319"/>
              </a:lnSpc>
              <a:spcBef>
                <a:spcPct val="0"/>
              </a:spcBef>
            </a:pPr>
            <a:r>
              <a:rPr lang="en-US" sz="6656">
                <a:solidFill>
                  <a:srgbClr val="0C2E5E"/>
                </a:solidFill>
                <a:latin typeface="Canva Sans Bold"/>
              </a:rPr>
              <a:t>FOR ATTENTION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598</Words>
  <Application>Microsoft Office PowerPoint</Application>
  <PresentationFormat>Personnalisé</PresentationFormat>
  <Paragraphs>43</Paragraphs>
  <Slides>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vt:i4>
      </vt:variant>
    </vt:vector>
  </HeadingPairs>
  <TitlesOfParts>
    <vt:vector size="15" baseType="lpstr">
      <vt:lpstr>Arial</vt:lpstr>
      <vt:lpstr>Calibri</vt:lpstr>
      <vt:lpstr>League Spartan</vt:lpstr>
      <vt:lpstr>Aileron Bold</vt:lpstr>
      <vt:lpstr>Open Sans Bold</vt:lpstr>
      <vt:lpstr>Canva Sans Bold</vt:lpstr>
      <vt:lpstr>Office Theme</vt:lpstr>
      <vt:lpstr>Diapositive 1</vt:lpstr>
      <vt:lpstr>Diapositive 2</vt:lpstr>
      <vt:lpstr>Diapositive 3</vt:lpstr>
      <vt:lpstr>Diapositive 4</vt:lpstr>
      <vt:lpstr>Diapositive 5</vt:lpstr>
      <vt:lpstr>Diapositive 6</vt:lpstr>
      <vt:lpstr>Diapositive 7</vt:lpstr>
      <vt:lpstr>Diapositive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Illustrative Creative Literature Project Presentation</dc:title>
  <dc:creator>SONYVAIO</dc:creator>
  <cp:lastModifiedBy>SONYVAIO</cp:lastModifiedBy>
  <cp:revision>3</cp:revision>
  <dcterms:created xsi:type="dcterms:W3CDTF">2006-08-16T00:00:00Z</dcterms:created>
  <dcterms:modified xsi:type="dcterms:W3CDTF">2023-11-13T21:40:05Z</dcterms:modified>
  <dc:identifier>DAFzaSMu-DY</dc:identifier>
</cp:coreProperties>
</file>